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1945" TargetMode="External"/><Relationship Id="rId3" Type="http://schemas.openxmlformats.org/officeDocument/2006/relationships/hyperlink" Target="https://uk.wikipedia.org/wiki/%D0%92%D0%B0%D0%B9%D0%BC%D0%B0%D1%80" TargetMode="External"/><Relationship Id="rId7" Type="http://schemas.openxmlformats.org/officeDocument/2006/relationships/hyperlink" Target="https://uk.wikipedia.org/wiki/1937" TargetMode="External"/><Relationship Id="rId2" Type="http://schemas.openxmlformats.org/officeDocument/2006/relationships/hyperlink" Target="https://uk.wikipedia.org/wiki/%D0%9A%D0%BE%D0%BD%D1%86%D1%82%D0%B0%D0%B1%D1%96%D1%8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k.wikipedia.org/wiki/%D0%9D%D1%96%D0%BC%D0%B5%D1%87%D1%87%D0%B8%D0%BD%D0%B0" TargetMode="External"/><Relationship Id="rId11" Type="http://schemas.openxmlformats.org/officeDocument/2006/relationships/image" Target="../media/image8.jpeg"/><Relationship Id="rId5" Type="http://schemas.openxmlformats.org/officeDocument/2006/relationships/hyperlink" Target="https://uk.wikipedia.org/wiki/%D0%9D%D0%94%D0%A0" TargetMode="External"/><Relationship Id="rId10" Type="http://schemas.openxmlformats.org/officeDocument/2006/relationships/image" Target="../media/image7.jpeg"/><Relationship Id="rId4" Type="http://schemas.openxmlformats.org/officeDocument/2006/relationships/hyperlink" Target="https://uk.wikipedia.org/wiki/%D0%A2%D1%8E%D1%80%D0%B8%D0%BD%D0%B3%D1%96%D1%8F" TargetMode="External"/><Relationship Id="rId9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600" y="-215901"/>
            <a:ext cx="11633200" cy="3987801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/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dirty="0">
                <a:solidFill>
                  <a:srgbClr val="FF0000"/>
                </a:solidFill>
              </a:rPr>
              <a:t/>
            </a:r>
            <a:br>
              <a:rPr lang="uk-UA" dirty="0">
                <a:solidFill>
                  <a:srgbClr val="FF0000"/>
                </a:solidFill>
              </a:rPr>
            </a:br>
            <a:r>
              <a:rPr lang="uk-UA" dirty="0" err="1" smtClean="0">
                <a:solidFill>
                  <a:srgbClr val="FF0000"/>
                </a:solidFill>
              </a:rPr>
              <a:t>А.Маргул-Шпербер</a:t>
            </a:r>
            <a:r>
              <a:rPr lang="uk-UA" dirty="0" smtClean="0">
                <a:solidFill>
                  <a:srgbClr val="FF0000"/>
                </a:solidFill>
              </a:rPr>
              <a:t> «Про назву концтабору </a:t>
            </a:r>
            <a:r>
              <a:rPr lang="uk-UA" dirty="0" err="1" smtClean="0">
                <a:solidFill>
                  <a:srgbClr val="FF0000"/>
                </a:solidFill>
              </a:rPr>
              <a:t>Бухенвальд</a:t>
            </a:r>
            <a:r>
              <a:rPr lang="uk-UA" dirty="0" smtClean="0">
                <a:solidFill>
                  <a:srgbClr val="FF0000"/>
                </a:solidFill>
              </a:rPr>
              <a:t>». </a:t>
            </a:r>
            <a:r>
              <a:rPr lang="uk-UA" dirty="0" err="1" smtClean="0">
                <a:solidFill>
                  <a:srgbClr val="FF0000"/>
                </a:solidFill>
              </a:rPr>
              <a:t>І.Вайсглас</a:t>
            </a:r>
            <a:r>
              <a:rPr lang="uk-UA" dirty="0" smtClean="0">
                <a:solidFill>
                  <a:srgbClr val="FF0000"/>
                </a:solidFill>
              </a:rPr>
              <a:t> «круки». Зображення трагедії Другої світової війни з різних боків Європи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9983788" cy="1905000"/>
          </a:xfrm>
        </p:spPr>
        <p:txBody>
          <a:bodyPr>
            <a:normAutofit lnSpcReduction="10000"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                                                                          </a:t>
            </a:r>
          </a:p>
          <a:p>
            <a:r>
              <a:rPr lang="uk-UA" sz="4000" dirty="0" smtClean="0">
                <a:solidFill>
                  <a:schemeClr val="bg1"/>
                </a:solidFill>
              </a:rPr>
              <a:t>   </a:t>
            </a:r>
            <a:endParaRPr lang="uk-UA" sz="4000" dirty="0">
              <a:solidFill>
                <a:schemeClr val="bg1"/>
              </a:solidFill>
            </a:endParaRPr>
          </a:p>
          <a:p>
            <a:r>
              <a:rPr lang="uk-UA" sz="4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           7 клас </a:t>
            </a:r>
            <a:endParaRPr lang="ru-RU" sz="4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77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аргул-Шпербер Альфре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4" y="531812"/>
            <a:ext cx="4173300" cy="561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5600" y="357138"/>
            <a:ext cx="6426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Альфред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Маргул-Шпербер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— </a:t>
            </a:r>
            <a:r>
              <a:rPr lang="ru-RU" sz="32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румунський</a:t>
            </a:r>
            <a:r>
              <a:rPr lang="ru-RU" sz="3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письменник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публіцист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перекладач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algn="just"/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Народився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письменник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23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вересня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1898 року в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Сторожинці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 Походив з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асимільованої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єврейської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сім'ї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Його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батько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був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керуючим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і бухгалтером, а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мати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Альфреда —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вчителька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музики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її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єврейське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ім'я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Маргула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поет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надалі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зробив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своїм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літературним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псевдонімом</a:t>
            </a: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).</a:t>
            </a:r>
            <a:endParaRPr lang="ru-RU" sz="3200" b="0" i="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693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866339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Він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рано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зблизився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з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румунським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оточенням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свого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рідного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містечка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Навчався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німецькій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гімназії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Чернівцях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 У 1914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році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разом з батьками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втік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від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російської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окупації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до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Відня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, там же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відбулися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його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перші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контакти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з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робітничим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рухом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algn="just"/>
            <a:endParaRPr lang="ru-RU" sz="2800" dirty="0" smtClean="0">
              <a:solidFill>
                <a:schemeClr val="accent5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  <a:p>
            <a:pPr algn="just"/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У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Відні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він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здав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іспити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на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атестат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зрілості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відправився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на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рік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добровольцем на </a:t>
            </a:r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Східний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фронт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</a:t>
            </a:r>
            <a:endParaRPr lang="ru-RU" sz="2800" b="0" i="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2050" name="Picture 2" descr="Евакуація до Чернівців: житло, безкоштовні обіди та деталі щодо мобілізації  | dev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75" y="358339"/>
            <a:ext cx="54102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ідень - Місто - AngaTrav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75" y="3636159"/>
            <a:ext cx="5264014" cy="277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657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117693"/>
            <a:ext cx="6096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По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закінченні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війни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поет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повернувся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до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рідних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Чернівців.У</a:t>
            </a:r>
            <a:r>
              <a:rPr lang="ru-RU" sz="2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1940 р.,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після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окупації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Північної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Буковини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радянськими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військами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,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Марґул-Шпербер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переселяється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до Бухареста.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Завдяки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заступництву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румунських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друзів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поетові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вдається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уникнути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депортації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,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під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час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війни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він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перебивається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як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приватний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учитель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іноземних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мов</a:t>
            </a:r>
            <a:r>
              <a:rPr lang="ru-RU" sz="2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.</a:t>
            </a:r>
          </a:p>
          <a:p>
            <a:endParaRPr lang="ru-RU" sz="2400" dirty="0" smtClean="0">
              <a:solidFill>
                <a:schemeClr val="accent5">
                  <a:lumMod val="40000"/>
                  <a:lumOff val="60000"/>
                </a:schemeClr>
              </a:solidFill>
              <a:latin typeface="Roboto"/>
            </a:endParaRPr>
          </a:p>
          <a:p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Після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1944 р.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Марґул-Шпербер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— центральна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фігура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німецькомовної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літератури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Румунії</a:t>
            </a:r>
            <a:r>
              <a:rPr lang="ru-RU" sz="2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.</a:t>
            </a:r>
          </a:p>
          <a:p>
            <a:endParaRPr lang="ru-RU" sz="2400" dirty="0" smtClean="0">
              <a:solidFill>
                <a:schemeClr val="accent5">
                  <a:lumMod val="40000"/>
                  <a:lumOff val="60000"/>
                </a:schemeClr>
              </a:solidFill>
              <a:latin typeface="Roboto"/>
            </a:endParaRPr>
          </a:p>
          <a:p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У 1954 р.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Марґул-Шпербер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був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удостоєний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Державної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премії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Румунії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. Помер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письменник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З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січня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 1967 р. в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Бухаресті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Roboto"/>
              </a:rPr>
              <a:t>.</a:t>
            </a:r>
            <a:endParaRPr lang="ru-RU" sz="2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200" y="1168400"/>
            <a:ext cx="59944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90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6700" y="182940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Бухенва́льд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   (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нім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.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Buchenwald [ˈ</a:t>
            </a: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buːxənvalt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] — «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буковий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ліс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») —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нацистський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 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2" tooltip="Концтабір"/>
              </a:rPr>
              <a:t>концентраційний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2" tooltip="Концтабір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2" tooltip="Концтабір"/>
              </a:rPr>
              <a:t>табір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розташований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за 6 миль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від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міста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 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3" tooltip="Ваймар"/>
              </a:rPr>
              <a:t>Ваймар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 в 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4" tooltip="Тюрингія"/>
              </a:rPr>
              <a:t>Тюринґії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 (на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території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колишньої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 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5" tooltip="НДР"/>
              </a:rPr>
              <a:t>НДР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) в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центральній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 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6" tooltip="Німеччина"/>
              </a:rPr>
              <a:t>Німеччині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заснований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гітлерівцями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влітку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 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7" tooltip="1937"/>
              </a:rPr>
              <a:t>1937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 року,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діяв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8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років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, до 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8" tooltip="1945"/>
              </a:rPr>
              <a:t>1945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 року. В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Бухенвальді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за весь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період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його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існування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відбували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ув'язнення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близько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250 тис.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осіб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різних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національностей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, з них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понад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55 тис.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було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закатовано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Після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війни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в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Бухенвальді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відкрито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пам'ятник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жертвам нацизму.</a:t>
            </a:r>
            <a:endParaRPr lang="ru-RU" sz="2400" b="0" i="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2" name="Picture 2" descr="https://upload.wikimedia.org/wikipedia/commons/thumb/d/dc/Buchenwald_Slave_Laborers_Liberation.jpg/300px-Buchenwald_Slave_Laborers_Liberation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454" y="182940"/>
            <a:ext cx="3365500" cy="272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137127" y="2999095"/>
            <a:ext cx="39024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В'язні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Бухенвальду</a:t>
            </a:r>
            <a:endParaRPr 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4" name="Picture 4" descr="Германия запретила России и Белоруссии почтить память жертв «Бухенвальда» —  EADaily — Германия. Новости. 30.03.2022. Новости Германии. Германия  новости. Новости Германия. Германия новости сегодня. Германия последние  новости. Новости сегодня.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450" y="3612415"/>
            <a:ext cx="5132743" cy="299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Звідки з'явилися милі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7" y="5922861"/>
            <a:ext cx="1774825" cy="68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328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📖 Про назву концтабору Бухенвальд Альфред Маргул-Шпербер. Вірш Бухенвальд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5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54100" y="484138"/>
            <a:ext cx="10642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– Альфред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Маргул-Шпербер</a:t>
            </a:r>
            <a:endParaRPr lang="ru-RU" sz="24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Жанр: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патріотична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лірика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розповідь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концтабору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Бухенвальд та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гіркі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спомини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страждання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трагедію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засудження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злочинів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фашизму.</a:t>
            </a:r>
          </a:p>
          <a:p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думка: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пам’ятати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минулі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жахи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застерегти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людство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подібних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трагедій</a:t>
            </a:r>
            <a:r>
              <a:rPr lang="ru-RU" sz="2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r>
              <a:rPr lang="ru-RU" sz="2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</a:t>
            </a:r>
            <a:r>
              <a:rPr lang="ru-RU" sz="2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endParaRPr lang="ru-RU" sz="24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Епітети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невимовний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гнів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ніжних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трав,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біляві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хмари,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лютий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час,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біляве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пасмо.</a:t>
            </a:r>
          </a:p>
          <a:p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Персоніфікація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«Веймар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гомонів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мовкли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голоси», «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пливли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хмари», «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вповзе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кошмар».</a:t>
            </a:r>
          </a:p>
          <a:p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Метафора: «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лютий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час,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сон дитячий стер», «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виймає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грудей».</a:t>
            </a:r>
          </a:p>
          <a:p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Риторичне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«А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біляве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пасмо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хмар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димом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спалених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людей?».</a:t>
            </a:r>
          </a:p>
          <a:p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Антитеза: «Як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звідси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Веймар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гомонів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А тут –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навіки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мовкли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голоси».</a:t>
            </a:r>
            <a:endParaRPr lang="ru-RU" sz="2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002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94400" y="596037"/>
            <a:ext cx="6096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Іммануель</a:t>
            </a:r>
            <a:r>
              <a:rPr lang="ru-RU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Вайсглас</a:t>
            </a:r>
            <a:r>
              <a:rPr lang="ru-RU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народився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14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березня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1929 року в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Чернівцях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Вайсглас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—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виходець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із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заможної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чиновницької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родини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єврейського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походження</a:t>
            </a:r>
            <a:r>
              <a:rPr lang="ru-RU" sz="32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Уже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школярем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І.Вайсґлас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вважався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улюбленцем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муз: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він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прекрасно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грав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на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фортепіано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, писав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вірші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багато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перекладав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.</a:t>
            </a:r>
            <a:endParaRPr lang="ru-RU" sz="32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074" name="Picture 2" descr="Вайсглас Імману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87031"/>
            <a:ext cx="4645025" cy="652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770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9100" y="949236"/>
            <a:ext cx="6096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У 1942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його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разом з батьками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депортували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в один з "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трудових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"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таборів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Трансністрії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нині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територія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Вінницької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області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).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Вайсґласам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вдалося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вижити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хоча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вони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терпіли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там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нелюдські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приниження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знущання</a:t>
            </a:r>
            <a:r>
              <a:rPr lang="ru-RU" sz="2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Після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звільнення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Червоною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армією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в 1944 р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Вайсґлас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повертається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до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Чернівців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однак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наступному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році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емігрує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в Бухарест</a:t>
            </a:r>
            <a:r>
              <a:rPr lang="ru-RU" sz="2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r>
              <a:rPr lang="ru-RU" sz="2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Поет помер 28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травня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1979 року в </a:t>
            </a:r>
            <a:r>
              <a:rPr lang="ru-RU" sz="2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Бухаресті</a:t>
            </a:r>
            <a:r>
              <a:rPr lang="ru-RU" sz="2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Свій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прах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він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велів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розвіяти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над </a:t>
            </a:r>
            <a:r>
              <a:rPr lang="ru-RU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Чорним</a:t>
            </a:r>
            <a:r>
              <a:rPr lang="ru-RU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Georgia" panose="02040502050405020303" pitchFamily="18" charset="0"/>
              </a:rPr>
              <a:t> морем.</a:t>
            </a:r>
            <a:endParaRPr lang="ru-RU" sz="2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99200" y="210572"/>
            <a:ext cx="57658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злочинів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гітлерівців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торкнулися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маловідомих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депортації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румунських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ромів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територію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Трансністрії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яку низка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дослідників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геноцидом.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сцен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трагедії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стала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Трансніст­рія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адміністративно-політична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Південно-Західній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німці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договору в Бендерах 30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серпня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1941-го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віддали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тимчасову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румунську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цивільну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управу.</a:t>
            </a:r>
            <a:r>
              <a:rPr lang="ru-RU" sz="2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Провінція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займала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площу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 тис. км² з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населенням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2,2 млн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включала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територію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Дністром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Бугом у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найпівденнішій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охоплювала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південні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Вінницької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західні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Миколаївської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областей,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Одеську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(у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тодішніх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адміністративних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кордонах), а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лівобережні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Молдавської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РСР і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Румунії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кордонах</a:t>
            </a:r>
            <a:r>
              <a:rPr lang="ru-RU" sz="2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Провінція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проіснувала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два роки й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місяців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(до </a:t>
            </a:r>
            <a:r>
              <a:rPr lang="ru-RU" sz="2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квітня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­1944-го). </a:t>
            </a:r>
          </a:p>
        </p:txBody>
      </p:sp>
    </p:spTree>
    <p:extLst>
      <p:ext uri="{BB962C8B-B14F-4D97-AF65-F5344CB8AC3E}">
        <p14:creationId xmlns:p14="http://schemas.microsoft.com/office/powerpoint/2010/main" val="2440853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ірш КРУКИ Іммануель Вайсглас. Зарубіжна 7 клас Ніколенко📚 📖 Вірш КРУКИ Імману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8587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7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975" y="746709"/>
            <a:ext cx="6223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i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Крук</a:t>
            </a:r>
            <a:r>
              <a:rPr lang="ru-RU" sz="48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48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– символ лиха, </a:t>
            </a:r>
            <a:r>
              <a:rPr lang="ru-RU" sz="4800" i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причому</a:t>
            </a:r>
            <a:r>
              <a:rPr lang="ru-RU" sz="48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, лиха </a:t>
            </a:r>
            <a:r>
              <a:rPr lang="ru-RU" sz="4800" i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чорного</a:t>
            </a:r>
            <a:r>
              <a:rPr lang="ru-RU" sz="48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 і смертельно-</a:t>
            </a:r>
            <a:r>
              <a:rPr lang="ru-RU" sz="4800" i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небезпечного</a:t>
            </a:r>
            <a:r>
              <a:rPr lang="ru-RU" sz="48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ru-RU" sz="4800" i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бо</a:t>
            </a:r>
            <a:r>
              <a:rPr lang="ru-RU" sz="48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4800" i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він</a:t>
            </a:r>
            <a:r>
              <a:rPr lang="ru-RU" sz="48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4800" i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належить</a:t>
            </a:r>
            <a:r>
              <a:rPr lang="ru-RU" sz="48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 до </a:t>
            </a:r>
            <a:r>
              <a:rPr lang="ru-RU" sz="4800" i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небагатьох</a:t>
            </a:r>
            <a:r>
              <a:rPr lang="ru-RU" sz="48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4800" i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птахів-трупожерів</a:t>
            </a:r>
            <a:r>
              <a:rPr lang="ru-RU" sz="48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.</a:t>
            </a:r>
            <a:endParaRPr lang="ru-RU" sz="48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AutoShape 2" descr="Круки і ворони кружляють над парком Жовтневим - Українська газета Ча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3226293"/>
            <a:ext cx="5414020" cy="3600323"/>
          </a:xfrm>
          <a:prstGeom prst="rect">
            <a:avLst/>
          </a:prstGeom>
        </p:spPr>
      </p:pic>
      <p:pic>
        <p:nvPicPr>
          <p:cNvPr id="4100" name="Picture 4" descr="Крук - Wikiw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810" y="130840"/>
            <a:ext cx="4419600" cy="294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099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775" y="114300"/>
            <a:ext cx="5429250" cy="36195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803900" y="114300"/>
            <a:ext cx="62611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+mj-lt"/>
              <a:buAutoNum type="arabicPeriod"/>
            </a:pPr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Круки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вміють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спілкуватися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причому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роблять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це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не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примітивно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просто «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каркаючи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», а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застосовуючи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різні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інтонації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використовуючи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різні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тональності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завдяки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яким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вони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можуть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виражати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як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негативні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й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попереджуючі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почуття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–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небезпеки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тривоги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так і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позитивні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–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співчуття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й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радості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.</a:t>
            </a:r>
          </a:p>
          <a:p>
            <a:pPr fontAlgn="base">
              <a:buFont typeface="+mj-lt"/>
              <a:buAutoNum type="arabicPeriod"/>
            </a:pPr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Круки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як і люди,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люблять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розважатися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.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Можливо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у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це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дуже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складно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повірити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але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ці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птахи й у правду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взимку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ковзають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із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засніжених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дахів-гірок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стрибають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у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сніг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і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копаються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в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ньому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.</a:t>
            </a:r>
          </a:p>
          <a:p>
            <a:pPr fontAlgn="base">
              <a:buFont typeface="+mj-lt"/>
              <a:buAutoNum type="arabicPeriod"/>
            </a:pP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Якщо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запропонувати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птахові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черствий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шматочок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хліба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то </a:t>
            </a:r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він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не буде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намагатися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клювати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його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відразу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а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спочатку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розм’якшить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у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воді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.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Це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зайвий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раз </a:t>
            </a:r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підтверджує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що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це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унікальний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і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розумний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птах.</a:t>
            </a:r>
          </a:p>
          <a:p>
            <a:pPr fontAlgn="base">
              <a:buFont typeface="+mj-lt"/>
              <a:buAutoNum type="arabicPeriod"/>
            </a:pPr>
            <a:endParaRPr lang="ru-RU" b="0" i="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Roboto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1775" y="4216738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4.Круки 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«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кличуть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»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вовків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своїх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вірних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товаришів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до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мертвих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тварин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шкіру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яких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своїми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дзьобами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вони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розірвати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не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можуть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а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також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під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час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вовчого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бенкету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птахи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попереджають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їх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про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небезпеку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.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Навзамін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вовки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коли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самі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полюють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і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добувають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м’ясо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, не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проганяють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зі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свого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«столу» ворон, а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дозволяють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їм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з’їсти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до сорока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відсотків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 </a:t>
            </a:r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"/>
              </a:rPr>
              <a:t>здобичі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146" name="Picture 2" descr="Крук і вов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216738"/>
            <a:ext cx="4819650" cy="238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647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100" y="-188744"/>
            <a:ext cx="118237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Рід:лірика</a:t>
            </a:r>
            <a:endParaRPr lang="ru-RU" sz="28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Жанр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вірш</a:t>
            </a:r>
            <a:endParaRPr lang="ru-RU" sz="28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розповідь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нещадний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бій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 </a:t>
            </a:r>
            <a:r>
              <a:rPr lang="ru-RU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фашистськими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загарбниками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засудження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подвигу </a:t>
            </a:r>
            <a:r>
              <a:rPr lang="ru-RU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воїнів-захисників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sz="2800" b="1" dirty="0">
              <a:solidFill>
                <a:schemeClr val="accent6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endParaRPr lang="ru-RU" sz="2800" b="1" dirty="0">
              <a:solidFill>
                <a:schemeClr val="accent6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Епітети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чорних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круків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останню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мить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чорний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птах, незнаний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жах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чорний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дим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холодний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кволих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рук .</a:t>
            </a:r>
            <a:endParaRPr lang="ru-RU" sz="2800" b="1" dirty="0">
              <a:solidFill>
                <a:schemeClr val="accent6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8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8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Метафора</a:t>
            </a: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небо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шле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нам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чорних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круків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смерть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прокряче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нам,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холодний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змахом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кволих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рук.</a:t>
            </a:r>
            <a:endParaRPr lang="ru-RU" sz="2800" b="1" dirty="0">
              <a:solidFill>
                <a:schemeClr val="accent6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494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800" y="1054100"/>
            <a:ext cx="11633200" cy="4826000"/>
          </a:xfrm>
        </p:spPr>
        <p:txBody>
          <a:bodyPr>
            <a:noAutofit/>
          </a:bodyPr>
          <a:lstStyle/>
          <a:p>
            <a:r>
              <a:rPr lang="uk-UA" sz="5400" dirty="0" smtClean="0"/>
              <a:t>У різних частинах Європи люди страждали й помирали, але разом з тим і любили свою  батьківщину, і вірили в краще майбутнє, і кохали…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9756603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F4B54B"/>
      </a:accent1>
      <a:accent2>
        <a:srgbClr val="A2C84E"/>
      </a:accent2>
      <a:accent3>
        <a:srgbClr val="4BC298"/>
      </a:accent3>
      <a:accent4>
        <a:srgbClr val="4CB5D3"/>
      </a:accent4>
      <a:accent5>
        <a:srgbClr val="9167E3"/>
      </a:accent5>
      <a:accent6>
        <a:srgbClr val="E05073"/>
      </a:accent6>
      <a:hlink>
        <a:srgbClr val="E19520"/>
      </a:hlink>
      <a:folHlink>
        <a:srgbClr val="E8B15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300</TotalTime>
  <Words>803</Words>
  <Application>Microsoft Office PowerPoint</Application>
  <PresentationFormat>Широкоэкранный</PresentationFormat>
  <Paragraphs>51</Paragraphs>
  <Slides>14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Century Gothic</vt:lpstr>
      <vt:lpstr>Georgia</vt:lpstr>
      <vt:lpstr>Roboto</vt:lpstr>
      <vt:lpstr>Times New Roman</vt:lpstr>
      <vt:lpstr>Times New Roman</vt:lpstr>
      <vt:lpstr>Сетка</vt:lpstr>
      <vt:lpstr>  А.Маргул-Шпербер «Про назву концтабору Бухенвальд». І.Вайсглас «круки». Зображення трагедії Другої світової війни з різних боків Європи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 різних частинах Європи люди страждали й помирали, але разом з тим і любили свою  батьківщину, і вірили в краще майбутнє, і кохали…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21</cp:revision>
  <dcterms:created xsi:type="dcterms:W3CDTF">2022-11-08T13:18:45Z</dcterms:created>
  <dcterms:modified xsi:type="dcterms:W3CDTF">2022-11-08T18:23:09Z</dcterms:modified>
</cp:coreProperties>
</file>