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5" r:id="rId3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91" d="100"/>
          <a:sy n="91" d="100"/>
        </p:scale>
        <p:origin x="-786" y="-96"/>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youtu.be/NrGIZIShyK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irishtimes.com/culture/books/john-boyne-how-i-wrote-the-boy-in-the-striped-pyjamas-1.4666270" TargetMode="External"/><Relationship Id="rId7" Type="http://schemas.openxmlformats.org/officeDocument/2006/relationships/hyperlink" Target="https://www.theguardian.com/books/2021/jul/17/john-boyne-people-were-criticising-my-book-when-they-hadnt-read-it"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penguin.co.uk/articles/2021/august/john-boyne-favourite-books-that-made-me.html" TargetMode="External"/><Relationship Id="rId5" Type="http://schemas.openxmlformats.org/officeDocument/2006/relationships/hyperlink" Target="https://booknationbyjen.com/2021/11/27/a-charming-young-writer-seeks-success-at-any-cost-in-a-ladder-to-the-sky-by-john-boyne/" TargetMode="External"/><Relationship Id="rId4" Type="http://schemas.openxmlformats.org/officeDocument/2006/relationships/hyperlink" Target="https://www.penguinrandomhouse.com/authors/70373/john-boyn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047bfaddbe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047bfaddb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047bfaddbe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047bfaddb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047bfaddbe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047bfaddb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047bfaddbe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047bfaddb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uk" u="sng">
                <a:solidFill>
                  <a:schemeClr val="hlink"/>
                </a:solidFill>
                <a:hlinkClick r:id="rId3"/>
              </a:rPr>
              <a:t>https://youtu.be/NrGIZIShyK0</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047bfaddbe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047bfaddb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uk" u="sng">
                <a:solidFill>
                  <a:schemeClr val="hlink"/>
                </a:solidFill>
                <a:hlinkClick r:id="rId3"/>
              </a:rPr>
              <a:t>https://www.irishtimes.com/culture/books/john-boyne-how-i-wrote-the-boy-in-the-striped-pyjamas-1.4666270</a:t>
            </a:r>
            <a:endParaRPr/>
          </a:p>
          <a:p>
            <a:pPr marL="0" lvl="0" indent="0" algn="l" rtl="0">
              <a:spcBef>
                <a:spcPts val="0"/>
              </a:spcBef>
              <a:spcAft>
                <a:spcPts val="0"/>
              </a:spcAft>
              <a:buNone/>
            </a:pPr>
            <a:r>
              <a:rPr lang="uk" u="sng">
                <a:solidFill>
                  <a:schemeClr val="hlink"/>
                </a:solidFill>
                <a:hlinkClick r:id="rId4"/>
              </a:rPr>
              <a:t>https://www.penguinrandomhouse.com/authors/70373/john-boyne/</a:t>
            </a:r>
            <a:endParaRPr/>
          </a:p>
          <a:p>
            <a:pPr marL="0" lvl="0" indent="0" algn="l" rtl="0">
              <a:spcBef>
                <a:spcPts val="0"/>
              </a:spcBef>
              <a:spcAft>
                <a:spcPts val="0"/>
              </a:spcAft>
              <a:buNone/>
            </a:pPr>
            <a:r>
              <a:rPr lang="uk" u="sng">
                <a:solidFill>
                  <a:schemeClr val="hlink"/>
                </a:solidFill>
                <a:hlinkClick r:id="rId5"/>
              </a:rPr>
              <a:t>https://booknationbyjen.com/2021/11/27/a-charming-young-writer-seeks-success-at-any-cost-in-a-ladder-to-the-sky-by-john-boyne/</a:t>
            </a:r>
            <a:endParaRPr/>
          </a:p>
          <a:p>
            <a:pPr marL="0" lvl="0" indent="0" algn="l" rtl="0">
              <a:spcBef>
                <a:spcPts val="0"/>
              </a:spcBef>
              <a:spcAft>
                <a:spcPts val="0"/>
              </a:spcAft>
              <a:buNone/>
            </a:pPr>
            <a:r>
              <a:rPr lang="uk" u="sng">
                <a:solidFill>
                  <a:schemeClr val="hlink"/>
                </a:solidFill>
                <a:hlinkClick r:id="rId6"/>
              </a:rPr>
              <a:t>https://www.penguin.co.uk/articles/2021/august/john-boyne-favourite-books-that-made-me.html</a:t>
            </a:r>
            <a:endParaRPr/>
          </a:p>
          <a:p>
            <a:pPr marL="0" lvl="0" indent="0" algn="l" rtl="0">
              <a:spcBef>
                <a:spcPts val="0"/>
              </a:spcBef>
              <a:spcAft>
                <a:spcPts val="0"/>
              </a:spcAft>
              <a:buNone/>
            </a:pPr>
            <a:r>
              <a:rPr lang="uk" u="sng">
                <a:solidFill>
                  <a:schemeClr val="hlink"/>
                </a:solidFill>
                <a:hlinkClick r:id="rId7"/>
              </a:rPr>
              <a:t>https://www.theguardian.com/books/2021/jul/17/john-boyne-people-were-criticising-my-book-when-they-hadnt-read-it</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05f1574e9d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05f1574e9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05f1574e9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05f1574e9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05f1574e9d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05f1574e9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05f1574e9d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05f1574e9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05f1574e9d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05f1574e9d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05f1574e9d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05f1574e9d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05f1574e9d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05f1574e9d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05f1574e9d_1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05f1574e9d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05f1574e9d_1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05f1574e9d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05f1574e9d_1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05f1574e9d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05f1574e9d_1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05f1574e9d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05f1574e9d_1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05f1574e9d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05f1574e9d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05f1574e9d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05f1574e9d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05f1574e9d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05f1574e9d_1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05f1574e9d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05f1574e9d_1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05f1574e9d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05f1574e9d_1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05f1574e9d_1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cfc21b1c5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cfc21b1c5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cfc21b1c50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cfc21b1c5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cfc21b1c50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cfc21b1c5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cfc21b1c50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cfc21b1c50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cfc21b1c50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cfc21b1c5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cfc21b1c50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cfc21b1c50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cfc21b1c50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cfc21b1c50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cfc21b1c50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cfc21b1c50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cfc21b1c50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cfc21b1c50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cfc21b1c50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cfc21b1c50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cfc21b1c50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cfc21b1c50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cfc21b1c50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cfc21b1c50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cfc21b1c50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cfc21b1c50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subTitle" idx="1"/>
          </p:nvPr>
        </p:nvSpPr>
        <p:spPr>
          <a:xfrm>
            <a:off x="265050" y="4024025"/>
            <a:ext cx="8613900" cy="1119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uk"/>
              <a:t>Роман Джона Бойна “Хлопчик у смугастій піжамі” - книга-ювілярка 2021 року</a:t>
            </a:r>
            <a:endParaRPr/>
          </a:p>
        </p:txBody>
      </p:sp>
      <p:pic>
        <p:nvPicPr>
          <p:cNvPr id="55" name="Google Shape;55;p13"/>
          <p:cNvPicPr preferRelativeResize="0"/>
          <p:nvPr/>
        </p:nvPicPr>
        <p:blipFill>
          <a:blip r:embed="rId3">
            <a:alphaModFix/>
          </a:blip>
          <a:stretch>
            <a:fillRect/>
          </a:stretch>
        </p:blipFill>
        <p:spPr>
          <a:xfrm>
            <a:off x="55375" y="0"/>
            <a:ext cx="5782625" cy="4160175"/>
          </a:xfrm>
          <a:prstGeom prst="rect">
            <a:avLst/>
          </a:prstGeom>
          <a:noFill/>
          <a:ln>
            <a:noFill/>
          </a:ln>
        </p:spPr>
      </p:pic>
      <p:pic>
        <p:nvPicPr>
          <p:cNvPr id="56" name="Google Shape;56;p13"/>
          <p:cNvPicPr preferRelativeResize="0"/>
          <p:nvPr/>
        </p:nvPicPr>
        <p:blipFill>
          <a:blip r:embed="rId4">
            <a:alphaModFix/>
          </a:blip>
          <a:stretch>
            <a:fillRect/>
          </a:stretch>
        </p:blipFill>
        <p:spPr>
          <a:xfrm>
            <a:off x="6346950" y="331413"/>
            <a:ext cx="2280275" cy="3497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Shape 60"/>
        <p:cNvGrpSpPr/>
        <p:nvPr/>
      </p:nvGrpSpPr>
      <p:grpSpPr>
        <a:xfrm>
          <a:off x="0" y="0"/>
          <a:ext cx="0" cy="0"/>
          <a:chOff x="0" y="0"/>
          <a:chExt cx="0" cy="0"/>
        </a:xfrm>
      </p:grpSpPr>
      <p:sp>
        <p:nvSpPr>
          <p:cNvPr id="61" name="Google Shape;61;p14"/>
          <p:cNvSpPr txBox="1"/>
          <p:nvPr/>
        </p:nvSpPr>
        <p:spPr>
          <a:xfrm>
            <a:off x="440500" y="427525"/>
            <a:ext cx="8175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Джон Бойн (1971 року народження) – ірландський письменник, автор книг для дорослих і дітей</a:t>
            </a:r>
            <a:endParaRPr/>
          </a:p>
        </p:txBody>
      </p:sp>
      <p:pic>
        <p:nvPicPr>
          <p:cNvPr id="62" name="Google Shape;62;p14"/>
          <p:cNvPicPr preferRelativeResize="0"/>
          <p:nvPr/>
        </p:nvPicPr>
        <p:blipFill>
          <a:blip r:embed="rId3">
            <a:alphaModFix/>
          </a:blip>
          <a:stretch>
            <a:fillRect/>
          </a:stretch>
        </p:blipFill>
        <p:spPr>
          <a:xfrm>
            <a:off x="2325500" y="1000525"/>
            <a:ext cx="4405001" cy="40782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Shape 66"/>
        <p:cNvGrpSpPr/>
        <p:nvPr/>
      </p:nvGrpSpPr>
      <p:grpSpPr>
        <a:xfrm>
          <a:off x="0" y="0"/>
          <a:ext cx="0" cy="0"/>
          <a:chOff x="0" y="0"/>
          <a:chExt cx="0" cy="0"/>
        </a:xfrm>
      </p:grpSpPr>
      <p:sp>
        <p:nvSpPr>
          <p:cNvPr id="67" name="Google Shape;67;p15"/>
          <p:cNvSpPr txBox="1"/>
          <p:nvPr/>
        </p:nvSpPr>
        <p:spPr>
          <a:xfrm>
            <a:off x="121650" y="246175"/>
            <a:ext cx="8900700" cy="8313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a:t>Джон Бойн змалу мріяв бути письменником, тож із дитинства оточив себе книгами. Але спершу йому здавалося, що автор постійно перебуває вдома й пише. Лише з досвідом Джон Бойн збагнув: у графіку письменника має бути час на презентації і творчі зустрічі</a:t>
            </a:r>
            <a:endParaRPr/>
          </a:p>
        </p:txBody>
      </p:sp>
      <p:pic>
        <p:nvPicPr>
          <p:cNvPr id="68" name="Google Shape;68;p15"/>
          <p:cNvPicPr preferRelativeResize="0"/>
          <p:nvPr/>
        </p:nvPicPr>
        <p:blipFill>
          <a:blip r:embed="rId3">
            <a:alphaModFix/>
          </a:blip>
          <a:stretch>
            <a:fillRect/>
          </a:stretch>
        </p:blipFill>
        <p:spPr>
          <a:xfrm>
            <a:off x="1401050" y="1282650"/>
            <a:ext cx="6341899" cy="3375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2"/>
        <p:cNvGrpSpPr/>
        <p:nvPr/>
      </p:nvGrpSpPr>
      <p:grpSpPr>
        <a:xfrm>
          <a:off x="0" y="0"/>
          <a:ext cx="0" cy="0"/>
          <a:chOff x="0" y="0"/>
          <a:chExt cx="0" cy="0"/>
        </a:xfrm>
      </p:grpSpPr>
      <p:sp>
        <p:nvSpPr>
          <p:cNvPr id="73" name="Google Shape;73;p16"/>
          <p:cNvSpPr txBox="1"/>
          <p:nvPr/>
        </p:nvSpPr>
        <p:spPr>
          <a:xfrm>
            <a:off x="323900" y="108375"/>
            <a:ext cx="8473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Роман “Хлопчик у смугастій піжамі”  в оригіналі побачив світ у січні 2006 року – і відразу став бестселером</a:t>
            </a:r>
            <a:endParaRPr/>
          </a:p>
        </p:txBody>
      </p:sp>
      <p:pic>
        <p:nvPicPr>
          <p:cNvPr id="74" name="Google Shape;74;p16"/>
          <p:cNvPicPr preferRelativeResize="0"/>
          <p:nvPr/>
        </p:nvPicPr>
        <p:blipFill>
          <a:blip r:embed="rId3">
            <a:alphaModFix/>
          </a:blip>
          <a:stretch>
            <a:fillRect/>
          </a:stretch>
        </p:blipFill>
        <p:spPr>
          <a:xfrm>
            <a:off x="5089475" y="1180050"/>
            <a:ext cx="2891375" cy="3743200"/>
          </a:xfrm>
          <a:prstGeom prst="rect">
            <a:avLst/>
          </a:prstGeom>
          <a:noFill/>
          <a:ln>
            <a:noFill/>
          </a:ln>
        </p:spPr>
      </p:pic>
      <p:pic>
        <p:nvPicPr>
          <p:cNvPr id="75" name="Google Shape;75;p16"/>
          <p:cNvPicPr preferRelativeResize="0"/>
          <p:nvPr/>
        </p:nvPicPr>
        <p:blipFill>
          <a:blip r:embed="rId4">
            <a:alphaModFix/>
          </a:blip>
          <a:stretch>
            <a:fillRect/>
          </a:stretch>
        </p:blipFill>
        <p:spPr>
          <a:xfrm>
            <a:off x="230150" y="813375"/>
            <a:ext cx="3081940" cy="43301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79"/>
        <p:cNvGrpSpPr/>
        <p:nvPr/>
      </p:nvGrpSpPr>
      <p:grpSpPr>
        <a:xfrm>
          <a:off x="0" y="0"/>
          <a:ext cx="0" cy="0"/>
          <a:chOff x="0" y="0"/>
          <a:chExt cx="0" cy="0"/>
        </a:xfrm>
      </p:grpSpPr>
      <p:sp>
        <p:nvSpPr>
          <p:cNvPr id="80" name="Google Shape;80;p17"/>
          <p:cNvSpPr txBox="1"/>
          <p:nvPr/>
        </p:nvSpPr>
        <p:spPr>
          <a:xfrm>
            <a:off x="647800" y="298000"/>
            <a:ext cx="7618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1" name="Google Shape;81;p17"/>
          <p:cNvSpPr txBox="1"/>
          <p:nvPr/>
        </p:nvSpPr>
        <p:spPr>
          <a:xfrm>
            <a:off x="400200" y="298000"/>
            <a:ext cx="8343600" cy="4002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a:solidFill>
                  <a:schemeClr val="dk1"/>
                </a:solidFill>
              </a:rPr>
              <a:t>А за два роки (2008) вийшла його однойменна екранізація (режисер Марк Герман) </a:t>
            </a:r>
            <a:endParaRPr sz="1600"/>
          </a:p>
        </p:txBody>
      </p:sp>
      <p:pic>
        <p:nvPicPr>
          <p:cNvPr id="82" name="Google Shape;82;p17"/>
          <p:cNvPicPr preferRelativeResize="0"/>
          <p:nvPr/>
        </p:nvPicPr>
        <p:blipFill>
          <a:blip r:embed="rId3">
            <a:alphaModFix/>
          </a:blip>
          <a:stretch>
            <a:fillRect/>
          </a:stretch>
        </p:blipFill>
        <p:spPr>
          <a:xfrm>
            <a:off x="2797050" y="868050"/>
            <a:ext cx="2657225" cy="3934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86"/>
        <p:cNvGrpSpPr/>
        <p:nvPr/>
      </p:nvGrpSpPr>
      <p:grpSpPr>
        <a:xfrm>
          <a:off x="0" y="0"/>
          <a:ext cx="0" cy="0"/>
          <a:chOff x="0" y="0"/>
          <a:chExt cx="0" cy="0"/>
        </a:xfrm>
      </p:grpSpPr>
      <p:sp>
        <p:nvSpPr>
          <p:cNvPr id="87" name="Google Shape;87;p18"/>
          <p:cNvSpPr txBox="1"/>
          <p:nvPr/>
        </p:nvSpPr>
        <p:spPr>
          <a:xfrm>
            <a:off x="544150" y="362775"/>
            <a:ext cx="7968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Ключовою в романі є тема Голокосту – масового знищення євреїв нацистською Німеччиною під час Другої світової війни</a:t>
            </a:r>
            <a:endParaRPr/>
          </a:p>
        </p:txBody>
      </p:sp>
      <p:sp>
        <p:nvSpPr>
          <p:cNvPr id="88" name="Google Shape;88;p18"/>
          <p:cNvSpPr txBox="1"/>
          <p:nvPr/>
        </p:nvSpPr>
        <p:spPr>
          <a:xfrm>
            <a:off x="8396000" y="586200"/>
            <a:ext cx="735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89" name="Google Shape;89;p18"/>
          <p:cNvPicPr preferRelativeResize="0"/>
          <p:nvPr/>
        </p:nvPicPr>
        <p:blipFill>
          <a:blip r:embed="rId3">
            <a:alphaModFix/>
          </a:blip>
          <a:stretch>
            <a:fillRect/>
          </a:stretch>
        </p:blipFill>
        <p:spPr>
          <a:xfrm>
            <a:off x="1508725" y="1119900"/>
            <a:ext cx="6038850" cy="3333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93"/>
        <p:cNvGrpSpPr/>
        <p:nvPr/>
      </p:nvGrpSpPr>
      <p:grpSpPr>
        <a:xfrm>
          <a:off x="0" y="0"/>
          <a:ext cx="0" cy="0"/>
          <a:chOff x="0" y="0"/>
          <a:chExt cx="0" cy="0"/>
        </a:xfrm>
      </p:grpSpPr>
      <p:sp>
        <p:nvSpPr>
          <p:cNvPr id="94" name="Google Shape;94;p19"/>
          <p:cNvSpPr txBox="1"/>
          <p:nvPr/>
        </p:nvSpPr>
        <p:spPr>
          <a:xfrm>
            <a:off x="226925" y="132400"/>
            <a:ext cx="86229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uk">
                <a:solidFill>
                  <a:schemeClr val="dk1"/>
                </a:solidFill>
              </a:rPr>
              <a:t>Для письменника-ірландця тема Голокосту видається атиповою, тим паче в роки Другої світової війни Ірландія зберігала нейтралітет. Але особисто для Джона Бойна тема Трагедії не була випадковою. Коли йому було 15, вчитель запропонував для літнього читання перелік творів. Перші дві книги, які обрав майбутній письменник, були романи авторів єврейського походження - Елі Візеля (“Ніч”) і Прімо Леві (“Періодична система”). То були видання про Голокост...</a:t>
            </a:r>
            <a:endParaRPr>
              <a:solidFill>
                <a:schemeClr val="dk1"/>
              </a:solidFill>
            </a:endParaRPr>
          </a:p>
        </p:txBody>
      </p:sp>
      <p:pic>
        <p:nvPicPr>
          <p:cNvPr id="95" name="Google Shape;95;p19"/>
          <p:cNvPicPr preferRelativeResize="0"/>
          <p:nvPr/>
        </p:nvPicPr>
        <p:blipFill>
          <a:blip r:embed="rId3">
            <a:alphaModFix/>
          </a:blip>
          <a:stretch>
            <a:fillRect/>
          </a:stretch>
        </p:blipFill>
        <p:spPr>
          <a:xfrm>
            <a:off x="833150" y="1578425"/>
            <a:ext cx="2511327" cy="3565075"/>
          </a:xfrm>
          <a:prstGeom prst="rect">
            <a:avLst/>
          </a:prstGeom>
          <a:noFill/>
          <a:ln>
            <a:noFill/>
          </a:ln>
        </p:spPr>
      </p:pic>
      <p:pic>
        <p:nvPicPr>
          <p:cNvPr id="96" name="Google Shape;96;p19"/>
          <p:cNvPicPr preferRelativeResize="0"/>
          <p:nvPr/>
        </p:nvPicPr>
        <p:blipFill>
          <a:blip r:embed="rId4">
            <a:alphaModFix/>
          </a:blip>
          <a:stretch>
            <a:fillRect/>
          </a:stretch>
        </p:blipFill>
        <p:spPr>
          <a:xfrm>
            <a:off x="5555325" y="1578425"/>
            <a:ext cx="2210349" cy="3565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100"/>
        <p:cNvGrpSpPr/>
        <p:nvPr/>
      </p:nvGrpSpPr>
      <p:grpSpPr>
        <a:xfrm>
          <a:off x="0" y="0"/>
          <a:ext cx="0" cy="0"/>
          <a:chOff x="0" y="0"/>
          <a:chExt cx="0" cy="0"/>
        </a:xfrm>
      </p:grpSpPr>
      <p:sp>
        <p:nvSpPr>
          <p:cNvPr id="101" name="Google Shape;101;p20"/>
          <p:cNvSpPr txBox="1"/>
          <p:nvPr/>
        </p:nvSpPr>
        <p:spPr>
          <a:xfrm>
            <a:off x="378200" y="434925"/>
            <a:ext cx="8415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dirty="0">
                <a:solidFill>
                  <a:schemeClr val="dk1"/>
                </a:solidFill>
              </a:rPr>
              <a:t>Роман Джона Бойна вирізняється типом світосприймання – дитячим. Тут промовляють дитяча свідомість, дитяче мислення, дитяча уява, дитяча правда…</a:t>
            </a:r>
            <a:endParaRPr sz="1600"/>
          </a:p>
        </p:txBody>
      </p:sp>
      <p:pic>
        <p:nvPicPr>
          <p:cNvPr id="67586" name="Picture 2" descr="https://images.kinorium.com/movie/shot/402008/w1500_48504860.jpg"/>
          <p:cNvPicPr>
            <a:picLocks noChangeAspect="1" noChangeArrowheads="1"/>
          </p:cNvPicPr>
          <p:nvPr/>
        </p:nvPicPr>
        <p:blipFill>
          <a:blip r:embed="rId3"/>
          <a:srcRect/>
          <a:stretch>
            <a:fillRect/>
          </a:stretch>
        </p:blipFill>
        <p:spPr bwMode="auto">
          <a:xfrm>
            <a:off x="3037490" y="1048532"/>
            <a:ext cx="2805480" cy="395439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106"/>
        <p:cNvGrpSpPr/>
        <p:nvPr/>
      </p:nvGrpSpPr>
      <p:grpSpPr>
        <a:xfrm>
          <a:off x="0" y="0"/>
          <a:ext cx="0" cy="0"/>
          <a:chOff x="0" y="0"/>
          <a:chExt cx="0" cy="0"/>
        </a:xfrm>
      </p:grpSpPr>
      <p:pic>
        <p:nvPicPr>
          <p:cNvPr id="107" name="Google Shape;107;p21"/>
          <p:cNvPicPr preferRelativeResize="0"/>
          <p:nvPr/>
        </p:nvPicPr>
        <p:blipFill>
          <a:blip r:embed="rId3">
            <a:alphaModFix/>
          </a:blip>
          <a:stretch>
            <a:fillRect/>
          </a:stretch>
        </p:blipFill>
        <p:spPr>
          <a:xfrm>
            <a:off x="538838" y="701125"/>
            <a:ext cx="8112373" cy="4328901"/>
          </a:xfrm>
          <a:prstGeom prst="rect">
            <a:avLst/>
          </a:prstGeom>
          <a:noFill/>
          <a:ln>
            <a:noFill/>
          </a:ln>
        </p:spPr>
      </p:pic>
      <p:sp>
        <p:nvSpPr>
          <p:cNvPr id="108" name="Google Shape;108;p21"/>
          <p:cNvSpPr txBox="1"/>
          <p:nvPr/>
        </p:nvSpPr>
        <p:spPr>
          <a:xfrm>
            <a:off x="302550" y="208000"/>
            <a:ext cx="8641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09" name="Google Shape;109;p21"/>
          <p:cNvSpPr txBox="1"/>
          <p:nvPr/>
        </p:nvSpPr>
        <p:spPr>
          <a:xfrm>
            <a:off x="35700" y="100300"/>
            <a:ext cx="9072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Головний герой роману - дев`ятирічний хлопчик </a:t>
            </a:r>
            <a:r>
              <a:rPr lang="uk" b="1"/>
              <a:t>Бруно</a:t>
            </a:r>
            <a:r>
              <a:rPr lang="uk"/>
              <a:t>, який мешкає в п’ятиповерховому будинку Берліна (Німеччина)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13"/>
        <p:cNvGrpSpPr/>
        <p:nvPr/>
      </p:nvGrpSpPr>
      <p:grpSpPr>
        <a:xfrm>
          <a:off x="0" y="0"/>
          <a:ext cx="0" cy="0"/>
          <a:chOff x="0" y="0"/>
          <a:chExt cx="0" cy="0"/>
        </a:xfrm>
      </p:grpSpPr>
      <p:sp>
        <p:nvSpPr>
          <p:cNvPr id="114" name="Google Shape;114;p22"/>
          <p:cNvSpPr txBox="1"/>
          <p:nvPr/>
        </p:nvSpPr>
        <p:spPr>
          <a:xfrm>
            <a:off x="416025" y="189100"/>
            <a:ext cx="83583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Він має старшу сестру </a:t>
            </a:r>
            <a:r>
              <a:rPr lang="uk" b="1"/>
              <a:t>Гретель</a:t>
            </a:r>
            <a:r>
              <a:rPr lang="uk"/>
              <a:t>, яку нагороджує прізвиськом “Безнадійний випадок”. </a:t>
            </a:r>
            <a:endParaRPr/>
          </a:p>
          <a:p>
            <a:pPr marL="0" lvl="0" indent="0" algn="l" rtl="0">
              <a:spcBef>
                <a:spcPts val="0"/>
              </a:spcBef>
              <a:spcAft>
                <a:spcPts val="0"/>
              </a:spcAft>
              <a:buNone/>
            </a:pPr>
            <a:r>
              <a:rPr lang="uk"/>
              <a:t>Зростаючи в одній родині, ці діти вражають контрастом, тож між ними нерідко виникають конфліктні ситуації </a:t>
            </a:r>
            <a:endParaRPr/>
          </a:p>
        </p:txBody>
      </p:sp>
      <p:pic>
        <p:nvPicPr>
          <p:cNvPr id="115" name="Google Shape;115;p22"/>
          <p:cNvPicPr preferRelativeResize="0"/>
          <p:nvPr/>
        </p:nvPicPr>
        <p:blipFill>
          <a:blip r:embed="rId3">
            <a:alphaModFix/>
          </a:blip>
          <a:stretch>
            <a:fillRect/>
          </a:stretch>
        </p:blipFill>
        <p:spPr>
          <a:xfrm>
            <a:off x="1552150" y="1215575"/>
            <a:ext cx="6482983" cy="3927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19"/>
        <p:cNvGrpSpPr/>
        <p:nvPr/>
      </p:nvGrpSpPr>
      <p:grpSpPr>
        <a:xfrm>
          <a:off x="0" y="0"/>
          <a:ext cx="0" cy="0"/>
          <a:chOff x="0" y="0"/>
          <a:chExt cx="0" cy="0"/>
        </a:xfrm>
      </p:grpSpPr>
      <p:sp>
        <p:nvSpPr>
          <p:cNvPr id="120" name="Google Shape;120;p23"/>
          <p:cNvSpPr txBox="1"/>
          <p:nvPr/>
        </p:nvSpPr>
        <p:spPr>
          <a:xfrm>
            <a:off x="605125" y="567300"/>
            <a:ext cx="748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21" name="Google Shape;121;p23"/>
          <p:cNvSpPr txBox="1"/>
          <p:nvPr/>
        </p:nvSpPr>
        <p:spPr>
          <a:xfrm>
            <a:off x="0" y="0"/>
            <a:ext cx="9144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solidFill>
                  <a:schemeClr val="dk1"/>
                </a:solidFill>
              </a:rPr>
              <a:t>Самозаглиблений, мрійливий, романтик, інтроверт </a:t>
            </a:r>
            <a:r>
              <a:rPr lang="uk" b="1">
                <a:solidFill>
                  <a:schemeClr val="dk1"/>
                </a:solidFill>
              </a:rPr>
              <a:t>Бруно – </a:t>
            </a:r>
            <a:r>
              <a:rPr lang="uk">
                <a:solidFill>
                  <a:schemeClr val="dk1"/>
                </a:solidFill>
              </a:rPr>
              <a:t>схильна до комунікації та істерик, злослива, екстравертка </a:t>
            </a:r>
            <a:r>
              <a:rPr lang="uk" b="1">
                <a:solidFill>
                  <a:schemeClr val="dk1"/>
                </a:solidFill>
              </a:rPr>
              <a:t>Гретель </a:t>
            </a:r>
            <a:r>
              <a:rPr lang="uk">
                <a:solidFill>
                  <a:schemeClr val="dk1"/>
                </a:solidFill>
              </a:rPr>
              <a:t>(хоча у фільмі</a:t>
            </a:r>
            <a:r>
              <a:rPr lang="uk" b="1">
                <a:solidFill>
                  <a:schemeClr val="dk1"/>
                </a:solidFill>
              </a:rPr>
              <a:t> </a:t>
            </a:r>
            <a:r>
              <a:rPr lang="uk">
                <a:solidFill>
                  <a:schemeClr val="dk1"/>
                </a:solidFill>
              </a:rPr>
              <a:t>за мотивами роману діти здебільшого мають дружні й теплі  взаємини) </a:t>
            </a:r>
            <a:endParaRPr/>
          </a:p>
        </p:txBody>
      </p:sp>
      <p:pic>
        <p:nvPicPr>
          <p:cNvPr id="122" name="Google Shape;122;p23"/>
          <p:cNvPicPr preferRelativeResize="0"/>
          <p:nvPr/>
        </p:nvPicPr>
        <p:blipFill>
          <a:blip r:embed="rId3">
            <a:alphaModFix/>
          </a:blip>
          <a:stretch>
            <a:fillRect/>
          </a:stretch>
        </p:blipFill>
        <p:spPr>
          <a:xfrm>
            <a:off x="817150" y="1134600"/>
            <a:ext cx="7488301" cy="3733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26"/>
        <p:cNvGrpSpPr/>
        <p:nvPr/>
      </p:nvGrpSpPr>
      <p:grpSpPr>
        <a:xfrm>
          <a:off x="0" y="0"/>
          <a:ext cx="0" cy="0"/>
          <a:chOff x="0" y="0"/>
          <a:chExt cx="0" cy="0"/>
        </a:xfrm>
      </p:grpSpPr>
      <p:sp>
        <p:nvSpPr>
          <p:cNvPr id="127" name="Google Shape;127;p24"/>
          <p:cNvSpPr txBox="1"/>
          <p:nvPr/>
        </p:nvSpPr>
        <p:spPr>
          <a:xfrm>
            <a:off x="926575" y="832025"/>
            <a:ext cx="735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128" name="Google Shape;128;p24"/>
          <p:cNvPicPr preferRelativeResize="0"/>
          <p:nvPr/>
        </p:nvPicPr>
        <p:blipFill>
          <a:blip r:embed="rId3">
            <a:alphaModFix/>
          </a:blip>
          <a:stretch>
            <a:fillRect/>
          </a:stretch>
        </p:blipFill>
        <p:spPr>
          <a:xfrm>
            <a:off x="1571763" y="1557750"/>
            <a:ext cx="6061729" cy="3606474"/>
          </a:xfrm>
          <a:prstGeom prst="rect">
            <a:avLst/>
          </a:prstGeom>
          <a:noFill/>
          <a:ln>
            <a:noFill/>
          </a:ln>
        </p:spPr>
      </p:pic>
      <p:sp>
        <p:nvSpPr>
          <p:cNvPr id="129" name="Google Shape;129;p24"/>
          <p:cNvSpPr txBox="1"/>
          <p:nvPr/>
        </p:nvSpPr>
        <p:spPr>
          <a:xfrm>
            <a:off x="168400" y="81050"/>
            <a:ext cx="87255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dirty="0"/>
              <a:t>Постать батька спочатку є невиразною. Бруно заздрить одноліткам, бо ті знають, чим займаються їхні татусі. Все, що відомо Бруно: “</a:t>
            </a:r>
            <a:r>
              <a:rPr lang="uk" i="1" dirty="0">
                <a:solidFill>
                  <a:schemeClr val="dk1"/>
                </a:solidFill>
              </a:rPr>
              <a:t>його батько – чоловік, на якого треба зважати &lt;…&gt; І, крім того, він носить чудернацький однострійˮ</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38"/>
        <p:cNvGrpSpPr/>
        <p:nvPr/>
      </p:nvGrpSpPr>
      <p:grpSpPr>
        <a:xfrm>
          <a:off x="0" y="0"/>
          <a:ext cx="0" cy="0"/>
          <a:chOff x="0" y="0"/>
          <a:chExt cx="0" cy="0"/>
        </a:xfrm>
      </p:grpSpPr>
      <p:sp>
        <p:nvSpPr>
          <p:cNvPr id="139" name="Google Shape;139;p26"/>
          <p:cNvSpPr txBox="1"/>
          <p:nvPr/>
        </p:nvSpPr>
        <p:spPr>
          <a:xfrm>
            <a:off x="651389" y="237602"/>
            <a:ext cx="8097900" cy="615523"/>
          </a:xfrm>
          <a:prstGeom prst="rect">
            <a:avLst/>
          </a:prstGeom>
          <a:noFill/>
          <a:ln>
            <a:noFill/>
          </a:ln>
        </p:spPr>
        <p:txBody>
          <a:bodyPr spcFirstLastPara="1" wrap="square" lIns="91425" tIns="91425" rIns="91425" bIns="91425" anchor="t" anchorCtr="0">
            <a:spAutoFit/>
          </a:bodyPr>
          <a:lstStyle/>
          <a:p>
            <a:r>
              <a:rPr lang="ru-RU" dirty="0" smtClean="0"/>
              <a:t>Першим </a:t>
            </a:r>
            <a:r>
              <a:rPr lang="ru-RU" dirty="0" err="1" smtClean="0"/>
              <a:t>переломним</a:t>
            </a:r>
            <a:r>
              <a:rPr lang="ru-RU" dirty="0" smtClean="0"/>
              <a:t> моментом для Бруно </a:t>
            </a:r>
            <a:r>
              <a:rPr lang="ru-RU" dirty="0" err="1" smtClean="0"/>
              <a:t>стає</a:t>
            </a:r>
            <a:r>
              <a:rPr lang="ru-RU" dirty="0" smtClean="0"/>
              <a:t> </a:t>
            </a:r>
            <a:r>
              <a:rPr lang="ru-RU" dirty="0" err="1" smtClean="0"/>
              <a:t>переїзд</a:t>
            </a:r>
            <a:r>
              <a:rPr lang="ru-RU" dirty="0" smtClean="0"/>
              <a:t>…</a:t>
            </a:r>
          </a:p>
          <a:p>
            <a:pPr marL="0" lvl="0" indent="0" algn="l" rtl="0">
              <a:spcBef>
                <a:spcPts val="0"/>
              </a:spcBef>
              <a:spcAft>
                <a:spcPts val="0"/>
              </a:spcAft>
              <a:buNone/>
            </a:pPr>
            <a:r>
              <a:rPr lang="uk" dirty="0" smtClean="0"/>
              <a:t>Що </a:t>
            </a:r>
            <a:r>
              <a:rPr lang="uk" dirty="0"/>
              <a:t>найдужче лякає </a:t>
            </a:r>
            <a:r>
              <a:rPr lang="uk" dirty="0" smtClean="0"/>
              <a:t>хлопчика: </a:t>
            </a:r>
            <a:r>
              <a:rPr lang="uk" dirty="0"/>
              <a:t>зміна місця проживання чи втрата друзів? </a:t>
            </a:r>
            <a:endParaRPr/>
          </a:p>
        </p:txBody>
      </p:sp>
      <p:pic>
        <p:nvPicPr>
          <p:cNvPr id="140" name="Google Shape;140;p26"/>
          <p:cNvPicPr preferRelativeResize="0"/>
          <p:nvPr/>
        </p:nvPicPr>
        <p:blipFill>
          <a:blip r:embed="rId3">
            <a:alphaModFix/>
          </a:blip>
          <a:stretch>
            <a:fillRect/>
          </a:stretch>
        </p:blipFill>
        <p:spPr>
          <a:xfrm>
            <a:off x="1473665" y="932091"/>
            <a:ext cx="5926680" cy="39486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44"/>
        <p:cNvGrpSpPr/>
        <p:nvPr/>
      </p:nvGrpSpPr>
      <p:grpSpPr>
        <a:xfrm>
          <a:off x="0" y="0"/>
          <a:ext cx="0" cy="0"/>
          <a:chOff x="0" y="0"/>
          <a:chExt cx="0" cy="0"/>
        </a:xfrm>
      </p:grpSpPr>
      <p:sp>
        <p:nvSpPr>
          <p:cNvPr id="145" name="Google Shape;145;p27"/>
          <p:cNvSpPr txBox="1"/>
          <p:nvPr/>
        </p:nvSpPr>
        <p:spPr>
          <a:xfrm>
            <a:off x="336775" y="398000"/>
            <a:ext cx="82509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Чи новий будинок, який знаходиться на великій відстані від Берліна й кардинально різниться від попереднього, де Бруно так полюбляв спускатися перилами...</a:t>
            </a:r>
            <a:endParaRPr/>
          </a:p>
        </p:txBody>
      </p:sp>
      <p:pic>
        <p:nvPicPr>
          <p:cNvPr id="146" name="Google Shape;146;p27"/>
          <p:cNvPicPr preferRelativeResize="0"/>
          <p:nvPr/>
        </p:nvPicPr>
        <p:blipFill>
          <a:blip r:embed="rId3">
            <a:alphaModFix/>
          </a:blip>
          <a:stretch>
            <a:fillRect/>
          </a:stretch>
        </p:blipFill>
        <p:spPr>
          <a:xfrm>
            <a:off x="336775" y="1381700"/>
            <a:ext cx="2562674" cy="3609400"/>
          </a:xfrm>
          <a:prstGeom prst="rect">
            <a:avLst/>
          </a:prstGeom>
          <a:noFill/>
          <a:ln>
            <a:noFill/>
          </a:ln>
        </p:spPr>
      </p:pic>
      <p:pic>
        <p:nvPicPr>
          <p:cNvPr id="147" name="Google Shape;147;p27"/>
          <p:cNvPicPr preferRelativeResize="0"/>
          <p:nvPr/>
        </p:nvPicPr>
        <p:blipFill>
          <a:blip r:embed="rId4">
            <a:alphaModFix/>
          </a:blip>
          <a:stretch>
            <a:fillRect/>
          </a:stretch>
        </p:blipFill>
        <p:spPr>
          <a:xfrm>
            <a:off x="3112374" y="1423900"/>
            <a:ext cx="5817975" cy="352500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56"/>
        <p:cNvGrpSpPr/>
        <p:nvPr/>
      </p:nvGrpSpPr>
      <p:grpSpPr>
        <a:xfrm>
          <a:off x="0" y="0"/>
          <a:ext cx="0" cy="0"/>
          <a:chOff x="0" y="0"/>
          <a:chExt cx="0" cy="0"/>
        </a:xfrm>
      </p:grpSpPr>
      <p:sp>
        <p:nvSpPr>
          <p:cNvPr id="157" name="Google Shape;157;p29"/>
          <p:cNvSpPr txBox="1"/>
          <p:nvPr/>
        </p:nvSpPr>
        <p:spPr>
          <a:xfrm>
            <a:off x="346950" y="409150"/>
            <a:ext cx="8450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Здається, найдужче Бруно зближується зі служницею Марією: либонь, відчуває, що саме з нею може поговорити на заборонені теми… Адже для дітей у цій родині вкрай багато табу...</a:t>
            </a:r>
            <a:endParaRPr/>
          </a:p>
        </p:txBody>
      </p:sp>
      <p:pic>
        <p:nvPicPr>
          <p:cNvPr id="158" name="Google Shape;158;p29"/>
          <p:cNvPicPr preferRelativeResize="0"/>
          <p:nvPr/>
        </p:nvPicPr>
        <p:blipFill>
          <a:blip r:embed="rId3">
            <a:alphaModFix/>
          </a:blip>
          <a:stretch>
            <a:fillRect/>
          </a:stretch>
        </p:blipFill>
        <p:spPr>
          <a:xfrm>
            <a:off x="1630575" y="1103000"/>
            <a:ext cx="5882829" cy="40404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62"/>
        <p:cNvGrpSpPr/>
        <p:nvPr/>
      </p:nvGrpSpPr>
      <p:grpSpPr>
        <a:xfrm>
          <a:off x="0" y="0"/>
          <a:ext cx="0" cy="0"/>
          <a:chOff x="0" y="0"/>
          <a:chExt cx="0" cy="0"/>
        </a:xfrm>
      </p:grpSpPr>
      <p:sp>
        <p:nvSpPr>
          <p:cNvPr id="163" name="Google Shape;163;p30"/>
          <p:cNvSpPr txBox="1"/>
          <p:nvPr/>
        </p:nvSpPr>
        <p:spPr>
          <a:xfrm>
            <a:off x="729750" y="367400"/>
            <a:ext cx="76845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Більше того, батько зайнятий своїми справами, мама прагне чимось зайняти себе, а сестра Гретель компенсує живе спілкування розмовами з ляльками… і молодим лейтенантом Котлером</a:t>
            </a:r>
            <a:endParaRPr/>
          </a:p>
        </p:txBody>
      </p:sp>
      <p:pic>
        <p:nvPicPr>
          <p:cNvPr id="164" name="Google Shape;164;p30"/>
          <p:cNvPicPr preferRelativeResize="0"/>
          <p:nvPr/>
        </p:nvPicPr>
        <p:blipFill>
          <a:blip r:embed="rId3">
            <a:alphaModFix/>
          </a:blip>
          <a:stretch>
            <a:fillRect/>
          </a:stretch>
        </p:blipFill>
        <p:spPr>
          <a:xfrm>
            <a:off x="1235325" y="1351100"/>
            <a:ext cx="6673334" cy="3640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68"/>
        <p:cNvGrpSpPr/>
        <p:nvPr/>
      </p:nvGrpSpPr>
      <p:grpSpPr>
        <a:xfrm>
          <a:off x="0" y="0"/>
          <a:ext cx="0" cy="0"/>
          <a:chOff x="0" y="0"/>
          <a:chExt cx="0" cy="0"/>
        </a:xfrm>
      </p:grpSpPr>
      <p:sp>
        <p:nvSpPr>
          <p:cNvPr id="169" name="Google Shape;169;p31"/>
          <p:cNvSpPr txBox="1"/>
          <p:nvPr/>
        </p:nvSpPr>
        <p:spPr>
          <a:xfrm>
            <a:off x="1010325" y="413325"/>
            <a:ext cx="6689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Лейтенант Котлер розважає і матір Бруно</a:t>
            </a:r>
            <a:endParaRPr/>
          </a:p>
        </p:txBody>
      </p:sp>
      <p:pic>
        <p:nvPicPr>
          <p:cNvPr id="170" name="Google Shape;170;p31"/>
          <p:cNvPicPr preferRelativeResize="0"/>
          <p:nvPr/>
        </p:nvPicPr>
        <p:blipFill>
          <a:blip r:embed="rId3">
            <a:alphaModFix/>
          </a:blip>
          <a:stretch>
            <a:fillRect/>
          </a:stretch>
        </p:blipFill>
        <p:spPr>
          <a:xfrm>
            <a:off x="1652600" y="950625"/>
            <a:ext cx="5635245" cy="4025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74"/>
        <p:cNvGrpSpPr/>
        <p:nvPr/>
      </p:nvGrpSpPr>
      <p:grpSpPr>
        <a:xfrm>
          <a:off x="0" y="0"/>
          <a:ext cx="0" cy="0"/>
          <a:chOff x="0" y="0"/>
          <a:chExt cx="0" cy="0"/>
        </a:xfrm>
      </p:grpSpPr>
      <p:sp>
        <p:nvSpPr>
          <p:cNvPr id="175" name="Google Shape;175;p32"/>
          <p:cNvSpPr txBox="1"/>
          <p:nvPr/>
        </p:nvSpPr>
        <p:spPr>
          <a:xfrm>
            <a:off x="796025" y="597025"/>
            <a:ext cx="7608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Тим часом у Бруно не складаються стосунки з лейтенантом - їх антипатія взаємна </a:t>
            </a:r>
            <a:endParaRPr/>
          </a:p>
        </p:txBody>
      </p:sp>
      <p:pic>
        <p:nvPicPr>
          <p:cNvPr id="176" name="Google Shape;176;p32"/>
          <p:cNvPicPr preferRelativeResize="0"/>
          <p:nvPr/>
        </p:nvPicPr>
        <p:blipFill>
          <a:blip r:embed="rId3">
            <a:alphaModFix/>
          </a:blip>
          <a:stretch>
            <a:fillRect/>
          </a:stretch>
        </p:blipFill>
        <p:spPr>
          <a:xfrm>
            <a:off x="1499500" y="1302025"/>
            <a:ext cx="5991290" cy="38414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80"/>
        <p:cNvGrpSpPr/>
        <p:nvPr/>
      </p:nvGrpSpPr>
      <p:grpSpPr>
        <a:xfrm>
          <a:off x="0" y="0"/>
          <a:ext cx="0" cy="0"/>
          <a:chOff x="0" y="0"/>
          <a:chExt cx="0" cy="0"/>
        </a:xfrm>
      </p:grpSpPr>
      <p:sp>
        <p:nvSpPr>
          <p:cNvPr id="181" name="Google Shape;181;p33"/>
          <p:cNvSpPr txBox="1"/>
          <p:nvPr/>
        </p:nvSpPr>
        <p:spPr>
          <a:xfrm>
            <a:off x="183700" y="107150"/>
            <a:ext cx="8649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82" name="Google Shape;182;p33"/>
          <p:cNvSpPr txBox="1"/>
          <p:nvPr/>
        </p:nvSpPr>
        <p:spPr>
          <a:xfrm>
            <a:off x="995000" y="259675"/>
            <a:ext cx="7286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Таємницю породжує епізод невдовзі після переїзду: Бруно визирає через вікно своєї кімнати… Що саме там узрів хлопчик? Дещо таке, що позбавляє його дару мови і спонукає поділитися цим секретом зі сестрою… </a:t>
            </a:r>
            <a:endParaRPr/>
          </a:p>
        </p:txBody>
      </p:sp>
      <p:pic>
        <p:nvPicPr>
          <p:cNvPr id="183" name="Google Shape;183;p33"/>
          <p:cNvPicPr preferRelativeResize="0"/>
          <p:nvPr/>
        </p:nvPicPr>
        <p:blipFill>
          <a:blip r:embed="rId3">
            <a:alphaModFix/>
          </a:blip>
          <a:stretch>
            <a:fillRect/>
          </a:stretch>
        </p:blipFill>
        <p:spPr>
          <a:xfrm>
            <a:off x="1209325" y="1134325"/>
            <a:ext cx="6315047" cy="38261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187"/>
        <p:cNvGrpSpPr/>
        <p:nvPr/>
      </p:nvGrpSpPr>
      <p:grpSpPr>
        <a:xfrm>
          <a:off x="0" y="0"/>
          <a:ext cx="0" cy="0"/>
          <a:chOff x="0" y="0"/>
          <a:chExt cx="0" cy="0"/>
        </a:xfrm>
      </p:grpSpPr>
      <p:sp>
        <p:nvSpPr>
          <p:cNvPr id="188" name="Google Shape;188;p34"/>
          <p:cNvSpPr txBox="1"/>
          <p:nvPr/>
        </p:nvSpPr>
        <p:spPr>
          <a:xfrm>
            <a:off x="489850" y="520475"/>
            <a:ext cx="817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dirty="0"/>
              <a:t>Те, що змушує його вийти за межі будинку й стати </a:t>
            </a:r>
            <a:r>
              <a:rPr lang="uk" dirty="0" smtClean="0"/>
              <a:t>дослідником довкілля</a:t>
            </a:r>
            <a:endParaRPr/>
          </a:p>
        </p:txBody>
      </p:sp>
      <p:pic>
        <p:nvPicPr>
          <p:cNvPr id="189" name="Google Shape;189;p34"/>
          <p:cNvPicPr preferRelativeResize="0"/>
          <p:nvPr/>
        </p:nvPicPr>
        <p:blipFill>
          <a:blip r:embed="rId3">
            <a:alphaModFix/>
          </a:blip>
          <a:stretch>
            <a:fillRect/>
          </a:stretch>
        </p:blipFill>
        <p:spPr>
          <a:xfrm>
            <a:off x="1338675" y="1119000"/>
            <a:ext cx="6466644" cy="39180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93"/>
        <p:cNvGrpSpPr/>
        <p:nvPr/>
      </p:nvGrpSpPr>
      <p:grpSpPr>
        <a:xfrm>
          <a:off x="0" y="0"/>
          <a:ext cx="0" cy="0"/>
          <a:chOff x="0" y="0"/>
          <a:chExt cx="0" cy="0"/>
        </a:xfrm>
      </p:grpSpPr>
      <p:sp>
        <p:nvSpPr>
          <p:cNvPr id="194" name="Google Shape;194;p35"/>
          <p:cNvSpPr txBox="1"/>
          <p:nvPr/>
        </p:nvSpPr>
        <p:spPr>
          <a:xfrm>
            <a:off x="275550" y="566400"/>
            <a:ext cx="8312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Те, що змушує пильніше придивлятися до всіх і прислухатися до звуків та розмов</a:t>
            </a:r>
            <a:endParaRPr/>
          </a:p>
        </p:txBody>
      </p:sp>
      <p:pic>
        <p:nvPicPr>
          <p:cNvPr id="195" name="Google Shape;195;p35"/>
          <p:cNvPicPr preferRelativeResize="0"/>
          <p:nvPr/>
        </p:nvPicPr>
        <p:blipFill>
          <a:blip r:embed="rId3">
            <a:alphaModFix/>
          </a:blip>
          <a:stretch>
            <a:fillRect/>
          </a:stretch>
        </p:blipFill>
        <p:spPr>
          <a:xfrm>
            <a:off x="1083063" y="1119000"/>
            <a:ext cx="6697382" cy="38721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99"/>
        <p:cNvGrpSpPr/>
        <p:nvPr/>
      </p:nvGrpSpPr>
      <p:grpSpPr>
        <a:xfrm>
          <a:off x="0" y="0"/>
          <a:ext cx="0" cy="0"/>
          <a:chOff x="0" y="0"/>
          <a:chExt cx="0" cy="0"/>
        </a:xfrm>
      </p:grpSpPr>
      <p:sp>
        <p:nvSpPr>
          <p:cNvPr id="200" name="Google Shape;200;p36"/>
          <p:cNvSpPr txBox="1"/>
          <p:nvPr/>
        </p:nvSpPr>
        <p:spPr>
          <a:xfrm>
            <a:off x="367400" y="489850"/>
            <a:ext cx="8281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Те, що спонукає віддалятися від будинку й наближатися впритул до колючого дроту</a:t>
            </a:r>
            <a:endParaRPr/>
          </a:p>
        </p:txBody>
      </p:sp>
      <p:pic>
        <p:nvPicPr>
          <p:cNvPr id="201" name="Google Shape;201;p36"/>
          <p:cNvPicPr preferRelativeResize="0"/>
          <p:nvPr/>
        </p:nvPicPr>
        <p:blipFill>
          <a:blip r:embed="rId3">
            <a:alphaModFix/>
          </a:blip>
          <a:stretch>
            <a:fillRect/>
          </a:stretch>
        </p:blipFill>
        <p:spPr>
          <a:xfrm>
            <a:off x="1249700" y="1118975"/>
            <a:ext cx="6517190" cy="39486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205"/>
        <p:cNvGrpSpPr/>
        <p:nvPr/>
      </p:nvGrpSpPr>
      <p:grpSpPr>
        <a:xfrm>
          <a:off x="0" y="0"/>
          <a:ext cx="0" cy="0"/>
          <a:chOff x="0" y="0"/>
          <a:chExt cx="0" cy="0"/>
        </a:xfrm>
      </p:grpSpPr>
      <p:sp>
        <p:nvSpPr>
          <p:cNvPr id="206" name="Google Shape;206;p37"/>
          <p:cNvSpPr txBox="1"/>
          <p:nvPr/>
        </p:nvSpPr>
        <p:spPr>
          <a:xfrm>
            <a:off x="651025" y="245975"/>
            <a:ext cx="7990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Містичною видається зустріч із хлопчиком у смугастій піжамі, котрий по той бік колючої огорожі</a:t>
            </a:r>
            <a:endParaRPr/>
          </a:p>
        </p:txBody>
      </p:sp>
      <p:pic>
        <p:nvPicPr>
          <p:cNvPr id="207" name="Google Shape;207;p37"/>
          <p:cNvPicPr preferRelativeResize="0"/>
          <p:nvPr/>
        </p:nvPicPr>
        <p:blipFill>
          <a:blip r:embed="rId3">
            <a:alphaModFix/>
          </a:blip>
          <a:stretch>
            <a:fillRect/>
          </a:stretch>
        </p:blipFill>
        <p:spPr>
          <a:xfrm>
            <a:off x="1086175" y="965925"/>
            <a:ext cx="6643493" cy="4025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211"/>
        <p:cNvGrpSpPr/>
        <p:nvPr/>
      </p:nvGrpSpPr>
      <p:grpSpPr>
        <a:xfrm>
          <a:off x="0" y="0"/>
          <a:ext cx="0" cy="0"/>
          <a:chOff x="0" y="0"/>
          <a:chExt cx="0" cy="0"/>
        </a:xfrm>
      </p:grpSpPr>
      <p:sp>
        <p:nvSpPr>
          <p:cNvPr id="212" name="Google Shape;212;p38"/>
          <p:cNvSpPr txBox="1"/>
          <p:nvPr/>
        </p:nvSpPr>
        <p:spPr>
          <a:xfrm>
            <a:off x="368200" y="423975"/>
            <a:ext cx="8022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solidFill>
                  <a:schemeClr val="dk1"/>
                </a:solidFill>
              </a:rPr>
              <a:t>Містичною, бо обидва мають спільну дату народження (15 квітня 1934 року)</a:t>
            </a:r>
            <a:endParaRPr>
              <a:solidFill>
                <a:schemeClr val="dk1"/>
              </a:solidFill>
            </a:endParaRPr>
          </a:p>
        </p:txBody>
      </p:sp>
      <p:pic>
        <p:nvPicPr>
          <p:cNvPr id="213" name="Google Shape;213;p38"/>
          <p:cNvPicPr preferRelativeResize="0"/>
          <p:nvPr/>
        </p:nvPicPr>
        <p:blipFill>
          <a:blip r:embed="rId3">
            <a:alphaModFix/>
          </a:blip>
          <a:stretch>
            <a:fillRect/>
          </a:stretch>
        </p:blipFill>
        <p:spPr>
          <a:xfrm>
            <a:off x="1003525" y="920800"/>
            <a:ext cx="7136933" cy="40145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217"/>
        <p:cNvGrpSpPr/>
        <p:nvPr/>
      </p:nvGrpSpPr>
      <p:grpSpPr>
        <a:xfrm>
          <a:off x="0" y="0"/>
          <a:ext cx="0" cy="0"/>
          <a:chOff x="0" y="0"/>
          <a:chExt cx="0" cy="0"/>
        </a:xfrm>
      </p:grpSpPr>
      <p:sp>
        <p:nvSpPr>
          <p:cNvPr id="218" name="Google Shape;218;p39"/>
          <p:cNvSpPr txBox="1"/>
          <p:nvPr/>
        </p:nvSpPr>
        <p:spPr>
          <a:xfrm>
            <a:off x="702900" y="457450"/>
            <a:ext cx="7408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Либонь, вони народжені під однією зіркою… Кожному з хлопчиків 9 років</a:t>
            </a:r>
            <a:endParaRPr/>
          </a:p>
        </p:txBody>
      </p:sp>
      <p:pic>
        <p:nvPicPr>
          <p:cNvPr id="219" name="Google Shape;219;p39"/>
          <p:cNvPicPr preferRelativeResize="0"/>
          <p:nvPr/>
        </p:nvPicPr>
        <p:blipFill>
          <a:blip r:embed="rId3">
            <a:alphaModFix/>
          </a:blip>
          <a:stretch>
            <a:fillRect/>
          </a:stretch>
        </p:blipFill>
        <p:spPr>
          <a:xfrm>
            <a:off x="1496050" y="1021175"/>
            <a:ext cx="5822210" cy="39810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223"/>
        <p:cNvGrpSpPr/>
        <p:nvPr/>
      </p:nvGrpSpPr>
      <p:grpSpPr>
        <a:xfrm>
          <a:off x="0" y="0"/>
          <a:ext cx="0" cy="0"/>
          <a:chOff x="0" y="0"/>
          <a:chExt cx="0" cy="0"/>
        </a:xfrm>
      </p:grpSpPr>
      <p:sp>
        <p:nvSpPr>
          <p:cNvPr id="224" name="Google Shape;224;p40"/>
          <p:cNvSpPr txBox="1"/>
          <p:nvPr/>
        </p:nvSpPr>
        <p:spPr>
          <a:xfrm>
            <a:off x="803325" y="546700"/>
            <a:ext cx="72858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Проте далі між дітьми пролягає межа – глибша за колючий дріт, ніби прірва… Бруно і Шмуль… Німець та єврей… Перший малює свастику, другий - шестикутну зірку… Один – син коменданта табору, інший – годинникаря… </a:t>
            </a:r>
            <a:endParaRPr/>
          </a:p>
        </p:txBody>
      </p:sp>
      <p:pic>
        <p:nvPicPr>
          <p:cNvPr id="225" name="Google Shape;225;p40"/>
          <p:cNvPicPr preferRelativeResize="0"/>
          <p:nvPr/>
        </p:nvPicPr>
        <p:blipFill>
          <a:blip r:embed="rId3">
            <a:alphaModFix/>
          </a:blip>
          <a:stretch>
            <a:fillRect/>
          </a:stretch>
        </p:blipFill>
        <p:spPr>
          <a:xfrm>
            <a:off x="6076900" y="1601150"/>
            <a:ext cx="2455226" cy="3460699"/>
          </a:xfrm>
          <a:prstGeom prst="rect">
            <a:avLst/>
          </a:prstGeom>
          <a:noFill/>
          <a:ln>
            <a:noFill/>
          </a:ln>
        </p:spPr>
      </p:pic>
      <p:pic>
        <p:nvPicPr>
          <p:cNvPr id="226" name="Google Shape;226;p40"/>
          <p:cNvPicPr preferRelativeResize="0"/>
          <p:nvPr/>
        </p:nvPicPr>
        <p:blipFill>
          <a:blip r:embed="rId4">
            <a:alphaModFix/>
          </a:blip>
          <a:stretch>
            <a:fillRect/>
          </a:stretch>
        </p:blipFill>
        <p:spPr>
          <a:xfrm>
            <a:off x="420175" y="1601150"/>
            <a:ext cx="5191050" cy="3460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1"/>
          <p:cNvSpPr txBox="1"/>
          <p:nvPr/>
        </p:nvSpPr>
        <p:spPr>
          <a:xfrm>
            <a:off x="769850" y="513225"/>
            <a:ext cx="720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32" name="Google Shape;232;p41"/>
          <p:cNvSpPr txBox="1"/>
          <p:nvPr/>
        </p:nvSpPr>
        <p:spPr>
          <a:xfrm>
            <a:off x="825650" y="546700"/>
            <a:ext cx="7464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Бруно прагне товариства, натомість Шмуль шукає усамітнення… І все ж понад усе вони мріють погратися разом, потиснути один одному руки...</a:t>
            </a:r>
            <a:endParaRPr/>
          </a:p>
        </p:txBody>
      </p:sp>
      <p:pic>
        <p:nvPicPr>
          <p:cNvPr id="233" name="Google Shape;233;p41"/>
          <p:cNvPicPr preferRelativeResize="0"/>
          <p:nvPr/>
        </p:nvPicPr>
        <p:blipFill>
          <a:blip r:embed="rId3">
            <a:alphaModFix/>
          </a:blip>
          <a:stretch>
            <a:fillRect/>
          </a:stretch>
        </p:blipFill>
        <p:spPr>
          <a:xfrm>
            <a:off x="1221625" y="1337000"/>
            <a:ext cx="6549405" cy="36763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237"/>
        <p:cNvGrpSpPr/>
        <p:nvPr/>
      </p:nvGrpSpPr>
      <p:grpSpPr>
        <a:xfrm>
          <a:off x="0" y="0"/>
          <a:ext cx="0" cy="0"/>
          <a:chOff x="0" y="0"/>
          <a:chExt cx="0" cy="0"/>
        </a:xfrm>
      </p:grpSpPr>
      <p:sp>
        <p:nvSpPr>
          <p:cNvPr id="238" name="Google Shape;238;p42"/>
          <p:cNvSpPr txBox="1"/>
          <p:nvPr/>
        </p:nvSpPr>
        <p:spPr>
          <a:xfrm>
            <a:off x="714075" y="569025"/>
            <a:ext cx="75645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Завдяки знайомству зі Шмулем Бруно починає потроху усвідомлювати, що, окрім його світу, є світ інший, де немає крамниць, кав’ярень, людських усмішок… У тім світі раптово зникають дорослі, а діти ніколи не граються… А ще – всі ходять однаково: у смугастих піжамах...</a:t>
            </a:r>
            <a:endParaRPr/>
          </a:p>
        </p:txBody>
      </p:sp>
      <p:pic>
        <p:nvPicPr>
          <p:cNvPr id="239" name="Google Shape;239;p42"/>
          <p:cNvPicPr preferRelativeResize="0"/>
          <p:nvPr/>
        </p:nvPicPr>
        <p:blipFill>
          <a:blip r:embed="rId3">
            <a:alphaModFix/>
          </a:blip>
          <a:stretch>
            <a:fillRect/>
          </a:stretch>
        </p:blipFill>
        <p:spPr>
          <a:xfrm>
            <a:off x="1707138" y="1678875"/>
            <a:ext cx="5729734" cy="322297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43"/>
          <p:cNvSpPr txBox="1"/>
          <p:nvPr/>
        </p:nvSpPr>
        <p:spPr>
          <a:xfrm>
            <a:off x="800850" y="323575"/>
            <a:ext cx="7542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Бруно бачить, як змінюється його мама, лікуючи свій головний біль хересом… І одного дня вона вирішить із дітьми повертатися до Берліна</a:t>
            </a:r>
            <a:endParaRPr/>
          </a:p>
        </p:txBody>
      </p:sp>
      <p:pic>
        <p:nvPicPr>
          <p:cNvPr id="245" name="Google Shape;245;p43"/>
          <p:cNvPicPr preferRelativeResize="0"/>
          <p:nvPr/>
        </p:nvPicPr>
        <p:blipFill>
          <a:blip r:embed="rId3">
            <a:alphaModFix/>
          </a:blip>
          <a:stretch>
            <a:fillRect/>
          </a:stretch>
        </p:blipFill>
        <p:spPr>
          <a:xfrm>
            <a:off x="1915250" y="1426275"/>
            <a:ext cx="5179189" cy="34643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49"/>
        <p:cNvGrpSpPr/>
        <p:nvPr/>
      </p:nvGrpSpPr>
      <p:grpSpPr>
        <a:xfrm>
          <a:off x="0" y="0"/>
          <a:ext cx="0" cy="0"/>
          <a:chOff x="0" y="0"/>
          <a:chExt cx="0" cy="0"/>
        </a:xfrm>
      </p:grpSpPr>
      <p:sp>
        <p:nvSpPr>
          <p:cNvPr id="250" name="Google Shape;250;p44"/>
          <p:cNvSpPr txBox="1"/>
          <p:nvPr/>
        </p:nvSpPr>
        <p:spPr>
          <a:xfrm>
            <a:off x="1037625" y="535550"/>
            <a:ext cx="66609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dirty="0"/>
              <a:t>Бруно збагне, що має зовсім обмаль часу на прощання зі Шмулем… А головне – перед розлукою їм треба встигнути разом погратися… До того ж Бруно прагне допомогти другові знайти його батька</a:t>
            </a:r>
            <a:endParaRPr/>
          </a:p>
        </p:txBody>
      </p:sp>
      <p:pic>
        <p:nvPicPr>
          <p:cNvPr id="251" name="Google Shape;251;p44"/>
          <p:cNvPicPr preferRelativeResize="0"/>
          <p:nvPr/>
        </p:nvPicPr>
        <p:blipFill>
          <a:blip r:embed="rId3">
            <a:alphaModFix/>
          </a:blip>
          <a:stretch>
            <a:fillRect/>
          </a:stretch>
        </p:blipFill>
        <p:spPr>
          <a:xfrm>
            <a:off x="1089625" y="1489575"/>
            <a:ext cx="5977359" cy="347184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255"/>
        <p:cNvGrpSpPr/>
        <p:nvPr/>
      </p:nvGrpSpPr>
      <p:grpSpPr>
        <a:xfrm>
          <a:off x="0" y="0"/>
          <a:ext cx="0" cy="0"/>
          <a:chOff x="0" y="0"/>
          <a:chExt cx="0" cy="0"/>
        </a:xfrm>
      </p:grpSpPr>
      <p:sp>
        <p:nvSpPr>
          <p:cNvPr id="256" name="Google Shape;256;p45"/>
          <p:cNvSpPr txBox="1"/>
          <p:nvPr/>
        </p:nvSpPr>
        <p:spPr>
          <a:xfrm>
            <a:off x="678150" y="390500"/>
            <a:ext cx="7787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Так несподівано зітреться рубіж між сином нациста й жертвою режиму… І все це під гаслом “цілком таємно”</a:t>
            </a:r>
            <a:endParaRPr/>
          </a:p>
        </p:txBody>
      </p:sp>
      <p:pic>
        <p:nvPicPr>
          <p:cNvPr id="257" name="Google Shape;257;p45"/>
          <p:cNvPicPr preferRelativeResize="0"/>
          <p:nvPr/>
        </p:nvPicPr>
        <p:blipFill>
          <a:blip r:embed="rId3">
            <a:alphaModFix/>
          </a:blip>
          <a:stretch>
            <a:fillRect/>
          </a:stretch>
        </p:blipFill>
        <p:spPr>
          <a:xfrm>
            <a:off x="1341588" y="1392775"/>
            <a:ext cx="6287168" cy="356482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61"/>
        <p:cNvGrpSpPr/>
        <p:nvPr/>
      </p:nvGrpSpPr>
      <p:grpSpPr>
        <a:xfrm>
          <a:off x="0" y="0"/>
          <a:ext cx="0" cy="0"/>
          <a:chOff x="0" y="0"/>
          <a:chExt cx="0" cy="0"/>
        </a:xfrm>
      </p:grpSpPr>
      <p:sp>
        <p:nvSpPr>
          <p:cNvPr id="262" name="Google Shape;262;p46"/>
          <p:cNvSpPr txBox="1"/>
          <p:nvPr/>
        </p:nvSpPr>
        <p:spPr>
          <a:xfrm>
            <a:off x="357025" y="524400"/>
            <a:ext cx="84126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a:t>Можна стверджувати, що зустріч зі Шмулем стає фатальною для Бруно… Але за кожен злочин має бути кара.... Батько Бруно навіть не здогадується, якою тяжкою буде його розплата за масові вбивства</a:t>
            </a:r>
            <a:endParaRPr/>
          </a:p>
        </p:txBody>
      </p:sp>
      <p:pic>
        <p:nvPicPr>
          <p:cNvPr id="263" name="Google Shape;263;p46"/>
          <p:cNvPicPr preferRelativeResize="0"/>
          <p:nvPr/>
        </p:nvPicPr>
        <p:blipFill>
          <a:blip r:embed="rId3">
            <a:alphaModFix/>
          </a:blip>
          <a:stretch>
            <a:fillRect/>
          </a:stretch>
        </p:blipFill>
        <p:spPr>
          <a:xfrm>
            <a:off x="1145000" y="1511900"/>
            <a:ext cx="6096000" cy="33528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267"/>
        <p:cNvGrpSpPr/>
        <p:nvPr/>
      </p:nvGrpSpPr>
      <p:grpSpPr>
        <a:xfrm>
          <a:off x="0" y="0"/>
          <a:ext cx="0" cy="0"/>
          <a:chOff x="0" y="0"/>
          <a:chExt cx="0" cy="0"/>
        </a:xfrm>
      </p:grpSpPr>
      <p:sp>
        <p:nvSpPr>
          <p:cNvPr id="268" name="Google Shape;268;p47"/>
          <p:cNvSpPr txBox="1"/>
          <p:nvPr/>
        </p:nvSpPr>
        <p:spPr>
          <a:xfrm>
            <a:off x="315450" y="256600"/>
            <a:ext cx="8513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dirty="0">
                <a:solidFill>
                  <a:schemeClr val="dk1"/>
                </a:solidFill>
              </a:rPr>
              <a:t>І якими “зрілими” будуть слова Бруно, звернені до його друга Шмуля незадовго до трагічної розв’язки : </a:t>
            </a:r>
            <a:r>
              <a:rPr lang="uk" i="1" dirty="0">
                <a:solidFill>
                  <a:schemeClr val="dk1"/>
                </a:solidFill>
              </a:rPr>
              <a:t>“Коли ти носиш правильний костюм, ти почуваєшся тією особою, якою претендуєш бути &lt;…&gt; Саме це я тепер і роблю, чи не так? Претендую бути особою на твоєму боці загорожіˮ</a:t>
            </a:r>
            <a:endParaRPr dirty="0">
              <a:solidFill>
                <a:schemeClr val="dk1"/>
              </a:solidFill>
            </a:endParaRPr>
          </a:p>
        </p:txBody>
      </p:sp>
      <p:pic>
        <p:nvPicPr>
          <p:cNvPr id="269" name="Google Shape;269;p47"/>
          <p:cNvPicPr preferRelativeResize="0"/>
          <p:nvPr/>
        </p:nvPicPr>
        <p:blipFill>
          <a:blip r:embed="rId3">
            <a:alphaModFix/>
          </a:blip>
          <a:stretch>
            <a:fillRect/>
          </a:stretch>
        </p:blipFill>
        <p:spPr>
          <a:xfrm>
            <a:off x="1268125" y="1519250"/>
            <a:ext cx="6321652" cy="3304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273"/>
        <p:cNvGrpSpPr/>
        <p:nvPr/>
      </p:nvGrpSpPr>
      <p:grpSpPr>
        <a:xfrm>
          <a:off x="0" y="0"/>
          <a:ext cx="0" cy="0"/>
          <a:chOff x="0" y="0"/>
          <a:chExt cx="0" cy="0"/>
        </a:xfrm>
      </p:grpSpPr>
      <p:sp>
        <p:nvSpPr>
          <p:cNvPr id="274" name="Google Shape;274;p48"/>
          <p:cNvSpPr txBox="1"/>
          <p:nvPr/>
        </p:nvSpPr>
        <p:spPr>
          <a:xfrm>
            <a:off x="1011470" y="156689"/>
            <a:ext cx="7163100" cy="830966"/>
          </a:xfrm>
          <a:prstGeom prst="rect">
            <a:avLst/>
          </a:prstGeom>
          <a:noFill/>
          <a:ln>
            <a:noFill/>
          </a:ln>
        </p:spPr>
        <p:txBody>
          <a:bodyPr spcFirstLastPara="1" wrap="square" lIns="91425" tIns="91425" rIns="91425" bIns="91425" anchor="t" anchorCtr="0">
            <a:spAutoFit/>
          </a:bodyPr>
          <a:lstStyle/>
          <a:p>
            <a:r>
              <a:rPr lang="uk" dirty="0">
                <a:solidFill>
                  <a:schemeClr val="dk1"/>
                </a:solidFill>
              </a:rPr>
              <a:t>Найбільші трагедії викликають найболісніший катарсис, найгучніший </a:t>
            </a:r>
            <a:r>
              <a:rPr lang="uk" dirty="0" smtClean="0">
                <a:solidFill>
                  <a:schemeClr val="dk1"/>
                </a:solidFill>
              </a:rPr>
              <a:t>резонанс…</a:t>
            </a:r>
            <a:r>
              <a:rPr lang="ru-RU" dirty="0" smtClean="0">
                <a:solidFill>
                  <a:schemeClr val="dk1"/>
                </a:solidFill>
              </a:rPr>
              <a:t>Та </a:t>
            </a:r>
            <a:r>
              <a:rPr lang="ru-RU" dirty="0" err="1" smtClean="0">
                <a:solidFill>
                  <a:schemeClr val="dk1"/>
                </a:solidFill>
              </a:rPr>
              <a:t>чи</a:t>
            </a:r>
            <a:r>
              <a:rPr lang="ru-RU" dirty="0" smtClean="0">
                <a:solidFill>
                  <a:schemeClr val="dk1"/>
                </a:solidFill>
              </a:rPr>
              <a:t> </a:t>
            </a:r>
            <a:r>
              <a:rPr lang="ru-RU" dirty="0" err="1" smtClean="0">
                <a:solidFill>
                  <a:schemeClr val="dk1"/>
                </a:solidFill>
              </a:rPr>
              <a:t>зупиняють</a:t>
            </a:r>
            <a:r>
              <a:rPr lang="ru-RU" dirty="0" smtClean="0">
                <a:solidFill>
                  <a:schemeClr val="dk1"/>
                </a:solidFill>
              </a:rPr>
              <a:t> </a:t>
            </a:r>
            <a:r>
              <a:rPr lang="ru-RU" dirty="0" err="1" smtClean="0">
                <a:solidFill>
                  <a:schemeClr val="dk1"/>
                </a:solidFill>
              </a:rPr>
              <a:t>Фурера</a:t>
            </a:r>
            <a:r>
              <a:rPr lang="ru-RU" dirty="0" smtClean="0">
                <a:solidFill>
                  <a:schemeClr val="dk1"/>
                </a:solidFill>
              </a:rPr>
              <a:t> (Фюрера!) та </a:t>
            </a:r>
            <a:r>
              <a:rPr lang="ru-RU" dirty="0" err="1" smtClean="0">
                <a:solidFill>
                  <a:schemeClr val="dk1"/>
                </a:solidFill>
              </a:rPr>
              <a:t>йому</a:t>
            </a:r>
            <a:r>
              <a:rPr lang="ru-RU" dirty="0" smtClean="0">
                <a:solidFill>
                  <a:schemeClr val="dk1"/>
                </a:solidFill>
              </a:rPr>
              <a:t> </a:t>
            </a:r>
            <a:r>
              <a:rPr lang="ru-RU" dirty="0" err="1" smtClean="0">
                <a:solidFill>
                  <a:schemeClr val="dk1"/>
                </a:solidFill>
              </a:rPr>
              <a:t>подібних</a:t>
            </a:r>
            <a:r>
              <a:rPr lang="ru-RU" dirty="0" smtClean="0">
                <a:solidFill>
                  <a:schemeClr val="dk1"/>
                </a:solidFill>
              </a:rPr>
              <a:t> – тих, </a:t>
            </a:r>
            <a:r>
              <a:rPr lang="ru-RU" dirty="0" err="1" smtClean="0">
                <a:solidFill>
                  <a:schemeClr val="dk1"/>
                </a:solidFill>
              </a:rPr>
              <a:t>котрі</a:t>
            </a:r>
            <a:r>
              <a:rPr lang="ru-RU" dirty="0" smtClean="0">
                <a:solidFill>
                  <a:schemeClr val="dk1"/>
                </a:solidFill>
              </a:rPr>
              <a:t> </a:t>
            </a:r>
            <a:r>
              <a:rPr lang="ru-RU" dirty="0" err="1" smtClean="0">
                <a:solidFill>
                  <a:schemeClr val="dk1"/>
                </a:solidFill>
              </a:rPr>
              <a:t>завше</a:t>
            </a:r>
            <a:r>
              <a:rPr lang="ru-RU" dirty="0" smtClean="0">
                <a:solidFill>
                  <a:schemeClr val="dk1"/>
                </a:solidFill>
              </a:rPr>
              <a:t> в чужому </a:t>
            </a:r>
            <a:r>
              <a:rPr lang="ru-RU" dirty="0" err="1" smtClean="0">
                <a:solidFill>
                  <a:schemeClr val="dk1"/>
                </a:solidFill>
              </a:rPr>
              <a:t>домі</a:t>
            </a:r>
            <a:r>
              <a:rPr lang="ru-RU" dirty="0" smtClean="0">
                <a:solidFill>
                  <a:schemeClr val="dk1"/>
                </a:solidFill>
              </a:rPr>
              <a:t> </a:t>
            </a:r>
            <a:r>
              <a:rPr lang="ru-RU" dirty="0" err="1" smtClean="0">
                <a:solidFill>
                  <a:schemeClr val="dk1"/>
                </a:solidFill>
              </a:rPr>
              <a:t>займають</a:t>
            </a:r>
            <a:r>
              <a:rPr lang="ru-RU" dirty="0" smtClean="0">
                <a:solidFill>
                  <a:schemeClr val="dk1"/>
                </a:solidFill>
              </a:rPr>
              <a:t> </a:t>
            </a:r>
            <a:r>
              <a:rPr lang="ru-RU" dirty="0" err="1" smtClean="0">
                <a:solidFill>
                  <a:schemeClr val="dk1"/>
                </a:solidFill>
              </a:rPr>
              <a:t>місце</a:t>
            </a:r>
            <a:r>
              <a:rPr lang="ru-RU" dirty="0" smtClean="0">
                <a:solidFill>
                  <a:schemeClr val="dk1"/>
                </a:solidFill>
              </a:rPr>
              <a:t> господаря за </a:t>
            </a:r>
            <a:r>
              <a:rPr lang="ru-RU" dirty="0" err="1" smtClean="0">
                <a:solidFill>
                  <a:schemeClr val="dk1"/>
                </a:solidFill>
              </a:rPr>
              <a:t>обіднім</a:t>
            </a:r>
            <a:r>
              <a:rPr lang="ru-RU" dirty="0" smtClean="0">
                <a:solidFill>
                  <a:schemeClr val="dk1"/>
                </a:solidFill>
              </a:rPr>
              <a:t> столом? </a:t>
            </a:r>
            <a:r>
              <a:rPr lang="uk" dirty="0" smtClean="0">
                <a:solidFill>
                  <a:schemeClr val="dk1"/>
                </a:solidFill>
              </a:rPr>
              <a:t> </a:t>
            </a:r>
            <a:endParaRPr/>
          </a:p>
        </p:txBody>
      </p:sp>
      <p:pic>
        <p:nvPicPr>
          <p:cNvPr id="275" name="Google Shape;275;p48"/>
          <p:cNvPicPr preferRelativeResize="0"/>
          <p:nvPr/>
        </p:nvPicPr>
        <p:blipFill>
          <a:blip r:embed="rId3">
            <a:alphaModFix/>
          </a:blip>
          <a:stretch>
            <a:fillRect/>
          </a:stretch>
        </p:blipFill>
        <p:spPr>
          <a:xfrm>
            <a:off x="695638" y="998900"/>
            <a:ext cx="7596520" cy="40926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285"/>
        <p:cNvGrpSpPr/>
        <p:nvPr/>
      </p:nvGrpSpPr>
      <p:grpSpPr>
        <a:xfrm>
          <a:off x="0" y="0"/>
          <a:ext cx="0" cy="0"/>
          <a:chOff x="0" y="0"/>
          <a:chExt cx="0" cy="0"/>
        </a:xfrm>
      </p:grpSpPr>
      <p:sp>
        <p:nvSpPr>
          <p:cNvPr id="286" name="Google Shape;286;p50"/>
          <p:cNvSpPr txBox="1"/>
          <p:nvPr/>
        </p:nvSpPr>
        <p:spPr>
          <a:xfrm>
            <a:off x="278925" y="267775"/>
            <a:ext cx="82788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b="1"/>
              <a:t>Роман Джона Бойна “Хлопчик у смугастій піжамі” </a:t>
            </a:r>
            <a:r>
              <a:rPr lang="uk"/>
              <a:t>– книга-вибух, книга-емоція, книга-війна, книга-доба, книга-трагедія… </a:t>
            </a:r>
            <a:endParaRPr/>
          </a:p>
          <a:p>
            <a:pPr marL="0" lvl="0" indent="0" algn="l" rtl="0">
              <a:spcBef>
                <a:spcPts val="0"/>
              </a:spcBef>
              <a:spcAft>
                <a:spcPts val="0"/>
              </a:spcAft>
              <a:buNone/>
            </a:pPr>
            <a:r>
              <a:rPr lang="uk"/>
              <a:t>Про двох Маленьких Принців, яких розмежовує колючий дріт і єднає Доля… </a:t>
            </a:r>
            <a:endParaRPr/>
          </a:p>
          <a:p>
            <a:pPr marL="0" lvl="0" indent="0" algn="l" rtl="0">
              <a:spcBef>
                <a:spcPts val="0"/>
              </a:spcBef>
              <a:spcAft>
                <a:spcPts val="0"/>
              </a:spcAft>
              <a:buNone/>
            </a:pPr>
            <a:r>
              <a:rPr lang="uk"/>
              <a:t>І вони, тримаючись за руки, йдуть за небокрай</a:t>
            </a:r>
            <a:endParaRPr/>
          </a:p>
        </p:txBody>
      </p:sp>
      <p:pic>
        <p:nvPicPr>
          <p:cNvPr id="287" name="Google Shape;287;p50"/>
          <p:cNvPicPr preferRelativeResize="0"/>
          <p:nvPr/>
        </p:nvPicPr>
        <p:blipFill>
          <a:blip r:embed="rId3">
            <a:alphaModFix/>
          </a:blip>
          <a:stretch>
            <a:fillRect/>
          </a:stretch>
        </p:blipFill>
        <p:spPr>
          <a:xfrm>
            <a:off x="1137050" y="1440950"/>
            <a:ext cx="6265288" cy="35242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296"/>
        <p:cNvGrpSpPr/>
        <p:nvPr/>
      </p:nvGrpSpPr>
      <p:grpSpPr>
        <a:xfrm>
          <a:off x="0" y="0"/>
          <a:ext cx="0" cy="0"/>
          <a:chOff x="0" y="0"/>
          <a:chExt cx="0" cy="0"/>
        </a:xfrm>
      </p:grpSpPr>
      <p:sp>
        <p:nvSpPr>
          <p:cNvPr id="297" name="Google Shape;297;p52"/>
          <p:cNvSpPr txBox="1"/>
          <p:nvPr/>
        </p:nvSpPr>
        <p:spPr>
          <a:xfrm>
            <a:off x="937200" y="423975"/>
            <a:ext cx="6806100" cy="593313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b="1"/>
          </a:p>
          <a:p>
            <a:pPr marL="0" lvl="0" indent="0" algn="ctr" rtl="0">
              <a:spcBef>
                <a:spcPts val="0"/>
              </a:spcBef>
              <a:spcAft>
                <a:spcPts val="0"/>
              </a:spcAft>
              <a:buNone/>
            </a:pPr>
            <a:r>
              <a:rPr lang="uk" b="1" dirty="0" smtClean="0"/>
              <a:t>Матеріали підготувала:</a:t>
            </a:r>
          </a:p>
          <a:p>
            <a:pPr marL="0" lvl="0" indent="0" algn="ctr" rtl="0">
              <a:spcBef>
                <a:spcPts val="0"/>
              </a:spcBef>
              <a:spcAft>
                <a:spcPts val="0"/>
              </a:spcAft>
              <a:buNone/>
            </a:pPr>
            <a:endParaRPr b="1"/>
          </a:p>
          <a:p>
            <a:pPr marL="0" lvl="0" indent="0" algn="ctr" rtl="0">
              <a:spcBef>
                <a:spcPts val="0"/>
              </a:spcBef>
              <a:spcAft>
                <a:spcPts val="0"/>
              </a:spcAft>
              <a:buNone/>
            </a:pPr>
            <a:r>
              <a:rPr lang="uk" b="1" i="1" dirty="0" smtClean="0"/>
              <a:t>Ганна Клименко-Синьоок,</a:t>
            </a:r>
          </a:p>
          <a:p>
            <a:pPr marL="0" lvl="0" indent="0" algn="ctr" rtl="0">
              <a:spcBef>
                <a:spcPts val="0"/>
              </a:spcBef>
              <a:spcAft>
                <a:spcPts val="0"/>
              </a:spcAft>
              <a:buNone/>
            </a:pPr>
            <a:r>
              <a:rPr lang="uk-UA" dirty="0" smtClean="0"/>
              <a:t>к</a:t>
            </a:r>
            <a:r>
              <a:rPr lang="uk" dirty="0" smtClean="0"/>
              <a:t>андидатка філологічних наук, доцентка </a:t>
            </a:r>
          </a:p>
          <a:p>
            <a:pPr marL="0" lvl="0" indent="0" algn="ctr" rtl="0">
              <a:spcBef>
                <a:spcPts val="0"/>
              </a:spcBef>
              <a:spcAft>
                <a:spcPts val="0"/>
              </a:spcAft>
              <a:buNone/>
            </a:pPr>
            <a:r>
              <a:rPr lang="uk" dirty="0" smtClean="0"/>
              <a:t>кафедри української літератури та компаративістики</a:t>
            </a:r>
          </a:p>
          <a:p>
            <a:pPr marL="0" lvl="0" indent="0" algn="ctr" rtl="0">
              <a:spcBef>
                <a:spcPts val="0"/>
              </a:spcBef>
              <a:spcAft>
                <a:spcPts val="0"/>
              </a:spcAft>
              <a:buNone/>
            </a:pPr>
            <a:r>
              <a:rPr lang="uk" dirty="0" smtClean="0"/>
              <a:t>Черкаського національного університету </a:t>
            </a:r>
          </a:p>
          <a:p>
            <a:pPr marL="0" lvl="0" indent="0" algn="ctr" rtl="0">
              <a:spcBef>
                <a:spcPts val="0"/>
              </a:spcBef>
              <a:spcAft>
                <a:spcPts val="0"/>
              </a:spcAft>
              <a:buNone/>
            </a:pPr>
            <a:r>
              <a:rPr lang="uk-UA" dirty="0" smtClean="0"/>
              <a:t>і</a:t>
            </a:r>
            <a:r>
              <a:rPr lang="uk" dirty="0" smtClean="0"/>
              <a:t>мені Богдана Хмельницького </a:t>
            </a:r>
            <a:endParaRPr lang="uk" dirty="0" smtClean="0"/>
          </a:p>
          <a:p>
            <a:pPr marL="0" lvl="0" indent="0" algn="ctr" rtl="0">
              <a:spcBef>
                <a:spcPts val="0"/>
              </a:spcBef>
              <a:spcAft>
                <a:spcPts val="0"/>
              </a:spcAft>
              <a:buNone/>
            </a:pPr>
            <a:endParaRPr lang="uk" dirty="0" smtClean="0"/>
          </a:p>
          <a:p>
            <a:pPr marL="0" lvl="0" indent="0" algn="ctr" rtl="0">
              <a:spcBef>
                <a:spcPts val="0"/>
              </a:spcBef>
              <a:spcAft>
                <a:spcPts val="0"/>
              </a:spcAft>
              <a:buNone/>
            </a:pPr>
            <a:endParaRPr lang="uk" dirty="0" smtClean="0"/>
          </a:p>
          <a:p>
            <a:pPr marL="0" lvl="0" indent="0" algn="ctr" rtl="0">
              <a:spcBef>
                <a:spcPts val="0"/>
              </a:spcBef>
              <a:spcAft>
                <a:spcPts val="0"/>
              </a:spcAft>
              <a:buNone/>
            </a:pPr>
            <a:endParaRPr lang="uk" dirty="0" smtClean="0"/>
          </a:p>
          <a:p>
            <a:pPr marL="0" lvl="0" indent="0" algn="ctr" rtl="0">
              <a:spcBef>
                <a:spcPts val="0"/>
              </a:spcBef>
              <a:spcAft>
                <a:spcPts val="0"/>
              </a:spcAft>
              <a:buNone/>
            </a:pPr>
            <a:endParaRPr lang="uk" dirty="0" smtClean="0"/>
          </a:p>
          <a:p>
            <a:pPr algn="ctr"/>
            <a:r>
              <a:rPr lang="ru-RU" i="1" dirty="0" smtClean="0">
                <a:solidFill>
                  <a:schemeClr val="dk1"/>
                </a:solidFill>
              </a:rPr>
              <a:t>Фото </a:t>
            </a:r>
            <a:r>
              <a:rPr lang="ru-RU" i="1" dirty="0" err="1" smtClean="0">
                <a:solidFill>
                  <a:schemeClr val="dk1"/>
                </a:solidFill>
              </a:rPr>
              <a:t>взяті</a:t>
            </a:r>
            <a:r>
              <a:rPr lang="ru-RU" i="1" dirty="0" smtClean="0">
                <a:solidFill>
                  <a:schemeClr val="dk1"/>
                </a:solidFill>
              </a:rPr>
              <a:t> </a:t>
            </a:r>
            <a:r>
              <a:rPr lang="ru-RU" i="1" dirty="0" err="1" smtClean="0">
                <a:solidFill>
                  <a:schemeClr val="dk1"/>
                </a:solidFill>
              </a:rPr>
              <a:t>з</a:t>
            </a:r>
            <a:r>
              <a:rPr lang="ru-RU" i="1" dirty="0" smtClean="0">
                <a:solidFill>
                  <a:schemeClr val="dk1"/>
                </a:solidFill>
              </a:rPr>
              <a:t> </a:t>
            </a:r>
            <a:r>
              <a:rPr lang="ru-RU" i="1" dirty="0" err="1" smtClean="0">
                <a:solidFill>
                  <a:schemeClr val="dk1"/>
                </a:solidFill>
              </a:rPr>
              <a:t>відкритих</a:t>
            </a:r>
            <a:r>
              <a:rPr lang="ru-RU" i="1" dirty="0" smtClean="0">
                <a:solidFill>
                  <a:schemeClr val="dk1"/>
                </a:solidFill>
              </a:rPr>
              <a:t> </a:t>
            </a:r>
            <a:r>
              <a:rPr lang="ru-RU" i="1" dirty="0" err="1" smtClean="0">
                <a:solidFill>
                  <a:schemeClr val="dk1"/>
                </a:solidFill>
              </a:rPr>
              <a:t>джерел</a:t>
            </a:r>
            <a:endParaRPr lang="ru-RU" i="1" dirty="0" smtClean="0">
              <a:solidFill>
                <a:schemeClr val="dk1"/>
              </a:solidFill>
            </a:endParaRPr>
          </a:p>
          <a:p>
            <a:pPr marL="0" lvl="0" indent="0" algn="ctr"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ctr" rtl="0">
              <a:lnSpc>
                <a:spcPct val="115000"/>
              </a:lnSpc>
              <a:spcBef>
                <a:spcPts val="0"/>
              </a:spcBef>
              <a:spcAft>
                <a:spcPts val="0"/>
              </a:spcAft>
              <a:buNone/>
            </a:pPr>
            <a:endParaRPr sz="1900">
              <a:solidFill>
                <a:schemeClr val="dk1"/>
              </a:solidFill>
            </a:endParaRPr>
          </a:p>
          <a:p>
            <a:pPr marL="0" lvl="0" indent="0" algn="ctr" rtl="0">
              <a:lnSpc>
                <a:spcPct val="115000"/>
              </a:lnSpc>
              <a:spcBef>
                <a:spcPts val="0"/>
              </a:spcBef>
              <a:spcAft>
                <a:spcPts val="0"/>
              </a:spcAft>
              <a:buNone/>
            </a:pPr>
            <a:endParaRPr sz="1900">
              <a:solidFill>
                <a:schemeClr val="dk1"/>
              </a:solidFill>
            </a:endParaRPr>
          </a:p>
          <a:p>
            <a:pPr marL="0" lvl="0" indent="0" algn="ctr" rtl="0">
              <a:lnSpc>
                <a:spcPct val="115000"/>
              </a:lnSpc>
              <a:spcBef>
                <a:spcPts val="0"/>
              </a:spcBef>
              <a:spcAft>
                <a:spcPts val="0"/>
              </a:spcAft>
              <a:buNone/>
            </a:pPr>
            <a:endParaRPr sz="190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1002</Words>
  <Application>Microsoft Office PowerPoint</Application>
  <PresentationFormat>Экран (16:9)</PresentationFormat>
  <Paragraphs>68</Paragraphs>
  <Slides>36</Slides>
  <Notes>36</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Simple Light</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cp:lastModifiedBy>Valya</cp:lastModifiedBy>
  <cp:revision>10</cp:revision>
  <dcterms:modified xsi:type="dcterms:W3CDTF">2021-12-08T13:06:51Z</dcterms:modified>
</cp:coreProperties>
</file>