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</p:sldMasterIdLst>
  <p:notesMasterIdLst>
    <p:notesMasterId r:id="rId30"/>
  </p:notesMasterIdLst>
  <p:sldIdLst>
    <p:sldId id="256" r:id="rId2"/>
    <p:sldId id="275" r:id="rId3"/>
    <p:sldId id="274" r:id="rId4"/>
    <p:sldId id="271" r:id="rId5"/>
    <p:sldId id="272" r:id="rId6"/>
    <p:sldId id="304" r:id="rId7"/>
    <p:sldId id="303" r:id="rId8"/>
    <p:sldId id="277" r:id="rId9"/>
    <p:sldId id="278" r:id="rId10"/>
    <p:sldId id="305" r:id="rId11"/>
    <p:sldId id="297" r:id="rId12"/>
    <p:sldId id="295" r:id="rId13"/>
    <p:sldId id="296" r:id="rId14"/>
    <p:sldId id="282" r:id="rId15"/>
    <p:sldId id="279" r:id="rId16"/>
    <p:sldId id="291" r:id="rId17"/>
    <p:sldId id="292" r:id="rId18"/>
    <p:sldId id="299" r:id="rId19"/>
    <p:sldId id="300" r:id="rId20"/>
    <p:sldId id="307" r:id="rId21"/>
    <p:sldId id="306" r:id="rId22"/>
    <p:sldId id="265" r:id="rId23"/>
    <p:sldId id="289" r:id="rId24"/>
    <p:sldId id="310" r:id="rId25"/>
    <p:sldId id="311" r:id="rId26"/>
    <p:sldId id="302" r:id="rId27"/>
    <p:sldId id="263" r:id="rId28"/>
    <p:sldId id="308" r:id="rId2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722" autoAdjust="0"/>
  </p:normalViewPr>
  <p:slideViewPr>
    <p:cSldViewPr>
      <p:cViewPr>
        <p:scale>
          <a:sx n="70" d="100"/>
          <a:sy n="70" d="100"/>
        </p:scale>
        <p:origin x="-129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44F057D-F8CA-4BD4-9DC5-DC317F820373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63598A4-40B1-4EA1-9EDB-70BDAA43D0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1747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097FD03-3718-4F53-8143-982D4A42753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9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Группа 1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Полилиния 6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7" name="Полилиния 7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1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E13A7193-576B-419F-8A14-FD727A4B4CDC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12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62D43373-3355-4109-BF38-388DF36807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2B1C1-65A1-4C92-8A66-2C8D0EC5B934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2886F-91B6-46F3-91E8-E9E0D7BE72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6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Нашивка 7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CACE212-307E-4840-8718-D45A8AFB368D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6695BB4-8502-4BAB-B38A-4FF62A20F9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DA18F3-3BE1-4B50-B674-1BA906F3C1A0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926AF0-88C0-4099-ABB0-C492558BB6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C1ADFBD-9FBB-4FD4-9C53-E1398185AD65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64B4EC0-26AC-4E7D-B755-C88D5F477A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DD73A8-14BB-4FBF-BEF7-5C0E05D7B6F6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6223B5-E5FB-43A8-BA98-7390BBE46E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AD3B2B-ED66-4E07-B5BF-17151832B7B4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9409D5-BE17-42DA-BD9B-A803CAD705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EA6C036-9ACE-4FA5-AA05-3B42CA80D188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E69DD14-57D2-4A33-9C6C-2AF01023BB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7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Полилиния 8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11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Нашивка 12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DE30FF18-D7E4-41AB-9D31-4902AC32D4A5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A82C3C12-A846-41D3-8A71-D13CEE43B5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41447F-2668-48FB-897C-D1F061CEF994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D62ED7-BADD-4477-A2B5-123F69AB63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6F455-D205-4E98-A549-DE08D54A2779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347AD0-CA87-4214-81F8-7CEBEA8661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AD5D64A7-E389-4B27-B4EB-5EEBB4311E82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6F6969F7-F4B4-480E-940A-E353D63151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7" r:id="rId2"/>
    <p:sldLayoutId id="2147483949" r:id="rId3"/>
    <p:sldLayoutId id="2147483946" r:id="rId4"/>
    <p:sldLayoutId id="2147483950" r:id="rId5"/>
    <p:sldLayoutId id="2147483945" r:id="rId6"/>
    <p:sldLayoutId id="2147483944" r:id="rId7"/>
    <p:sldLayoutId id="2147483951" r:id="rId8"/>
    <p:sldLayoutId id="2147483952" r:id="rId9"/>
    <p:sldLayoutId id="2147483943" r:id="rId10"/>
    <p:sldLayoutId id="214748394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536" y="1700808"/>
            <a:ext cx="3422650" cy="4525962"/>
          </a:xfrm>
        </p:spPr>
      </p:pic>
      <p:sp>
        <p:nvSpPr>
          <p:cNvPr id="14338" name="Содержимое 5"/>
          <p:cNvSpPr>
            <a:spLocks noGrp="1"/>
          </p:cNvSpPr>
          <p:nvPr>
            <p:ph sz="half" idx="2"/>
          </p:nvPr>
        </p:nvSpPr>
        <p:spPr>
          <a:xfrm>
            <a:off x="4211961" y="1484313"/>
            <a:ext cx="4536504" cy="4525962"/>
          </a:xfrm>
        </p:spPr>
        <p:txBody>
          <a:bodyPr/>
          <a:lstStyle/>
          <a:p>
            <a:pPr eaLnBrk="1" hangingPunct="1">
              <a:buFont typeface="Wingdings 3" pitchFamily="18" charset="2"/>
              <a:buNone/>
            </a:pPr>
            <a:r>
              <a:rPr lang="uk-UA" sz="2400" dirty="0" smtClean="0">
                <a:latin typeface="Arial" charset="0"/>
              </a:rPr>
              <a:t>  </a:t>
            </a:r>
          </a:p>
          <a:p>
            <a:pPr marL="0" indent="0" algn="ctr" eaLnBrk="1" hangingPunct="1">
              <a:buNone/>
            </a:pPr>
            <a:r>
              <a:rPr lang="ru-RU" sz="2400" dirty="0" smtClean="0">
                <a:latin typeface="Arial Black" pitchFamily="34" charset="0"/>
              </a:rPr>
              <a:t>ДЖОРДЖ    НОЕЛ    ГОРДОН   БАЙРОН </a:t>
            </a:r>
            <a:br>
              <a:rPr lang="ru-RU" sz="2400" dirty="0" smtClean="0">
                <a:latin typeface="Arial Black" pitchFamily="34" charset="0"/>
              </a:rPr>
            </a:br>
            <a:r>
              <a:rPr lang="ru-RU" sz="2400" dirty="0" smtClean="0">
                <a:latin typeface="Arial Black" pitchFamily="34" charset="0"/>
              </a:rPr>
              <a:t>(1788-1824</a:t>
            </a:r>
            <a:r>
              <a:rPr lang="ru-RU" sz="2400" dirty="0" smtClean="0">
                <a:latin typeface="Arial Black" pitchFamily="34" charset="0"/>
              </a:rPr>
              <a:t>)</a:t>
            </a:r>
          </a:p>
          <a:p>
            <a:pPr marL="0" indent="0" algn="ctr" eaLnBrk="1" hangingPunct="1">
              <a:buNone/>
            </a:pPr>
            <a:endParaRPr lang="ru-RU" sz="2400" dirty="0" smtClean="0">
              <a:latin typeface="Arial Black" pitchFamily="34" charset="0"/>
            </a:endParaRPr>
          </a:p>
          <a:p>
            <a:pPr marL="0" indent="0" algn="ctr" eaLnBrk="1" hangingPunct="1">
              <a:buNone/>
            </a:pPr>
            <a:endParaRPr lang="uk-UA" sz="2400" dirty="0" smtClean="0">
              <a:latin typeface="Arial" charset="0"/>
            </a:endParaRPr>
          </a:p>
          <a:p>
            <a:pPr marL="0" indent="0" algn="just" eaLnBrk="1" hangingPunct="1">
              <a:buFont typeface="Wingdings 3" pitchFamily="18" charset="2"/>
              <a:buNone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Англійці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можуть думати про Байрона все що завгодно, однак іншого такого поета вони не породили.</a:t>
            </a:r>
          </a:p>
          <a:p>
            <a:pPr marL="0" indent="0" algn="r" eaLnBrk="1" hangingPunct="1">
              <a:buFont typeface="Wingdings 3" pitchFamily="18" charset="2"/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                               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Й.В.Гете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9512" y="404664"/>
            <a:ext cx="8229600" cy="928694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latin typeface="Arial Black" pitchFamily="34" charset="0"/>
              </a:rPr>
              <a:t>  «Хот</a:t>
            </a:r>
            <a:r>
              <a:rPr lang="uk-UA" sz="2800" dirty="0" smtClean="0">
                <a:latin typeface="Arial Black" pitchFamily="34" charset="0"/>
              </a:rPr>
              <a:t>і</a:t>
            </a:r>
            <a:r>
              <a:rPr lang="ru-RU" sz="2800" dirty="0" smtClean="0">
                <a:latin typeface="Arial Black" pitchFamily="34" charset="0"/>
              </a:rPr>
              <a:t>в </a:t>
            </a:r>
            <a:r>
              <a:rPr lang="ru-RU" sz="2800" dirty="0" err="1" smtClean="0">
                <a:latin typeface="Arial Black" pitchFamily="34" charset="0"/>
              </a:rPr>
              <a:t>би</a:t>
            </a:r>
            <a:r>
              <a:rPr lang="ru-RU" sz="2800" dirty="0" smtClean="0">
                <a:latin typeface="Arial Black" pitchFamily="34" charset="0"/>
              </a:rPr>
              <a:t> </a:t>
            </a:r>
            <a:r>
              <a:rPr lang="ru-RU" sz="2800" dirty="0" err="1" smtClean="0">
                <a:latin typeface="Arial Black" pitchFamily="34" charset="0"/>
              </a:rPr>
              <a:t>жити</a:t>
            </a:r>
            <a:r>
              <a:rPr lang="ru-RU" sz="2800" dirty="0" smtClean="0">
                <a:latin typeface="Arial Black" pitchFamily="34" charset="0"/>
              </a:rPr>
              <a:t> </a:t>
            </a:r>
            <a:r>
              <a:rPr lang="ru-RU" sz="2800" dirty="0" err="1" smtClean="0">
                <a:latin typeface="Arial Black" pitchFamily="34" charset="0"/>
              </a:rPr>
              <a:t>знов</a:t>
            </a:r>
            <a:r>
              <a:rPr lang="ru-RU" sz="2800" dirty="0" smtClean="0">
                <a:latin typeface="Arial Black" pitchFamily="34" charset="0"/>
              </a:rPr>
              <a:t> у горах…»:</a:t>
            </a:r>
            <a:br>
              <a:rPr lang="ru-RU" sz="2800" dirty="0" smtClean="0">
                <a:latin typeface="Arial Black" pitchFamily="34" charset="0"/>
              </a:rPr>
            </a:br>
            <a:r>
              <a:rPr lang="ru-RU" sz="2800" dirty="0" smtClean="0">
                <a:latin typeface="Arial Black" pitchFamily="34" charset="0"/>
              </a:rPr>
              <a:t>Джордж Байрон</a:t>
            </a:r>
            <a:endParaRPr lang="ru-RU" sz="28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857750" y="3500438"/>
            <a:ext cx="4038600" cy="3086100"/>
          </a:xfrm>
        </p:spPr>
      </p:pic>
      <p:sp>
        <p:nvSpPr>
          <p:cNvPr id="15362" name="Содержимое 3"/>
          <p:cNvSpPr>
            <a:spLocks noGrp="1"/>
          </p:cNvSpPr>
          <p:nvPr>
            <p:ph sz="half" idx="2"/>
          </p:nvPr>
        </p:nvSpPr>
        <p:spPr>
          <a:xfrm>
            <a:off x="4929188" y="1357313"/>
            <a:ext cx="4038600" cy="4911725"/>
          </a:xfrm>
        </p:spPr>
        <p:txBody>
          <a:bodyPr/>
          <a:lstStyle/>
          <a:p>
            <a:pPr marL="271463" indent="0" eaLnBrk="1" hangingPunct="1">
              <a:buFont typeface="Wingdings 3" pitchFamily="18" charset="2"/>
              <a:buNone/>
            </a:pPr>
            <a:r>
              <a:rPr lang="uk-UA" sz="2000" dirty="0" smtClean="0"/>
              <a:t>Байрон народився</a:t>
            </a:r>
          </a:p>
          <a:p>
            <a:pPr marL="271463" indent="0" eaLnBrk="1" hangingPunct="1">
              <a:buFont typeface="Wingdings 3" pitchFamily="18" charset="2"/>
              <a:buNone/>
            </a:pPr>
            <a:r>
              <a:rPr lang="uk-UA" sz="2000" dirty="0" smtClean="0"/>
              <a:t>22 січня 1788 року</a:t>
            </a:r>
          </a:p>
          <a:p>
            <a:pPr marL="271463" indent="0" eaLnBrk="1" hangingPunct="1">
              <a:buFont typeface="Wingdings 3" pitchFamily="18" charset="2"/>
              <a:buNone/>
            </a:pPr>
            <a:r>
              <a:rPr lang="uk-UA" sz="2000" dirty="0" smtClean="0"/>
              <a:t>в Лондоні у знатній, </a:t>
            </a:r>
          </a:p>
          <a:p>
            <a:pPr marL="271463" indent="0" eaLnBrk="1" hangingPunct="1">
              <a:buFont typeface="Wingdings 3" pitchFamily="18" charset="2"/>
              <a:buNone/>
            </a:pPr>
            <a:r>
              <a:rPr lang="uk-UA" sz="2000" dirty="0" smtClean="0"/>
              <a:t>але зовсім збіднілій аристократичній родині</a:t>
            </a:r>
            <a:r>
              <a:rPr lang="ru-RU" sz="2000" dirty="0" smtClean="0"/>
              <a:t>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3438" y="274638"/>
            <a:ext cx="4043362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sz="2800" dirty="0" smtClean="0">
                <a:latin typeface="Arial Black" pitchFamily="34" charset="0"/>
              </a:rPr>
              <a:t>БАТЬКІВЩИНА</a:t>
            </a:r>
            <a:endParaRPr lang="ru-RU" sz="2800" dirty="0">
              <a:latin typeface="Arial Black" pitchFamily="34" charset="0"/>
            </a:endParaRPr>
          </a:p>
        </p:txBody>
      </p:sp>
      <p:pic>
        <p:nvPicPr>
          <p:cNvPr id="1536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3" y="3643313"/>
            <a:ext cx="4000500" cy="295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3" y="500063"/>
            <a:ext cx="4000500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03848" y="5373216"/>
            <a:ext cx="1123950" cy="1123950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0" y="1571625"/>
            <a:ext cx="4252913" cy="5025727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uk-UA" sz="2600" dirty="0" smtClean="0">
                <a:latin typeface="Times New Roman" pitchFamily="18" charset="0"/>
                <a:cs typeface="Times New Roman" pitchFamily="18" charset="0"/>
              </a:rPr>
              <a:t>По лінії матері, уродженої Гордон, був прямим нащадком короля Шотландії Якова І</a:t>
            </a:r>
          </a:p>
          <a:p>
            <a:pPr eaLnBrk="1" hangingPunct="1">
              <a:lnSpc>
                <a:spcPct val="90000"/>
              </a:lnSpc>
              <a:buFont typeface="Wingdings 3" pitchFamily="18" charset="2"/>
              <a:buNone/>
            </a:pPr>
            <a:endParaRPr lang="uk-UA" sz="26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 3" pitchFamily="18" charset="2"/>
              <a:buNone/>
            </a:pPr>
            <a:endParaRPr lang="uk-UA" sz="26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 3" pitchFamily="18" charset="2"/>
              <a:buNone/>
            </a:pPr>
            <a:endParaRPr lang="uk-UA" sz="26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 3" pitchFamily="18" charset="2"/>
              <a:buNone/>
            </a:pPr>
            <a:endParaRPr lang="uk-UA" sz="26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uk-UA" sz="2600" dirty="0" smtClean="0">
                <a:latin typeface="Times New Roman" pitchFamily="18" charset="0"/>
                <a:cs typeface="Times New Roman" pitchFamily="18" charset="0"/>
              </a:rPr>
              <a:t>Кетрін Гордон (мати Байрона)</a:t>
            </a:r>
          </a:p>
          <a:p>
            <a:pPr eaLnBrk="1" hangingPunct="1">
              <a:lnSpc>
                <a:spcPct val="90000"/>
              </a:lnSpc>
              <a:buFont typeface="Wingdings 3" pitchFamily="18" charset="2"/>
              <a:buNone/>
            </a:pPr>
            <a:endParaRPr lang="uk-UA" sz="26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uk-UA" sz="2600" dirty="0" smtClean="0">
                <a:latin typeface="Times New Roman" pitchFamily="18" charset="0"/>
                <a:cs typeface="Times New Roman" pitchFamily="18" charset="0"/>
              </a:rPr>
              <a:t>Джон Байрон (батько поета)</a:t>
            </a:r>
          </a:p>
          <a:p>
            <a:pPr eaLnBrk="1" hangingPunct="1">
              <a:lnSpc>
                <a:spcPct val="90000"/>
              </a:lnSpc>
              <a:buFont typeface="Wingdings 3" pitchFamily="18" charset="2"/>
              <a:buNone/>
            </a:pPr>
            <a:endParaRPr lang="ru-RU" sz="2600" dirty="0" smtClean="0"/>
          </a:p>
          <a:p>
            <a:pPr eaLnBrk="1" hangingPunct="1">
              <a:lnSpc>
                <a:spcPct val="90000"/>
              </a:lnSpc>
              <a:buFont typeface="Wingdings 3" pitchFamily="18" charset="2"/>
              <a:buNone/>
            </a:pPr>
            <a:endParaRPr lang="ru-RU" sz="2600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7984" y="274638"/>
            <a:ext cx="4258816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sz="2800" dirty="0" smtClean="0">
                <a:latin typeface="Arial Black" pitchFamily="34" charset="0"/>
              </a:rPr>
              <a:t>ПОХОДЖЕННЯ</a:t>
            </a:r>
            <a:endParaRPr lang="ru-RU" sz="2800" dirty="0">
              <a:latin typeface="Arial Black" pitchFamily="34" charset="0"/>
            </a:endParaRPr>
          </a:p>
        </p:txBody>
      </p:sp>
      <p:pic>
        <p:nvPicPr>
          <p:cNvPr id="1638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4077072"/>
            <a:ext cx="1123950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88640"/>
            <a:ext cx="2726912" cy="3689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092950" y="5157788"/>
            <a:ext cx="1123950" cy="1123950"/>
          </a:xfrm>
        </p:spPr>
      </p:pic>
      <p:sp>
        <p:nvSpPr>
          <p:cNvPr id="17410" name="Содержимое 3"/>
          <p:cNvSpPr>
            <a:spLocks noGrp="1"/>
          </p:cNvSpPr>
          <p:nvPr>
            <p:ph sz="half" idx="2"/>
          </p:nvPr>
        </p:nvSpPr>
        <p:spPr>
          <a:xfrm>
            <a:off x="5072063" y="1500188"/>
            <a:ext cx="3686175" cy="4429125"/>
          </a:xfrm>
        </p:spPr>
        <p:txBody>
          <a:bodyPr/>
          <a:lstStyle/>
          <a:p>
            <a:pPr eaLnBrk="1" hangingPunct="1"/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Мати, майже позбавлена засобів до існування, відвезла сина на свою батьківщину в Абердин (Шотландія)</a:t>
            </a:r>
          </a:p>
          <a:p>
            <a:pPr eaLnBrk="1" hangingPunct="1">
              <a:buFont typeface="Wingdings 3" pitchFamily="18" charset="2"/>
              <a:buNone/>
            </a:pP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У 1798 році по смерті двоюрідного діда Байрон успадкував титул лорда й родовий маєток - Ньюстедське абатство.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latin typeface="Arial Black" pitchFamily="34" charset="0"/>
              </a:rPr>
              <a:t>АБЕРДИН</a:t>
            </a:r>
            <a:endParaRPr lang="ru-RU" sz="2800" dirty="0">
              <a:latin typeface="Arial Black" pitchFamily="34" charset="0"/>
            </a:endParaRPr>
          </a:p>
        </p:txBody>
      </p:sp>
      <p:pic>
        <p:nvPicPr>
          <p:cNvPr id="1741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981075"/>
            <a:ext cx="4262438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0113" y="3933825"/>
            <a:ext cx="3524250" cy="25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00125" y="714375"/>
            <a:ext cx="1905000" cy="2543175"/>
          </a:xfrm>
        </p:spPr>
      </p:pic>
      <p:sp>
        <p:nvSpPr>
          <p:cNvPr id="18434" name="Содержимое 3"/>
          <p:cNvSpPr>
            <a:spLocks noGrp="1"/>
          </p:cNvSpPr>
          <p:nvPr>
            <p:ph sz="half" idx="2"/>
          </p:nvPr>
        </p:nvSpPr>
        <p:spPr>
          <a:xfrm>
            <a:off x="4286248" y="1071546"/>
            <a:ext cx="4471988" cy="221457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Системної початкової освіти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Байрон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не отримав: на гарних учителів у матері не було грошей.</a:t>
            </a:r>
          </a:p>
          <a:p>
            <a:pPr eaLnBrk="1" hangingPunct="1">
              <a:lnSpc>
                <a:spcPct val="80000"/>
              </a:lnSpc>
            </a:pPr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 1801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році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Байрон вступив до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аристократичної школи Хароу.</a:t>
            </a: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У 1805 році  -  до Кембриджського університету</a:t>
            </a:r>
          </a:p>
          <a:p>
            <a:pPr eaLnBrk="1" hangingPunct="1">
              <a:lnSpc>
                <a:spcPct val="80000"/>
              </a:lnSpc>
            </a:pPr>
            <a:endParaRPr lang="ru-RU" sz="1600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24" y="0"/>
            <a:ext cx="4257676" cy="141763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sz="2800" dirty="0" smtClean="0">
                <a:latin typeface="Arial Black" pitchFamily="34" charset="0"/>
              </a:rPr>
              <a:t>НАВЧАННЯ</a:t>
            </a:r>
            <a:endParaRPr lang="ru-RU" sz="2800" dirty="0">
              <a:latin typeface="Arial Black" pitchFamily="34" charset="0"/>
            </a:endParaRPr>
          </a:p>
        </p:txBody>
      </p:sp>
      <p:pic>
        <p:nvPicPr>
          <p:cNvPr id="1843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3714750"/>
            <a:ext cx="3643313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7686" y="3357562"/>
            <a:ext cx="4476750" cy="321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/>
          </p:cNvSpPr>
          <p:nvPr>
            <p:ph type="title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uk-UA" sz="2800" dirty="0" smtClean="0">
                <a:effectLst/>
                <a:latin typeface="Arial Black" pitchFamily="34" charset="0"/>
              </a:rPr>
              <a:t>СПОГАДИ БАЙРОНА</a:t>
            </a:r>
            <a:endParaRPr lang="ru-RU" sz="2800" dirty="0" smtClean="0">
              <a:effectLst/>
              <a:latin typeface="Arial Black" pitchFamily="34" charset="0"/>
            </a:endParaRPr>
          </a:p>
        </p:txBody>
      </p:sp>
      <p:sp>
        <p:nvSpPr>
          <p:cNvPr id="44035" name="Rectangle 3"/>
          <p:cNvSpPr>
            <a:spLocks noGrp="1"/>
          </p:cNvSpPr>
          <p:nvPr>
            <p:ph type="body" idx="1"/>
          </p:nvPr>
        </p:nvSpPr>
        <p:spPr>
          <a:xfrm>
            <a:off x="457200" y="1357298"/>
            <a:ext cx="8229600" cy="5072098"/>
          </a:xfrm>
        </p:spPr>
        <p:txBody>
          <a:bodyPr/>
          <a:lstStyle/>
          <a:p>
            <a:pPr marL="82550" indent="630238" algn="just">
              <a:buNone/>
            </a:pP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“ Коли я вчився у Кембриджі, то був зовсім негарним. На зріст був п'ять футів і восьми дюймів. Це був зріст людини, що стояла у чоботях на високих підборах. Вага моя була величезною. Уявіть собі: молодий чоловік, ненормально гладкий, з широкими плечима, кульгавий, мав обличчя, що геть усе запливло жиром. І хіба не дивно, що це все врешті-решт набридло мені самому, і я почав убивати свій апетит всілякими засобами: нічого не їв, окрім черствого хліба, займався спортом (плаванням, фехтуванням, веслуванням, боксом), приймав деякі ліки для зниження апетиту, виснажував себе ваннами для кращої роботи шкіри. Коли я у червні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1807 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року повернувся після канікул у Кембридж, університетські друзі не впізнали мене.</a:t>
            </a:r>
          </a:p>
          <a:p>
            <a:pPr marL="82550" indent="630238" algn="just">
              <a:buFont typeface="Wingdings 3" pitchFamily="18" charset="2"/>
              <a:buNone/>
            </a:pP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   Спочатку я вдався до обмежень у режимі задля власного марнославства. Але пізніше оберігав суворий режим задля насолод духовних. Від Соутвелла до Міссолонги моїм правилом було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стримувати плоть задля високого піднесення думки ”</a:t>
            </a:r>
            <a:endParaRPr lang="uk-UA" sz="1800" i="1" dirty="0" smtClean="0">
              <a:latin typeface="Times New Roman" pitchFamily="18" charset="0"/>
              <a:cs typeface="Times New Roman" pitchFamily="18" charset="0"/>
            </a:endParaRPr>
          </a:p>
          <a:p>
            <a:pPr marL="82550" indent="630238">
              <a:buFont typeface="Wingdings 3" pitchFamily="18" charset="2"/>
              <a:buNone/>
            </a:pPr>
            <a:endParaRPr lang="uk-UA" sz="1800" i="1" dirty="0" smtClean="0">
              <a:latin typeface="Times New Roman" pitchFamily="18" charset="0"/>
              <a:cs typeface="Times New Roman" pitchFamily="18" charset="0"/>
            </a:endParaRPr>
          </a:p>
          <a:p>
            <a:pPr marL="82550" indent="630238">
              <a:buFont typeface="Wingdings 3" pitchFamily="18" charset="2"/>
              <a:buNone/>
            </a:pPr>
            <a:r>
              <a:rPr lang="uk-UA" sz="1800" i="1" dirty="0" smtClean="0">
                <a:latin typeface="Times New Roman" pitchFamily="18" charset="0"/>
                <a:cs typeface="Times New Roman" pitchFamily="18" charset="0"/>
              </a:rPr>
              <a:t>                       [Примітка. 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Фут дорівнює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30,48 см; 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дюйм дорівнює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2,54 см.]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4294967295"/>
          </p:nvPr>
        </p:nvSpPr>
        <p:spPr>
          <a:xfrm>
            <a:off x="457200" y="1481138"/>
            <a:ext cx="4471990" cy="4525962"/>
          </a:xfrm>
        </p:spPr>
        <p:txBody>
          <a:bodyPr>
            <a:normAutofit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uk-UA" sz="2000" dirty="0" smtClean="0"/>
              <a:t>У 15-річному віці він полюбив Мері Чаворт.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uk-UA" sz="2000" dirty="0" smtClean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uk-UA" sz="2000" dirty="0" smtClean="0"/>
              <a:t>Родини молодих людей ворогували – дід поета на дуелі убив одного з Чавортів. Закохані так і не одружилися.</a:t>
            </a:r>
          </a:p>
          <a:p>
            <a:pPr marL="365760" indent="-256032" eaLnBrk="1" fontAlgn="auto" hangingPunct="1">
              <a:spcAft>
                <a:spcPts val="0"/>
              </a:spcAft>
              <a:buNone/>
              <a:defRPr/>
            </a:pPr>
            <a:endParaRPr lang="ru-RU" sz="2800" dirty="0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429250" y="1643063"/>
            <a:ext cx="2857500" cy="4086225"/>
          </a:xfrm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/>
        <p:txBody>
          <a:bodyPr rtlCol="0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sz="2800" dirty="0" smtClean="0">
                <a:latin typeface="Arial Black" pitchFamily="34" charset="0"/>
              </a:rPr>
              <a:t>ПЕРШЕ КОХАННЯ</a:t>
            </a:r>
            <a:endParaRPr lang="ru-RU" sz="28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42988" y="1484313"/>
            <a:ext cx="2828925" cy="3810000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138"/>
            <a:ext cx="4038600" cy="4525962"/>
          </a:xfrm>
        </p:spPr>
        <p:txBody>
          <a:bodyPr>
            <a:normAutofit fontScale="85000" lnSpcReduction="1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У грудні 1806 року Байрон видав першу збірку віршів ("Fugitive Pieces"), які, за порадою друга, що вважав окремі вірші надто чуттєвими, вилучив з продажу і знищив.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Незабаром у світ вийшло друге видання цієї збірки. Обидва видання з'явилися без посилання на авторство.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sz="2800" dirty="0" smtClean="0">
                <a:latin typeface="Arial Black" pitchFamily="34" charset="0"/>
              </a:rPr>
              <a:t>ПЕРШІ СПРОБИ ПЕРА</a:t>
            </a:r>
            <a:endParaRPr lang="ru-RU" sz="2800" dirty="0">
              <a:latin typeface="Arial Black" pitchFamily="34" charset="0"/>
            </a:endParaRPr>
          </a:p>
        </p:txBody>
      </p:sp>
      <p:pic>
        <p:nvPicPr>
          <p:cNvPr id="2048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613" y="5516563"/>
            <a:ext cx="11239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138"/>
            <a:ext cx="4038600" cy="4525962"/>
          </a:xfrm>
        </p:spPr>
        <p:txBody>
          <a:bodyPr>
            <a:normAutofit/>
          </a:bodyPr>
          <a:lstStyle/>
          <a:p>
            <a:pPr marL="9525" indent="-9525" eaLnBrk="1" fontAlgn="auto" hangingPunct="1">
              <a:spcAft>
                <a:spcPts val="0"/>
              </a:spcAft>
              <a:buNone/>
              <a:defRPr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Уперше своє ім'я Байрон поставив на збірці "Години дозвілля", яка побачила світ у червні 1807 року.</a:t>
            </a:r>
          </a:p>
          <a:p>
            <a:pPr marL="365760" indent="-256032" eaLnBrk="1" fontAlgn="auto" hangingPunct="1">
              <a:spcAft>
                <a:spcPts val="0"/>
              </a:spcAft>
              <a:buNone/>
              <a:defRPr/>
            </a:pPr>
            <a:endParaRPr lang="ru-RU" dirty="0"/>
          </a:p>
        </p:txBody>
      </p:sp>
      <p:sp>
        <p:nvSpPr>
          <p:cNvPr id="21506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138"/>
            <a:ext cx="4038600" cy="45259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У січні 1808 року на сторінках впливового "Единбурзького огляду" була надрукована рецензія. Критик, ознайомившись із віршами, вказав на те, що вони незрілі й наслідувальні. </a:t>
            </a:r>
          </a:p>
          <a:p>
            <a:pPr eaLnBrk="1" hangingPunct="1">
              <a:lnSpc>
                <a:spcPct val="80000"/>
              </a:lnSpc>
            </a:pP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Байрон зробив першу й свою найбільш невдалу спробу створити за прикладом інших романтиків образ-маску: юнака-поета, поета-аристократа. </a:t>
            </a: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Образ був сконструйований з використанням новітніх романтичних мотивів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sz="2800" dirty="0" smtClean="0">
                <a:latin typeface="Arial Black" pitchFamily="34" charset="0"/>
              </a:rPr>
              <a:t>ПЕРША КРИТИКА</a:t>
            </a:r>
            <a:endParaRPr lang="ru-RU" sz="2800" dirty="0">
              <a:latin typeface="Arial Black" pitchFamily="34" charset="0"/>
            </a:endParaRPr>
          </a:p>
        </p:txBody>
      </p:sp>
      <p:pic>
        <p:nvPicPr>
          <p:cNvPr id="2150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0" y="2857500"/>
            <a:ext cx="208597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4294967295"/>
          </p:nvPr>
        </p:nvSpPr>
        <p:spPr>
          <a:xfrm>
            <a:off x="457200" y="1481138"/>
            <a:ext cx="4038600" cy="4525962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На початку 1809 року Байрону  виповнився 21 рік, і він отримав право на місце в палаті лордів англійського парламенту</a:t>
            </a:r>
          </a:p>
          <a:p>
            <a:pPr eaLnBrk="1" hangingPunct="1"/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Залишилися спогади свідків прийняття Байроном присяги в палаті лордів. </a:t>
            </a:r>
          </a:p>
          <a:p>
            <a:pPr eaLnBrk="1" hangingPunct="1">
              <a:lnSpc>
                <a:spcPct val="80000"/>
              </a:lnSpc>
            </a:pPr>
            <a:endParaRPr lang="uk-UA" sz="1600" dirty="0" smtClean="0"/>
          </a:p>
          <a:p>
            <a:pPr eaLnBrk="1" hangingPunct="1">
              <a:buFont typeface="Wingdings 3" pitchFamily="18" charset="2"/>
              <a:buNone/>
            </a:pPr>
            <a:r>
              <a:rPr lang="uk-UA" sz="1600" dirty="0" smtClean="0"/>
              <a:t>    </a:t>
            </a:r>
            <a:r>
              <a:rPr lang="uk-UA" sz="1600" i="1" dirty="0" smtClean="0"/>
              <a:t>Коли він увійшов, «на обличчі був вираз розчарування, змішаного з обуренням»; прийнявши присягу, він не потиснув руку, яку йому запропонував канцлер, а лише простягнув кінчики пальців, «потім кілька хвилин просидів     у недбалій позі на одній із порожніх лав ліворуч від трону», яку за звичаєм займали лорди з опозиції, і вийшов. </a:t>
            </a:r>
          </a:p>
          <a:p>
            <a:pPr eaLnBrk="1" hangingPunct="1">
              <a:lnSpc>
                <a:spcPct val="80000"/>
              </a:lnSpc>
            </a:pPr>
            <a:endParaRPr lang="uk-UA" sz="1600" i="1" dirty="0" smtClean="0"/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endParaRPr lang="uk-UA" sz="2200" dirty="0" smtClean="0"/>
          </a:p>
        </p:txBody>
      </p:sp>
      <p:pic>
        <p:nvPicPr>
          <p:cNvPr id="55299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500688" y="1500188"/>
            <a:ext cx="2857500" cy="2857500"/>
          </a:xfrm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28596" y="357166"/>
            <a:ext cx="8229600" cy="1143000"/>
          </a:xfrm>
        </p:spPr>
        <p:txBody>
          <a:bodyPr rtlCol="0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sz="2800" dirty="0" smtClean="0">
                <a:latin typeface="Arial Black" pitchFamily="34" charset="0"/>
              </a:rPr>
              <a:t>БАЙРОН – ЧЛЕН ПАЛАТИ ЛОРДІВ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55301" name="Прямоугольник 4"/>
          <p:cNvSpPr>
            <a:spLocks noChangeArrowheads="1"/>
          </p:cNvSpPr>
          <p:nvPr/>
        </p:nvSpPr>
        <p:spPr bwMode="auto">
          <a:xfrm>
            <a:off x="5580063" y="4941888"/>
            <a:ext cx="328612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Сучасники визнали поведінку Байрона під час складання присяги зухвалою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138"/>
            <a:ext cx="4038600" cy="1090606"/>
          </a:xfrm>
        </p:spPr>
        <p:txBody>
          <a:bodyPr/>
          <a:lstStyle/>
          <a:p>
            <a:pPr marL="82550" indent="26988" eaLnBrk="1" hangingPunct="1">
              <a:lnSpc>
                <a:spcPct val="80000"/>
              </a:lnSpc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Він 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бачив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себе 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передусім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політиком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діячем суспільним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а вже потім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поетом, хоча поезія була його найзначнішим суспільним діянням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sz="2200" dirty="0" smtClean="0"/>
              <a:t> </a:t>
            </a:r>
            <a:endParaRPr lang="ru-RU" sz="2200" dirty="0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71612"/>
            <a:ext cx="4038600" cy="5429288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Через кілька днів після прийняття присяги вийшла друком сатирична поема «Англійські барди і шотландські оглядачі», де уїдливій критиці піддавалися і редактори «Единбург Ревю», і сучасні поети: Сауті, Вордсворт, Скотт та інші.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 eaLnBrk="1" hangingPunct="1">
              <a:lnSpc>
                <a:spcPct val="80000"/>
              </a:lnSpc>
              <a:buFont typeface="Wingdings 3" pitchFamily="18" charset="2"/>
              <a:buNone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Хоча сатира вийшла без підпису, анонімно, Томас Мур, один із тих, хто згадувався у поемі, послав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Байрону 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виклик на дуель. Але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Байрон 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відповісти на той виклик не зміг, бо не отримав листа: він вирушив у подорож на південь Європи і Близький Схід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 eaLnBrk="1" hangingPunct="1">
              <a:lnSpc>
                <a:spcPct val="80000"/>
              </a:lnSpc>
              <a:buNone/>
            </a:pPr>
            <a:endParaRPr lang="uk-UA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Ø"/>
            </a:pPr>
            <a:endParaRPr lang="uk-UA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  <a:buNone/>
            </a:pP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sz="2800" dirty="0" smtClean="0">
                <a:latin typeface="Arial Black" pitchFamily="34" charset="0"/>
              </a:rPr>
              <a:t>ВИКЛИК НА ДУЕЛЬ</a:t>
            </a:r>
            <a:endParaRPr lang="ru-RU" sz="2800" dirty="0">
              <a:latin typeface="Arial Black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2571744"/>
            <a:ext cx="3000396" cy="4048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4143371" y="5964794"/>
            <a:ext cx="2025123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Томас Мур – ірландський поет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000625" y="1357313"/>
            <a:ext cx="3822700" cy="4525962"/>
          </a:xfrm>
        </p:spPr>
      </p:pic>
      <p:sp>
        <p:nvSpPr>
          <p:cNvPr id="23554" name="Содержимое 3"/>
          <p:cNvSpPr>
            <a:spLocks noGrp="1"/>
          </p:cNvSpPr>
          <p:nvPr>
            <p:ph sz="half" idx="2"/>
          </p:nvPr>
        </p:nvSpPr>
        <p:spPr>
          <a:xfrm>
            <a:off x="428596" y="1500174"/>
            <a:ext cx="4143375" cy="4500562"/>
          </a:xfrm>
        </p:spPr>
        <p:txBody>
          <a:bodyPr/>
          <a:lstStyle/>
          <a:p>
            <a:pPr eaLnBrk="1" hangingPunct="1"/>
            <a:r>
              <a:rPr lang="uk-UA" sz="1800" dirty="0" smtClean="0">
                <a:latin typeface="Times New Roman" pitchFamily="18" charset="0"/>
              </a:rPr>
              <a:t>Закінчивши у 1807 році Кембридж, він  вирішив подорожувати і, перш за все в Європу, по місцях давньої культури, яку високо цінував.</a:t>
            </a:r>
          </a:p>
          <a:p>
            <a:pPr eaLnBrk="1" hangingPunct="1"/>
            <a:endParaRPr lang="uk-UA" sz="1800" dirty="0" smtClean="0">
              <a:latin typeface="Times New Roman" pitchFamily="18" charset="0"/>
            </a:endParaRPr>
          </a:p>
          <a:p>
            <a:pPr eaLnBrk="1" hangingPunct="1"/>
            <a:r>
              <a:rPr lang="uk-UA" sz="1800" dirty="0" smtClean="0">
                <a:latin typeface="Times New Roman" pitchFamily="18" charset="0"/>
              </a:rPr>
              <a:t>26 червня 1809 р. в маленькому порту Халмусі Байрон і Хобхауе сіли на судно капітана Кідда. Попереду були 2 роки путі. Португалія, Іспанія, о. Мальта, Албанія, Турція, Греція.</a:t>
            </a:r>
          </a:p>
          <a:p>
            <a:pPr eaLnBrk="1" hangingPunct="1"/>
            <a:endParaRPr lang="uk-UA" sz="1800" dirty="0" smtClean="0">
              <a:latin typeface="Times New Roman" pitchFamily="18" charset="0"/>
            </a:endParaRPr>
          </a:p>
          <a:p>
            <a:pPr eaLnBrk="1" hangingPunct="1"/>
            <a:r>
              <a:rPr lang="uk-UA" sz="1800" dirty="0" smtClean="0">
                <a:latin typeface="Times New Roman" pitchFamily="18" charset="0"/>
              </a:rPr>
              <a:t>Мета – знайти власне місце в цьому світі.</a:t>
            </a:r>
          </a:p>
          <a:p>
            <a:pPr eaLnBrk="1" hangingPunct="1">
              <a:lnSpc>
                <a:spcPct val="80000"/>
              </a:lnSpc>
            </a:pPr>
            <a:endParaRPr lang="uk-UA" sz="1800" dirty="0" smtClean="0"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ru-RU" sz="1800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sz="2400" dirty="0" smtClean="0">
                <a:latin typeface="Arial Black" pitchFamily="34" charset="0"/>
              </a:rPr>
              <a:t>ПОДОРОЖ НА ПІВДЕНЬ ЄВРОПИ                    ТА БЛИЗЬКИЙ СХІД (1809-1811)</a:t>
            </a:r>
            <a:endParaRPr lang="ru-RU" sz="2400" dirty="0">
              <a:latin typeface="Arial Black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15008" y="6143644"/>
            <a:ext cx="3143271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Байрон  в албанському національному одязі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71500" y="1428750"/>
            <a:ext cx="4038600" cy="1552575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138"/>
            <a:ext cx="4067204" cy="4525962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sz="19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uk-UA" sz="1900" dirty="0" smtClean="0">
                <a:latin typeface="Times New Roman" pitchFamily="18" charset="0"/>
                <a:cs typeface="Times New Roman" pitchFamily="18" charset="0"/>
              </a:rPr>
              <a:t>Вся Європа захоплено зустріла поему. Поет став почесним гостем європейських літературних салонів        і світських товариств.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uk-UA" sz="1900" dirty="0" smtClean="0">
                <a:latin typeface="Times New Roman" pitchFamily="18" charset="0"/>
                <a:cs typeface="Times New Roman" pitchFamily="18" charset="0"/>
              </a:rPr>
              <a:t>Публікація цього поетичного щоденника знаменувала собою народження революційної течії в англійському романтизмі. </a:t>
            </a:r>
          </a:p>
          <a:p>
            <a:pPr eaLnBrk="1" hangingPunct="1"/>
            <a:endParaRPr lang="uk-UA" sz="19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uk-UA" sz="1900" dirty="0" smtClean="0">
                <a:latin typeface="Times New Roman" pitchFamily="18" charset="0"/>
                <a:cs typeface="Times New Roman" pitchFamily="18" charset="0"/>
              </a:rPr>
              <a:t>Саме тут Байрон уперше заявив про свої симпатії до національно-визвольної боротьби поневолених народів і про свою ненависть до загарбницьких воєн. </a:t>
            </a:r>
          </a:p>
          <a:p>
            <a:pPr eaLnBrk="1" hangingPunct="1"/>
            <a:endParaRPr lang="uk-UA" sz="19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uk-UA" sz="1900" dirty="0" smtClean="0">
                <a:latin typeface="Times New Roman" pitchFamily="18" charset="0"/>
                <a:cs typeface="Times New Roman" pitchFamily="18" charset="0"/>
              </a:rPr>
              <a:t>Для цього він використав традиційну на той час форму мандрів романтичного героя.</a:t>
            </a: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ru-RU" sz="1800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1638" y="266700"/>
            <a:ext cx="82296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sz="2800" dirty="0" smtClean="0">
                <a:latin typeface="Arial Black" pitchFamily="34" charset="0"/>
              </a:rPr>
              <a:t>ЛІТЕРАТУРНА СЛАВА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24580" name="Прямоугольник 5"/>
          <p:cNvSpPr>
            <a:spLocks noChangeArrowheads="1"/>
          </p:cNvSpPr>
          <p:nvPr/>
        </p:nvSpPr>
        <p:spPr bwMode="auto">
          <a:xfrm>
            <a:off x="1071563" y="3071813"/>
            <a:ext cx="32861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dirty="0">
                <a:latin typeface="Lucida Sans Unicode" pitchFamily="34" charset="0"/>
              </a:rPr>
              <a:t>БАЙРОН В ГАРОЛЬДОВОМ</a:t>
            </a:r>
            <a:r>
              <a:rPr lang="ru-RU" sz="1200" dirty="0"/>
              <a:t>У</a:t>
            </a:r>
            <a:r>
              <a:rPr lang="ru-RU" sz="1200" dirty="0">
                <a:latin typeface="Lucida Sans Unicode" pitchFamily="34" charset="0"/>
              </a:rPr>
              <a:t> ПЛАЩ</a:t>
            </a:r>
            <a:r>
              <a:rPr lang="ru-RU" sz="1200" dirty="0"/>
              <a:t>У</a:t>
            </a:r>
          </a:p>
        </p:txBody>
      </p:sp>
      <p:sp>
        <p:nvSpPr>
          <p:cNvPr id="24581" name="Прямоугольник 6"/>
          <p:cNvSpPr>
            <a:spLocks noChangeArrowheads="1"/>
          </p:cNvSpPr>
          <p:nvPr/>
        </p:nvSpPr>
        <p:spPr bwMode="auto">
          <a:xfrm>
            <a:off x="357158" y="3716338"/>
            <a:ext cx="478634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 b="1" dirty="0"/>
              <a:t>Враження від подорожі </a:t>
            </a:r>
            <a:r>
              <a:rPr lang="uk-UA" b="1" dirty="0" smtClean="0"/>
              <a:t>знайшли </a:t>
            </a:r>
            <a:r>
              <a:rPr lang="uk-UA" b="1" dirty="0"/>
              <a:t>своє відображення в </a:t>
            </a:r>
            <a:r>
              <a:rPr lang="uk-UA" b="1" dirty="0" smtClean="0"/>
              <a:t>ліро-епічній </a:t>
            </a:r>
            <a:r>
              <a:rPr lang="uk-UA" b="1" dirty="0"/>
              <a:t>поемі </a:t>
            </a:r>
            <a:r>
              <a:rPr lang="uk-UA" b="1" u="sng" dirty="0"/>
              <a:t>«Паломництво </a:t>
            </a:r>
            <a:r>
              <a:rPr lang="uk-UA" b="1" u="sng" dirty="0" err="1" smtClean="0"/>
              <a:t>Чайльда-Гарольда</a:t>
            </a:r>
            <a:r>
              <a:rPr lang="uk-UA" b="1" u="sng" dirty="0"/>
              <a:t>»</a:t>
            </a:r>
            <a:r>
              <a:rPr lang="uk-UA" dirty="0"/>
              <a:t> </a:t>
            </a:r>
          </a:p>
          <a:p>
            <a:r>
              <a:rPr lang="uk-UA" b="1" dirty="0"/>
              <a:t>(перші дві пісні (1812)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138"/>
            <a:ext cx="4038600" cy="4525962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endParaRPr lang="uk-UA" sz="1800" dirty="0" smtClean="0"/>
          </a:p>
          <a:p>
            <a:pPr eaLnBrk="1" hangingPunct="1">
              <a:buFont typeface="Wingdings 3" pitchFamily="18" charset="2"/>
              <a:buNone/>
            </a:pPr>
            <a:r>
              <a:rPr lang="uk-UA" sz="1800" dirty="0" smtClean="0"/>
              <a:t>  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21 квітня 1812 року він вперше виступив у палаті лордів. Говорив про  стан ірландського народу, про переслідування католиків: чітко визначивши своє </a:t>
            </a:r>
            <a:r>
              <a:rPr lang="uk-UA" sz="2000" u="sng" dirty="0" smtClean="0">
                <a:latin typeface="Times New Roman" pitchFamily="18" charset="0"/>
                <a:cs typeface="Times New Roman" pitchFamily="18" charset="0"/>
              </a:rPr>
              <a:t>політичне кредо:</a:t>
            </a:r>
          </a:p>
          <a:p>
            <a:pPr eaLnBrk="1" hangingPunct="1">
              <a:buFont typeface="Wingdings 3" pitchFamily="18" charset="2"/>
              <a:buNone/>
            </a:pP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3" pitchFamily="18" charset="2"/>
              <a:buNone/>
            </a:pPr>
            <a:r>
              <a:rPr lang="uk-UA" sz="2000" b="1" i="1" dirty="0" smtClean="0">
                <a:latin typeface="Times New Roman" pitchFamily="18" charset="0"/>
                <a:cs typeface="Times New Roman" pitchFamily="18" charset="0"/>
              </a:rPr>
              <a:t>    «Чи розуміємо ми, чим зобов'язані голоті?.. Вона кине виклик вам самим, якщо нуждою та зневагою ви доведете її до відчаю!»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uk-UA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endParaRPr lang="uk-UA" sz="2200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3196" y="336528"/>
            <a:ext cx="8229600" cy="1143001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sz="2800" dirty="0" smtClean="0">
                <a:latin typeface="Arial Black" pitchFamily="34" charset="0"/>
              </a:rPr>
              <a:t>ДІЯЛЬНІСТЬ ПІСЛЯ ПОВЕРНЕННЯ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5286380" y="5429264"/>
            <a:ext cx="346233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Одного 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ранку я прокинувся</a:t>
            </a:r>
          </a:p>
          <a:p>
            <a:r>
              <a:rPr lang="uk-UA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знаменитим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                               Байрон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6" y="1214422"/>
            <a:ext cx="2786082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285751" y="1600200"/>
            <a:ext cx="4286250" cy="4525963"/>
          </a:xfrm>
        </p:spPr>
        <p:txBody>
          <a:bodyPr>
            <a:normAutofit fontScale="55000" lnSpcReduction="20000"/>
          </a:bodyPr>
          <a:lstStyle/>
          <a:p>
            <a:pPr marL="0" indent="355600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uk-UA" sz="3300" dirty="0" smtClean="0">
                <a:latin typeface="Times New Roman" pitchFamily="18" charset="0"/>
                <a:cs typeface="Times New Roman" pitchFamily="18" charset="0"/>
              </a:rPr>
              <a:t>Його третя промова 1813 року в палаті лордів - виступ проти закону про смертну кару для луддитів.</a:t>
            </a:r>
          </a:p>
          <a:p>
            <a:pPr marL="0" indent="355600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uk-UA" sz="33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355600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uk-UA" sz="3300" dirty="0" smtClean="0">
                <a:latin typeface="Times New Roman" pitchFamily="18" charset="0"/>
                <a:cs typeface="Times New Roman" pitchFamily="18" charset="0"/>
              </a:rPr>
              <a:t>За два дні до виступу на захист луддитів він писав головному судді  міста  Ноттінгема: </a:t>
            </a:r>
          </a:p>
          <a:p>
            <a:pPr marL="0" indent="0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uk-UA" sz="3300" b="1" i="1" dirty="0" smtClean="0">
                <a:latin typeface="Times New Roman" pitchFamily="18" charset="0"/>
                <a:cs typeface="Times New Roman" pitchFamily="18" charset="0"/>
              </a:rPr>
              <a:t>"Я бачив, як живуть ці нещасні та який це сором для цивілізованої країни".</a:t>
            </a:r>
          </a:p>
          <a:p>
            <a:pPr marL="0" indent="355600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uk-UA" sz="33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uk-UA" sz="3300" dirty="0" smtClean="0">
                <a:latin typeface="Times New Roman" pitchFamily="18" charset="0"/>
                <a:cs typeface="Times New Roman" pitchFamily="18" charset="0"/>
              </a:rPr>
              <a:t>В своєму щоденнику 14 листопада 1813 року:</a:t>
            </a:r>
          </a:p>
          <a:p>
            <a:pPr marL="0" indent="0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uk-UA" sz="3300" b="1" i="1" dirty="0" smtClean="0">
                <a:latin typeface="Times New Roman" pitchFamily="18" charset="0"/>
                <a:cs typeface="Times New Roman" pitchFamily="18" charset="0"/>
              </a:rPr>
              <a:t>  «Мені набридла парламентська комедія. Я виступив там три рази, але не думаю, що з мене вийде оратор"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ru-RU" dirty="0" smtClean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uk-UA" b="1" dirty="0" smtClean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uk-UA" b="1" dirty="0" smtClean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uk-UA" b="1" dirty="0" smtClean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572000" y="1142984"/>
            <a:ext cx="4352956" cy="5454368"/>
          </a:xfrm>
        </p:spPr>
        <p:txBody>
          <a:bodyPr>
            <a:normAutofit fontScale="55000" lnSpcReduction="2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ru-RU" sz="5100" dirty="0" smtClean="0"/>
              <a:t> </a:t>
            </a:r>
          </a:p>
          <a:p>
            <a:pPr marL="82550" indent="26988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uk-UA" sz="3300" b="1" dirty="0" smtClean="0">
                <a:latin typeface="Times New Roman" pitchFamily="18" charset="0"/>
                <a:cs typeface="Times New Roman" pitchFamily="18" charset="0"/>
              </a:rPr>
              <a:t>Своє обурення реакційною політикою уряду, ідею неминучості народної помсти Байрон втілив у сатиричній «Оді авторам білля проти руйнівників верстатів» (1812), а також у віршах та епіграмах 1812—16.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uk-UA" b="1" dirty="0" smtClean="0">
              <a:latin typeface="Times New Roman" pitchFamily="18" charset="0"/>
              <a:cs typeface="Times New Roman" pitchFamily="18" charset="0"/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82550" indent="26988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Лорд Ельдон - чудово! Лорд Райдер – ще краще!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Аж он хто Британію може зцілить!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Ви ліками тими спроможні хіба ще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Страждань їй завдати і зрештою - вбить.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Оті нам ткачі, непокірна голота!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 ім'я милосердя - полегкості їм?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Їх - в зашморг усіх, на фабричні ворота,-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Так виправим хибу, покінчивши з тим.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(Уривок)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sz="2800" dirty="0" smtClean="0">
                <a:latin typeface="Arial Black" pitchFamily="34" charset="0"/>
              </a:rPr>
              <a:t>ПІДТРИМКА ЛУДДИТІВ</a:t>
            </a:r>
            <a:endParaRPr lang="ru-RU" sz="28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429124" y="1481138"/>
            <a:ext cx="4429156" cy="4525962"/>
          </a:xfrm>
        </p:spPr>
        <p:txBody>
          <a:bodyPr>
            <a:normAutofit fontScale="70000" lnSpcReduction="2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uk-UA" sz="26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uk-UA" sz="2600" dirty="0" smtClean="0">
                <a:latin typeface="Times New Roman" pitchFamily="18" charset="0"/>
                <a:cs typeface="Times New Roman" pitchFamily="18" charset="0"/>
              </a:rPr>
              <a:t>У ці ж роки Байрон створює ліричні вірші, в яких тема кохання поєднується з волелюбними ідеями, а також цикл так званих східних поем: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uk-UA" dirty="0" smtClean="0"/>
          </a:p>
          <a:p>
            <a:pPr marL="82550" indent="26988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uk-UA" b="1" dirty="0" smtClean="0"/>
              <a:t>    </a:t>
            </a:r>
            <a:r>
              <a:rPr lang="uk-UA" sz="2200" b="1" dirty="0" smtClean="0"/>
              <a:t>«Гяур»,</a:t>
            </a:r>
          </a:p>
          <a:p>
            <a:pPr marL="82550" indent="26988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uk-UA" sz="2200" b="1" dirty="0" smtClean="0"/>
              <a:t>    «Абідоська наречена»,</a:t>
            </a:r>
          </a:p>
          <a:p>
            <a:pPr marL="82550" indent="26988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uk-UA" sz="2200" b="1" dirty="0" smtClean="0"/>
              <a:t>     «Корсар»,</a:t>
            </a:r>
          </a:p>
          <a:p>
            <a:pPr marL="82550" indent="26988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uk-UA" sz="2200" b="1" dirty="0" smtClean="0"/>
              <a:t>    «Лара», </a:t>
            </a:r>
          </a:p>
          <a:p>
            <a:pPr marL="82550" indent="26988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uk-UA" sz="2200" b="1" dirty="0" smtClean="0"/>
              <a:t>    « Облога  Коринфа»  та інш.</a:t>
            </a:r>
          </a:p>
          <a:p>
            <a:pPr marL="82550" indent="26988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uk-UA" sz="2400" dirty="0" smtClean="0"/>
          </a:p>
          <a:p>
            <a:pPr marL="355600" indent="26988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uk-UA" sz="2600" dirty="0" smtClean="0">
                <a:latin typeface="Times New Roman" pitchFamily="18" charset="0"/>
                <a:cs typeface="Times New Roman" pitchFamily="18" charset="0"/>
              </a:rPr>
              <a:t>В них різні герої, але кожного разу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uk-UA" sz="2600" dirty="0" smtClean="0">
                <a:latin typeface="Times New Roman" pitchFamily="18" charset="0"/>
                <a:cs typeface="Times New Roman" pitchFamily="18" charset="0"/>
              </a:rPr>
              <a:t>це людина, яка відкинула закони існуючої моралі. Кохання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uk-UA" sz="2600" dirty="0" smtClean="0">
                <a:latin typeface="Times New Roman" pitchFamily="18" charset="0"/>
                <a:cs typeface="Times New Roman" pitchFamily="18" charset="0"/>
              </a:rPr>
              <a:t>остання надія такого героя, лише воно зв'язує його з життям. Героїв його «східних» поем теж ототожнювали з самим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Байроном.</a:t>
            </a:r>
            <a:endParaRPr lang="uk-UA" sz="26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sz="2800" dirty="0" smtClean="0">
                <a:latin typeface="Arial Black" pitchFamily="34" charset="0"/>
              </a:rPr>
              <a:t>“ СХІДНІ ПОЕМИ” (1813-1816)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82550" indent="0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В цілому поезія тих років справляла враження, що невдоволеність власним життям лондонського денді змушувала його люто кидати героя на зіткнення зі світом, на бунт проти нього. 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5720" y="1285860"/>
            <a:ext cx="4786346" cy="472124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uk-UA" sz="19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uk-UA" sz="1900" b="1" dirty="0" smtClean="0">
                <a:latin typeface="Times New Roman" pitchFamily="18" charset="0"/>
                <a:cs typeface="Times New Roman" pitchFamily="18" charset="0"/>
              </a:rPr>
              <a:t>квітня 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1814 </a:t>
            </a:r>
            <a:r>
              <a:rPr lang="uk-UA" sz="1900" b="1" dirty="0" smtClean="0">
                <a:latin typeface="Times New Roman" pitchFamily="18" charset="0"/>
                <a:cs typeface="Times New Roman" pitchFamily="18" charset="0"/>
              </a:rPr>
              <a:t>року </a:t>
            </a:r>
            <a:r>
              <a:rPr lang="uk-UA" sz="1900" dirty="0" smtClean="0">
                <a:latin typeface="Times New Roman" pitchFamily="18" charset="0"/>
                <a:cs typeface="Times New Roman" pitchFamily="18" charset="0"/>
              </a:rPr>
              <a:t>Наполеон зрікся престолу. </a:t>
            </a:r>
          </a:p>
          <a:p>
            <a:pPr>
              <a:buNone/>
            </a:pPr>
            <a:r>
              <a:rPr lang="uk-UA" sz="19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uk-UA" sz="1900" b="1" dirty="0" smtClean="0">
                <a:latin typeface="Times New Roman" pitchFamily="18" charset="0"/>
                <a:cs typeface="Times New Roman" pitchFamily="18" charset="0"/>
              </a:rPr>
              <a:t>квітня 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1814 </a:t>
            </a:r>
            <a:r>
              <a:rPr lang="uk-UA" sz="1900" b="1" dirty="0" smtClean="0">
                <a:latin typeface="Times New Roman" pitchFamily="18" charset="0"/>
                <a:cs typeface="Times New Roman" pitchFamily="18" charset="0"/>
              </a:rPr>
              <a:t>року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Байрон </a:t>
            </a:r>
            <a:r>
              <a:rPr lang="uk-UA" sz="1900" dirty="0" smtClean="0">
                <a:latin typeface="Times New Roman" pitchFamily="18" charset="0"/>
                <a:cs typeface="Times New Roman" pitchFamily="18" charset="0"/>
              </a:rPr>
              <a:t>за один день написав «Оду до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Наполеона», </a:t>
            </a:r>
            <a:r>
              <a:rPr lang="uk-UA" sz="1900" dirty="0" smtClean="0">
                <a:latin typeface="Times New Roman" pitchFamily="18" charset="0"/>
                <a:cs typeface="Times New Roman" pitchFamily="18" charset="0"/>
              </a:rPr>
              <a:t>сповнену гнівом та розпукою. Поет сприйняв це зречення як фінал сучасної історії, фінал, позбавлений трагізму, бо його герой виявився не гідним тієї ролі, яку він собі обрав.</a:t>
            </a:r>
          </a:p>
          <a:p>
            <a:pPr>
              <a:buNone/>
            </a:pPr>
            <a:r>
              <a:rPr lang="uk-UA" sz="1900" dirty="0" smtClean="0">
                <a:latin typeface="Times New Roman" pitchFamily="18" charset="0"/>
                <a:cs typeface="Times New Roman" pitchFamily="18" charset="0"/>
              </a:rPr>
              <a:t>     Байрон присвятив Наполеону ще кілька віршів, які були відгуком на подальші історичні події: втечу Наполеона з острова Ельби, його тріумфальне повернення в Париж, поразку під Ватерлоо. У віршах «На втечу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Наполеона </a:t>
            </a:r>
            <a:r>
              <a:rPr lang="uk-UA" sz="1900" dirty="0" smtClean="0">
                <a:latin typeface="Times New Roman" pitchFamily="18" charset="0"/>
                <a:cs typeface="Times New Roman" pitchFamily="18" charset="0"/>
              </a:rPr>
              <a:t>з острова Ельба», «Ода з французької», «Зірка Почесного легіону», «Прощання Наполеона» </a:t>
            </a: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pPr marL="365760" indent="-256032" eaLnBrk="1" fontAlgn="auto" hangingPunct="1">
              <a:spcAft>
                <a:spcPts val="0"/>
              </a:spcAft>
              <a:buNone/>
              <a:defRPr/>
            </a:pPr>
            <a:endParaRPr lang="ru-RU" sz="19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500694" y="2000240"/>
            <a:ext cx="2978150" cy="452596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sz="2800" dirty="0" smtClean="0">
                <a:latin typeface="Arial Black" pitchFamily="34" charset="0"/>
                <a:cs typeface="Times New Roman" pitchFamily="18" charset="0"/>
              </a:rPr>
              <a:t>УВАГА ДО ОСОБИСТОСТІ НАПОЛЕОНА</a:t>
            </a:r>
            <a:endParaRPr lang="ru-RU" sz="2800" dirty="0"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57818" y="1214422"/>
            <a:ext cx="364333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550" eaLnBrk="1" fontAlgn="auto" hangingPunct="1">
              <a:spcAft>
                <a:spcPts val="0"/>
              </a:spcAft>
              <a:tabLst>
                <a:tab pos="177800" algn="l"/>
              </a:tabLst>
              <a:defRPr/>
            </a:pPr>
            <a:r>
              <a:rPr lang="uk-UA" sz="1400" b="1" dirty="0" smtClean="0"/>
              <a:t>Важливим ліричним циклом тих років була низка віршів, об'єднаних особистістю Наполеона.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87400" y="1481138"/>
            <a:ext cx="3378200" cy="4525962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357688" y="1500188"/>
            <a:ext cx="4357687" cy="4286250"/>
          </a:xfrm>
        </p:spPr>
        <p:txBody>
          <a:bodyPr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3"/>
              <a:buNone/>
              <a:tabLst>
                <a:tab pos="0" algn="l"/>
              </a:tabLst>
              <a:defRPr/>
            </a:pP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У січні 1815 року 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поет одружився з Анабелою Мільбенк  - з багатої аристократичної родини, але шлюб виявився невдалим.</a:t>
            </a:r>
          </a:p>
          <a:p>
            <a:pPr marL="0" indent="0" eaLnBrk="1" fontAlgn="auto" hangingPunct="1">
              <a:spcAft>
                <a:spcPts val="0"/>
              </a:spcAft>
              <a:buFont typeface="Wingdings 3"/>
              <a:buNone/>
              <a:tabLst>
                <a:tab pos="0" algn="l"/>
              </a:tabLst>
              <a:defRPr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/>
              <a:buNone/>
              <a:tabLst>
                <a:tab pos="0" algn="l"/>
              </a:tabLst>
              <a:defRPr/>
            </a:pP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25 квітня 1816 року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змушений назавжди покинути Англію.</a:t>
            </a:r>
          </a:p>
          <a:p>
            <a:pPr marL="0" indent="0" eaLnBrk="1" fontAlgn="auto" hangingPunct="1">
              <a:spcAft>
                <a:spcPts val="0"/>
              </a:spcAft>
              <a:buFont typeface="Wingdings 3"/>
              <a:buNone/>
              <a:tabLst>
                <a:tab pos="0" algn="l"/>
              </a:tabLs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marL="0" indent="0" eaLnBrk="1" fontAlgn="auto" hangingPunct="1">
              <a:spcAft>
                <a:spcPts val="0"/>
              </a:spcAft>
              <a:buFont typeface="Wingdings 3"/>
              <a:buNone/>
              <a:tabLst>
                <a:tab pos="0" algn="l"/>
              </a:tabLst>
              <a:defRPr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Це було викликано: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розлученням  з дружиною Анабелою Мільбенк одразу ж після народження дочки Ади.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остаточним розривом з англійським світським суспільством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політичним цькуванням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sz="2800" dirty="0" smtClean="0">
                <a:latin typeface="Arial Black" pitchFamily="34" charset="0"/>
              </a:rPr>
              <a:t>ОДРУЖЕННЯ З АНАБЕЛОЮ МІЛЬБЕНК</a:t>
            </a:r>
            <a:endParaRPr lang="ru-RU" sz="2800" dirty="0">
              <a:latin typeface="Arial Black" pitchFamily="34" charset="0"/>
            </a:endParaRPr>
          </a:p>
        </p:txBody>
      </p:sp>
      <p:pic>
        <p:nvPicPr>
          <p:cNvPr id="2970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50" y="4857750"/>
            <a:ext cx="1428750" cy="142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54100" y="1481138"/>
            <a:ext cx="2844800" cy="4525962"/>
          </a:xfrm>
        </p:spPr>
      </p:pic>
      <p:sp>
        <p:nvSpPr>
          <p:cNvPr id="31746" name="Содержимое 3"/>
          <p:cNvSpPr>
            <a:spLocks noGrp="1"/>
          </p:cNvSpPr>
          <p:nvPr>
            <p:ph sz="half" idx="2"/>
          </p:nvPr>
        </p:nvSpPr>
        <p:spPr>
          <a:xfrm>
            <a:off x="4357686" y="285750"/>
            <a:ext cx="4643470" cy="3357563"/>
          </a:xfrm>
        </p:spPr>
        <p:txBody>
          <a:bodyPr/>
          <a:lstStyle/>
          <a:p>
            <a:pPr eaLnBrk="1" hangingPunct="1"/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Августа Ада Байрон Кінг, графиня Лавлейс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, була єдиною законною дитиною лорда Байрона. Вона широко відома в наш час просто як Ада Лавлейс. відомий математик.</a:t>
            </a:r>
          </a:p>
          <a:p>
            <a:pPr eaLnBrk="1" hangingPunct="1"/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Вона написала першу програму для машини Беббіджа та провістила багатоцільове використання обчислювальних  машин.</a:t>
            </a:r>
          </a:p>
          <a:p>
            <a:pPr eaLnBrk="1" hangingPunct="1">
              <a:buNone/>
            </a:pPr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Вона вважається сьогодні першим програмістом в історії"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4800" cy="11430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sz="2800" dirty="0" smtClean="0">
                <a:latin typeface="Arial Black" pitchFamily="34" charset="0"/>
              </a:rPr>
              <a:t>ДОЧКА БАЙРОНА</a:t>
            </a:r>
            <a:endParaRPr lang="ru-RU" sz="2800" dirty="0">
              <a:latin typeface="Arial Black" pitchFamily="34" charset="0"/>
            </a:endParaRPr>
          </a:p>
        </p:txBody>
      </p:sp>
      <p:pic>
        <p:nvPicPr>
          <p:cNvPr id="3174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88" y="3357563"/>
            <a:ext cx="257175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Час перебування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Швейцарії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— 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з травня по жовтень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1816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року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був для поета духовно важким і творчо плідним. </a:t>
            </a:r>
          </a:p>
          <a:p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Поеми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«Шильйонський бранець», «Тьма», «Сон»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відбивають поетове трагічне відчуття світу. У Швейцарії поступово складається задум драматичної поеми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«Манфред»</a:t>
            </a:r>
          </a:p>
          <a:p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pPr indent="-9525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Ліричним завершенням цього періоду життя Байрона були вірші, звернені до зведеної сестри Августи Лі, однієї з небагатьох, хто не покинув поета:</a:t>
            </a:r>
          </a:p>
          <a:p>
            <a:pPr indent="-9525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"Станси до Августи", "Послання до Августи"</a:t>
            </a:r>
          </a:p>
          <a:p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2800" dirty="0" smtClean="0">
                <a:latin typeface="Arial Black" pitchFamily="34" charset="0"/>
              </a:rPr>
              <a:t>ПЕРЕБУВАННЯ У ШВЕЙЦАРІЇ</a:t>
            </a:r>
            <a:endParaRPr lang="ru-RU" sz="2800" dirty="0">
              <a:latin typeface="Arial Black" pitchFamily="34" charset="0"/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715008" y="1643050"/>
            <a:ext cx="2562225" cy="3381375"/>
          </a:xfrm>
        </p:spPr>
      </p:pic>
      <p:sp>
        <p:nvSpPr>
          <p:cNvPr id="7" name="Прямоугольник 6"/>
          <p:cNvSpPr/>
          <p:nvPr/>
        </p:nvSpPr>
        <p:spPr>
          <a:xfrm>
            <a:off x="5643570" y="5429264"/>
            <a:ext cx="29289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Lucida Sans Unicode" pitchFamily="34" charset="0"/>
              </a:rPr>
              <a:t>Августа </a:t>
            </a:r>
            <a:r>
              <a:rPr lang="uk-UA" sz="1600" dirty="0" smtClean="0">
                <a:latin typeface="Lucida Sans Unicode" pitchFamily="34" charset="0"/>
              </a:rPr>
              <a:t>Лі – донька батька     поета від першого шлюбу</a:t>
            </a:r>
            <a:endParaRPr lang="uk-UA" sz="1600" dirty="0">
              <a:latin typeface="Lucida Sans Unicode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half" idx="1"/>
          </p:nvPr>
        </p:nvSpPr>
        <p:spPr>
          <a:xfrm>
            <a:off x="428596" y="1071547"/>
            <a:ext cx="4357718" cy="2714644"/>
          </a:xfrm>
        </p:spPr>
        <p:txBody>
          <a:bodyPr/>
          <a:lstStyle/>
          <a:p>
            <a:pPr marL="82550" indent="26988">
              <a:buNone/>
            </a:pP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У Швейцарії він знайомиться ще з одним вигнанцем – англійським поетом П.Б.Шеллі, разом з яким </a:t>
            </a:r>
            <a:r>
              <a:rPr lang="uk-UA" sz="1800" b="1" dirty="0" smtClean="0">
                <a:latin typeface="Times New Roman" pitchFamily="18" charset="0"/>
                <a:cs typeface="Times New Roman" pitchFamily="18" charset="0"/>
              </a:rPr>
              <a:t>вирушив до Італії</a:t>
            </a:r>
          </a:p>
          <a:p>
            <a:pPr marL="82550" indent="26988">
              <a:buNone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2800" dirty="0" smtClean="0">
                <a:latin typeface="Arial Black" pitchFamily="34" charset="0"/>
              </a:rPr>
              <a:t>ЗНАЙОМСТВО З ШЕЛЛІ</a:t>
            </a:r>
            <a:endParaRPr lang="ru-RU" sz="2800" dirty="0">
              <a:latin typeface="Arial Black" pitchFamily="34" charset="0"/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694" y="1643050"/>
            <a:ext cx="296091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4286256"/>
            <a:ext cx="3819525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57356" y="2071678"/>
            <a:ext cx="3514725" cy="210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457200" y="1125538"/>
            <a:ext cx="4543425" cy="5375296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80000"/>
              </a:lnSpc>
              <a:buFont typeface="Wingdings 3" pitchFamily="18" charset="2"/>
              <a:buNone/>
            </a:pPr>
            <a:endParaRPr lang="uk-UA" sz="1600" b="1" dirty="0" smtClean="0"/>
          </a:p>
          <a:p>
            <a:pPr marL="0" indent="0" eaLnBrk="1" hangingPunct="1">
              <a:lnSpc>
                <a:spcPct val="80000"/>
              </a:lnSpc>
              <a:buFont typeface="Wingdings 3" pitchFamily="18" charset="2"/>
              <a:buNone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З осені 1816 по весну 1823 Байрон жив в Італії     (Венеція, Равена, Піза, Генуя)</a:t>
            </a:r>
          </a:p>
          <a:p>
            <a:pPr marL="0" indent="0" eaLnBrk="1" hangingPunct="1">
              <a:lnSpc>
                <a:spcPct val="80000"/>
              </a:lnSpc>
              <a:buFont typeface="Wingdings 3" pitchFamily="18" charset="2"/>
              <a:buNone/>
            </a:pPr>
            <a:endParaRPr lang="uk-UA" sz="1600" b="1" dirty="0" smtClean="0"/>
          </a:p>
          <a:p>
            <a:pPr marL="0" indent="0" eaLnBrk="1" hangingPunct="1">
              <a:buNone/>
            </a:pPr>
            <a:r>
              <a:rPr lang="uk-UA" sz="1600" dirty="0" smtClean="0"/>
              <a:t>Тут він завершує </a:t>
            </a:r>
            <a:r>
              <a:rPr lang="uk-UA" sz="1600" b="1" dirty="0" smtClean="0"/>
              <a:t>«Манфреда», </a:t>
            </a:r>
          </a:p>
          <a:p>
            <a:pPr marL="0" indent="0" eaLnBrk="1" hangingPunct="1">
              <a:buNone/>
            </a:pPr>
            <a:r>
              <a:rPr lang="uk-UA" sz="1600" dirty="0" smtClean="0"/>
              <a:t>пише містерії на біблійні теми: </a:t>
            </a:r>
          </a:p>
          <a:p>
            <a:pPr marL="0" indent="0" eaLnBrk="1" hangingPunct="1">
              <a:buNone/>
            </a:pPr>
            <a:r>
              <a:rPr lang="uk-UA" sz="1600" b="1" dirty="0" smtClean="0"/>
              <a:t>«Каїн», «Небо і земля»,</a:t>
            </a:r>
          </a:p>
          <a:p>
            <a:pPr marL="0" indent="0" eaLnBrk="1" hangingPunct="1">
              <a:buNone/>
            </a:pPr>
            <a:r>
              <a:rPr lang="uk-UA" sz="1600" dirty="0" smtClean="0"/>
              <a:t>поеми </a:t>
            </a:r>
            <a:r>
              <a:rPr lang="uk-UA" sz="1600" b="1" dirty="0" smtClean="0"/>
              <a:t>«Беппо», «Мазепа», «Острів»,</a:t>
            </a:r>
          </a:p>
          <a:p>
            <a:pPr marL="0" indent="0" eaLnBrk="1" hangingPunct="1">
              <a:buNone/>
            </a:pPr>
            <a:r>
              <a:rPr lang="uk-UA" sz="1600" dirty="0" smtClean="0"/>
              <a:t> сатири </a:t>
            </a:r>
            <a:r>
              <a:rPr lang="uk-UA" sz="1600" b="1" dirty="0" smtClean="0"/>
              <a:t>«Видіння суду», «Бронзовий вік», </a:t>
            </a:r>
          </a:p>
          <a:p>
            <a:pPr marL="0" indent="0" eaLnBrk="1" hangingPunct="1">
              <a:buNone/>
            </a:pPr>
            <a:r>
              <a:rPr lang="uk-UA" sz="1600" dirty="0" smtClean="0"/>
              <a:t>задумує і створює шістнадцять пісень</a:t>
            </a:r>
          </a:p>
          <a:p>
            <a:pPr marL="0" indent="0" eaLnBrk="1" hangingPunct="1">
              <a:buNone/>
            </a:pPr>
            <a:r>
              <a:rPr lang="uk-UA" sz="1600" b="1" dirty="0" smtClean="0"/>
              <a:t> «Дон Жуана».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uk-UA" sz="1600" dirty="0" smtClean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В Італії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Байрон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наче відчув повну свободу творчості, сміливо порушує існуючі в літературі правила, навіть ті, що сам створив.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lnSpc>
                <a:spcPct val="80000"/>
              </a:lnSpc>
              <a:buFont typeface="Wingdings 3" pitchFamily="18" charset="2"/>
              <a:buNone/>
            </a:pPr>
            <a:endParaRPr lang="uk-UA" sz="1600" b="1" dirty="0" smtClean="0"/>
          </a:p>
        </p:txBody>
      </p:sp>
      <p:pic>
        <p:nvPicPr>
          <p:cNvPr id="3379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929190" y="3571876"/>
            <a:ext cx="4038600" cy="2682875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43362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2800" dirty="0" smtClean="0">
                <a:latin typeface="Arial Black" pitchFamily="34" charset="0"/>
              </a:rPr>
              <a:t>ЖИТТЯ В ІТАЛІЇ</a:t>
            </a:r>
            <a:endParaRPr lang="ru-RU" sz="2800" dirty="0">
              <a:latin typeface="Arial Black" pitchFamily="34" charset="0"/>
            </a:endParaRPr>
          </a:p>
        </p:txBody>
      </p:sp>
      <p:pic>
        <p:nvPicPr>
          <p:cNvPr id="3379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214290"/>
            <a:ext cx="2500312" cy="321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42938" y="1571625"/>
            <a:ext cx="3333750" cy="3981450"/>
          </a:xfrm>
        </p:spPr>
      </p:pic>
      <p:sp>
        <p:nvSpPr>
          <p:cNvPr id="34818" name="Содержимое 3"/>
          <p:cNvSpPr>
            <a:spLocks noGrp="1"/>
          </p:cNvSpPr>
          <p:nvPr>
            <p:ph sz="half" idx="2"/>
          </p:nvPr>
        </p:nvSpPr>
        <p:spPr>
          <a:xfrm>
            <a:off x="4429124" y="1481138"/>
            <a:ext cx="4357718" cy="5091134"/>
          </a:xfrm>
        </p:spPr>
        <p:txBody>
          <a:bodyPr/>
          <a:lstStyle/>
          <a:p>
            <a:pPr marL="82550" indent="26988" eaLnBrk="1" hangingPunct="1">
              <a:buNone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Байрон і Шеллі поповнили ряди 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карбонаріїв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(членів таємного патріотичного товариства, які готували повстання проти австрійців, що захопили після падіння Наполеона північну частину Італії).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r>
              <a:rPr lang="uk-UA" sz="1600" b="1" dirty="0" smtClean="0"/>
              <a:t>    </a:t>
            </a:r>
            <a:endParaRPr lang="uk-UA" sz="1600" b="1" dirty="0" smtClean="0">
              <a:latin typeface="Times New Roman" pitchFamily="18" charset="0"/>
            </a:endParaRPr>
          </a:p>
          <a:p>
            <a:pPr marL="82550" indent="26988" eaLnBrk="1" hangingPunct="1">
              <a:lnSpc>
                <a:spcPct val="80000"/>
              </a:lnSpc>
              <a:buFont typeface="Wingdings 3" pitchFamily="18" charset="2"/>
              <a:buNone/>
            </a:pPr>
            <a:r>
              <a:rPr lang="uk-UA" sz="2000" b="1" dirty="0" smtClean="0">
                <a:latin typeface="Times New Roman" pitchFamily="18" charset="0"/>
              </a:rPr>
              <a:t>Відомо, що </a:t>
            </a:r>
            <a:r>
              <a:rPr lang="ru-RU" sz="2000" b="1" dirty="0" smtClean="0">
                <a:latin typeface="Times New Roman" pitchFamily="18" charset="0"/>
              </a:rPr>
              <a:t>Байрон </a:t>
            </a:r>
            <a:r>
              <a:rPr lang="uk-UA" sz="2000" b="1" dirty="0" smtClean="0">
                <a:latin typeface="Times New Roman" pitchFamily="18" charset="0"/>
              </a:rPr>
              <a:t>допомагав повстанцям грошима, а у його будинку влаштували склад зброї.</a:t>
            </a: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endParaRPr lang="uk-UA" sz="2000" b="1" dirty="0" smtClean="0">
              <a:latin typeface="Times New Roman" pitchFamily="18" charset="0"/>
            </a:endParaRPr>
          </a:p>
          <a:p>
            <a:pPr marL="82550" indent="26988" eaLnBrk="1" hangingPunct="1">
              <a:lnSpc>
                <a:spcPct val="80000"/>
              </a:lnSpc>
              <a:buNone/>
            </a:pPr>
            <a:r>
              <a:rPr lang="uk-UA" sz="2000" dirty="0" smtClean="0">
                <a:latin typeface="Times New Roman" pitchFamily="18" charset="0"/>
              </a:rPr>
              <a:t>Там він зустрів своє останнє кохання графиню - </a:t>
            </a:r>
            <a:r>
              <a:rPr lang="uk-UA" sz="2000" b="1" dirty="0" smtClean="0">
                <a:latin typeface="Times New Roman" pitchFamily="18" charset="0"/>
              </a:rPr>
              <a:t>Терезу Гвіччіолі</a:t>
            </a:r>
            <a:r>
              <a:rPr lang="uk-UA" sz="2000" dirty="0" smtClean="0">
                <a:latin typeface="Times New Roman" pitchFamily="18" charset="0"/>
              </a:rPr>
              <a:t>, з якою зазнав короткого, але справжнього щастя.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На її прохання він перекладає англійською Дайте і пише «Пророцтво Данте»</a:t>
            </a: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endParaRPr lang="uk-UA" sz="2000" b="1" dirty="0" smtClean="0">
              <a:latin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sz="2800" dirty="0" smtClean="0">
                <a:latin typeface="Arial Black" pitchFamily="34" charset="0"/>
              </a:rPr>
              <a:t>В ЛАВАХ КАРБОНАРІЇВ</a:t>
            </a:r>
            <a:endParaRPr lang="ru-RU" sz="28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half" idx="1"/>
          </p:nvPr>
        </p:nvSpPr>
        <p:spPr>
          <a:xfrm>
            <a:off x="457200" y="1071546"/>
            <a:ext cx="4038600" cy="4935745"/>
          </a:xfrm>
        </p:spPr>
        <p:txBody>
          <a:bodyPr/>
          <a:lstStyle/>
          <a:p>
            <a:r>
              <a:rPr lang="uk-UA" sz="1600" dirty="0" smtClean="0">
                <a:latin typeface="Times New Roman" pitchFamily="18" charset="0"/>
              </a:rPr>
              <a:t>Поета нестримно приваблювала Греція! Її народ вів боротьбу проти турецьких завойовників довгі роки. Байрон боготворив цей народ, який дав світу класичну  культуру. Він готовий був віддати життя за свободу Греції.</a:t>
            </a:r>
          </a:p>
          <a:p>
            <a:pPr>
              <a:buNone/>
            </a:pPr>
            <a:endParaRPr lang="uk-UA" sz="1600" dirty="0" smtClean="0">
              <a:latin typeface="Times New Roman" pitchFamily="18" charset="0"/>
            </a:endParaRPr>
          </a:p>
          <a:p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Коли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1823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році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в Англії утворився комітет допомоги Греції і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Байрону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запропонували стати представником комітету в Греції, він з радістю погодився. </a:t>
            </a:r>
          </a:p>
          <a:p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Продавши свій маєток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Рочдейл, Байрон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пожертвував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34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тисячі фунтів на визвольну боротьбу грецького народу. У червні 1823 року поет залишає Італію і вирушає до Греції, щоб безпосередньо впливати на історичні події.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2800" dirty="0" smtClean="0">
                <a:latin typeface="Arial Black" pitchFamily="34" charset="0"/>
              </a:rPr>
              <a:t>ПЕРЕБУВАННЯ В ГРЕЦІЇ</a:t>
            </a:r>
            <a:endParaRPr lang="ru-RU" sz="2800" dirty="0">
              <a:latin typeface="Arial Black" pitchFamily="34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6" y="1214422"/>
            <a:ext cx="3000396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3643314"/>
            <a:ext cx="4000528" cy="24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82550" indent="26988">
              <a:buNone/>
              <a:tabLst>
                <a:tab pos="82550" algn="l"/>
              </a:tabLst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Як представник комітету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Байрон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виконував різні обов'язки, сприяючи утворенню єдиного фронту визвольної боротьби.</a:t>
            </a:r>
          </a:p>
          <a:p>
            <a:pPr marL="82550" indent="26988">
              <a:buNone/>
              <a:tabLst>
                <a:tab pos="82550" algn="l"/>
              </a:tabLst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Байрон постачав до національної грецької армії кошти для закупівлі зброї, сам мріяв очолити батальйон…</a:t>
            </a:r>
          </a:p>
          <a:p>
            <a:pPr marL="82550" indent="26988">
              <a:buNone/>
              <a:tabLst>
                <a:tab pos="82550" algn="l"/>
              </a:tabLst>
            </a:pPr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82550" indent="26988">
              <a:buNone/>
              <a:tabLst>
                <a:tab pos="82550" algn="l"/>
              </a:tabLst>
            </a:pPr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Эллада! Он в твой час кровавый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Сливает свой жребий с твоею судьбой!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Сияющий гений горит над тобой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Звездой возрожденья и славы!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                             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І. Козлов, російський                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                                            перекладач  Байрона.  </a:t>
            </a:r>
          </a:p>
          <a:p>
            <a:pPr marL="82550" indent="26988">
              <a:buNone/>
              <a:tabLst>
                <a:tab pos="82550" algn="l"/>
              </a:tabLst>
            </a:pP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82550" indent="26988">
              <a:buNone/>
              <a:tabLst>
                <a:tab pos="82550" algn="l"/>
              </a:tabLst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None/>
            </a:pP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    “ Пісня грецьких повстанців ”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–          це поклик до боротьби за свободу.</a:t>
            </a:r>
          </a:p>
          <a:p>
            <a:pPr eaLnBrk="1" hangingPunct="1">
              <a:lnSpc>
                <a:spcPct val="80000"/>
              </a:lnSpc>
              <a:buNone/>
            </a:pPr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982663" eaLnBrk="1" hangingPunct="1">
              <a:lnSpc>
                <a:spcPct val="80000"/>
              </a:lnSpc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Сини Еллади, час! </a:t>
            </a:r>
          </a:p>
          <a:p>
            <a:pPr marL="982663" eaLnBrk="1" hangingPunct="1">
              <a:lnSpc>
                <a:spcPct val="80000"/>
              </a:lnSpc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Вставайте, рвіть кайдани. </a:t>
            </a:r>
          </a:p>
          <a:p>
            <a:pPr marL="982663" eaLnBrk="1" hangingPunct="1">
              <a:lnSpc>
                <a:spcPct val="80000"/>
              </a:lnSpc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Зве давня слава нас </a:t>
            </a:r>
          </a:p>
          <a:p>
            <a:pPr marL="982663" eaLnBrk="1" hangingPunct="1">
              <a:lnSpc>
                <a:spcPct val="80000"/>
              </a:lnSpc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I предки, гідні шани! </a:t>
            </a:r>
          </a:p>
          <a:p>
            <a:pPr marL="982663" eaLnBrk="1" hangingPunct="1">
              <a:lnSpc>
                <a:spcPct val="80000"/>
              </a:lnSpc>
              <a:buNone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982663" eaLnBrk="1" hangingPunct="1">
              <a:lnSpc>
                <a:spcPct val="80000"/>
              </a:lnSpc>
              <a:buNone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Священну знявши зброю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982663" eaLnBrk="1" hangingPunct="1">
              <a:lnSpc>
                <a:spcPct val="80000"/>
              </a:lnSpc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Вперед, сини, до бою, </a:t>
            </a:r>
          </a:p>
          <a:p>
            <a:pPr marL="982663" eaLnBrk="1" hangingPunct="1">
              <a:lnSpc>
                <a:spcPct val="80000"/>
              </a:lnSpc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За нами хай рікою </a:t>
            </a:r>
          </a:p>
          <a:p>
            <a:pPr marL="982663" eaLnBrk="1" hangingPunct="1">
              <a:lnSpc>
                <a:spcPct val="80000"/>
              </a:lnSpc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Тече ворожа кров. </a:t>
            </a:r>
          </a:p>
          <a:p>
            <a:pPr marL="982663" eaLnBrk="1" hangingPunct="1">
              <a:lnSpc>
                <a:spcPct val="80000"/>
              </a:lnSpc>
              <a:buNone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982663" eaLnBrk="1" hangingPunct="1">
              <a:lnSpc>
                <a:spcPct val="80000"/>
              </a:lnSpc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Турецькі скиньте пута </a:t>
            </a:r>
          </a:p>
          <a:p>
            <a:pPr marL="982663" eaLnBrk="1" hangingPunct="1">
              <a:lnSpc>
                <a:spcPct val="80000"/>
              </a:lnSpc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Тиранів навісних,- </a:t>
            </a:r>
          </a:p>
          <a:p>
            <a:pPr marL="982663" eaLnBrk="1" hangingPunct="1">
              <a:lnSpc>
                <a:spcPct val="80000"/>
              </a:lnSpc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Хай Греція розкута </a:t>
            </a:r>
          </a:p>
          <a:p>
            <a:pPr marL="982663" eaLnBrk="1" hangingPunct="1">
              <a:lnSpc>
                <a:spcPct val="80000"/>
              </a:lnSpc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Зітре на порох їх.</a:t>
            </a:r>
          </a:p>
          <a:p>
            <a:pPr eaLnBrk="1" hangingPunct="1">
              <a:lnSpc>
                <a:spcPct val="80000"/>
              </a:lnSpc>
              <a:buNone/>
            </a:pPr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                                (Уривок)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2800" b="0" dirty="0" smtClean="0">
                <a:latin typeface="Arial Black" pitchFamily="34" charset="0"/>
              </a:rPr>
              <a:t>ПІСНЯ ГРЕЦЬКИХ ПОВСТАНЦІВ</a:t>
            </a:r>
            <a:endParaRPr lang="ru-RU" sz="2800" b="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2328863"/>
            <a:ext cx="4038600" cy="2830512"/>
          </a:xfrm>
        </p:spPr>
      </p:pic>
      <p:sp>
        <p:nvSpPr>
          <p:cNvPr id="36866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138"/>
            <a:ext cx="4038600" cy="45259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ru-RU" sz="2400" dirty="0" smtClean="0"/>
          </a:p>
          <a:p>
            <a:pPr eaLnBrk="1" hangingPunct="1">
              <a:lnSpc>
                <a:spcPct val="80000"/>
              </a:lnSpc>
            </a:pPr>
            <a:r>
              <a:rPr lang="uk-UA" sz="2400" dirty="0" smtClean="0">
                <a:latin typeface="Times New Roman" pitchFamily="18" charset="0"/>
              </a:rPr>
              <a:t>Він захворів на лихоманку та 19 квітня 1824 р. помер у маленькому грецькому місті Міссолунгі на 37 році життя. В Греції була оголошена жалоба.</a:t>
            </a:r>
          </a:p>
          <a:p>
            <a:pPr eaLnBrk="1" hangingPunct="1">
              <a:lnSpc>
                <a:spcPct val="80000"/>
              </a:lnSpc>
            </a:pPr>
            <a:endParaRPr lang="uk-UA" sz="2400" dirty="0" smtClean="0"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uk-UA" sz="2400" dirty="0" smtClean="0">
                <a:latin typeface="Times New Roman" pitchFamily="18" charset="0"/>
              </a:rPr>
              <a:t>Серце та легені  поета як вмістилище його духу, були поховані в Греції,   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uk-UA" sz="2400" dirty="0" smtClean="0">
                <a:latin typeface="Times New Roman" pitchFamily="18" charset="0"/>
              </a:rPr>
              <a:t>    а тіло – в Англії,  біля Ньюстеда.</a:t>
            </a:r>
          </a:p>
          <a:p>
            <a:pPr eaLnBrk="1" hangingPunct="1">
              <a:lnSpc>
                <a:spcPct val="80000"/>
              </a:lnSpc>
            </a:pPr>
            <a:endParaRPr lang="uk-UA" sz="2400" dirty="0" smtClean="0">
              <a:latin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sz="2800" dirty="0" smtClean="0">
                <a:latin typeface="Arial Black" pitchFamily="34" charset="0"/>
              </a:rPr>
              <a:t>СМЕРТЕЛЬНА ХВОРОБА</a:t>
            </a:r>
            <a:endParaRPr lang="ru-RU" sz="28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Содержимое 5"/>
          <p:cNvSpPr>
            <a:spLocks noGrp="1"/>
          </p:cNvSpPr>
          <p:nvPr>
            <p:ph sz="half" idx="1"/>
          </p:nvPr>
        </p:nvSpPr>
        <p:spPr>
          <a:xfrm>
            <a:off x="571472" y="1341438"/>
            <a:ext cx="8032778" cy="2016125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 typeface="Wingdings 3" pitchFamily="18" charset="2"/>
              <a:buNone/>
            </a:pPr>
            <a:r>
              <a:rPr lang="ru-RU" sz="2000" dirty="0" smtClean="0"/>
              <a:t> </a:t>
            </a:r>
          </a:p>
          <a:p>
            <a:pPr marL="0" indent="0" eaLnBrk="1" hangingPunct="1">
              <a:buFont typeface="Wingdings 3" pitchFamily="18" charset="2"/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"Здесь...  покоятся останки   Джорджа   Гордона   Ноэля   Байрона...    автора    "Паломничества Чайльд-Гарольда"... который умер в Миссолонгах,  в  Западной  Греции...  при героической попытке вернуть этой стране ее древнюю свободу и славу".</a:t>
            </a:r>
          </a:p>
          <a:p>
            <a:pPr marL="0" indent="0" algn="ctr" eaLnBrk="1" hangingPunct="1">
              <a:lnSpc>
                <a:spcPct val="80000"/>
              </a:lnSpc>
            </a:pPr>
            <a:endParaRPr lang="ru-RU" sz="2000" dirty="0" smtClean="0"/>
          </a:p>
        </p:txBody>
      </p:sp>
      <p:pic>
        <p:nvPicPr>
          <p:cNvPr id="37890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28625" y="3429000"/>
            <a:ext cx="4038600" cy="30988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11188" y="274638"/>
            <a:ext cx="8075612" cy="11430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algn="ctr" eaLnBrk="1" hangingPunct="1">
              <a:defRPr/>
            </a:pPr>
            <a:r>
              <a:rPr lang="ru-RU" sz="2800" dirty="0" smtClean="0">
                <a:effectLst/>
                <a:latin typeface="Arial Black" pitchFamily="34" charset="0"/>
              </a:rPr>
              <a:t>НА МОГИЛЬНІЙ ПЛИТІ ВИБИТО</a:t>
            </a:r>
          </a:p>
        </p:txBody>
      </p:sp>
      <p:pic>
        <p:nvPicPr>
          <p:cNvPr id="3789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0" y="3429000"/>
            <a:ext cx="4000500" cy="321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82550" indent="26988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Одного разу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Байрон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написав: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82550" indent="26988">
              <a:buNone/>
            </a:pP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"Головна мета життя - емоції, відчуття того, що ми існуємо, нехай це й приносить біль".</a:t>
            </a:r>
          </a:p>
          <a:p>
            <a:pPr marL="82550" indent="26988">
              <a:buNone/>
            </a:pPr>
            <a:endParaRPr lang="uk-UA" i="1" dirty="0" smtClean="0">
              <a:latin typeface="Times New Roman" pitchFamily="18" charset="0"/>
              <a:cs typeface="Times New Roman" pitchFamily="18" charset="0"/>
            </a:endParaRPr>
          </a:p>
          <a:p>
            <a:pPr marL="82550" indent="26988">
              <a:buNone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Життя 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смерть Байрона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стали легендою, суперечливою, як сам поет.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Байрон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чи не єдиний у світовій літературі письменник, який ще за життя сам став героєм літературних творів. </a:t>
            </a:r>
            <a:endParaRPr lang="uk-UA" sz="16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2800" dirty="0" smtClean="0">
                <a:latin typeface="Arial Black" pitchFamily="34" charset="0"/>
              </a:rPr>
              <a:t>ПАМ</a:t>
            </a:r>
            <a:r>
              <a:rPr lang="en-US" sz="2800" dirty="0" smtClean="0">
                <a:latin typeface="Arial Black" pitchFamily="34" charset="0"/>
              </a:rPr>
              <a:t>’</a:t>
            </a:r>
            <a:r>
              <a:rPr lang="uk-UA" sz="2800" dirty="0" smtClean="0">
                <a:latin typeface="Arial Black" pitchFamily="34" charset="0"/>
              </a:rPr>
              <a:t>ЯТНИК У МІССАЛУНГІ</a:t>
            </a:r>
            <a:endParaRPr lang="ru-RU" sz="2800" dirty="0">
              <a:latin typeface="Arial Black" pitchFamily="34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70264" y="1481138"/>
            <a:ext cx="3394472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832</TotalTime>
  <Words>2203</Words>
  <Application>Microsoft Office PowerPoint</Application>
  <PresentationFormat>Экран (4:3)</PresentationFormat>
  <Paragraphs>229</Paragraphs>
  <Slides>28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Открытая</vt:lpstr>
      <vt:lpstr>  «Хотів би жити знов у горах…»: Джордж Байрон</vt:lpstr>
      <vt:lpstr>БАТЬКІВЩИНА</vt:lpstr>
      <vt:lpstr>ПОХОДЖЕННЯ</vt:lpstr>
      <vt:lpstr>АБЕРДИН</vt:lpstr>
      <vt:lpstr>НАВЧАННЯ</vt:lpstr>
      <vt:lpstr>СПОГАДИ БАЙРОНА</vt:lpstr>
      <vt:lpstr>ПЕРШЕ КОХАННЯ</vt:lpstr>
      <vt:lpstr>ПЕРШІ СПРОБИ ПЕРА</vt:lpstr>
      <vt:lpstr>ПЕРША КРИТИКА</vt:lpstr>
      <vt:lpstr>БАЙРОН – ЧЛЕН ПАЛАТИ ЛОРДІВ</vt:lpstr>
      <vt:lpstr>ВИКЛИК НА ДУЕЛЬ</vt:lpstr>
      <vt:lpstr>ПОДОРОЖ НА ПІВДЕНЬ ЄВРОПИ                    ТА БЛИЗЬКИЙ СХІД (1809-1811)</vt:lpstr>
      <vt:lpstr>ЛІТЕРАТУРНА СЛАВА</vt:lpstr>
      <vt:lpstr>ДІЯЛЬНІСТЬ ПІСЛЯ ПОВЕРНЕННЯ</vt:lpstr>
      <vt:lpstr>ПІДТРИМКА ЛУДДИТІВ</vt:lpstr>
      <vt:lpstr>“ СХІДНІ ПОЕМИ” (1813-1816)</vt:lpstr>
      <vt:lpstr>УВАГА ДО ОСОБИСТОСТІ НАПОЛЕОНА</vt:lpstr>
      <vt:lpstr>ОДРУЖЕННЯ З АНАБЕЛОЮ МІЛЬБЕНК</vt:lpstr>
      <vt:lpstr>ДОЧКА БАЙРОНА</vt:lpstr>
      <vt:lpstr>ПЕРЕБУВАННЯ У ШВЕЙЦАРІЇ</vt:lpstr>
      <vt:lpstr>ЗНАЙОМСТВО З ШЕЛЛІ</vt:lpstr>
      <vt:lpstr>ЖИТТЯ В ІТАЛІЇ</vt:lpstr>
      <vt:lpstr>В ЛАВАХ КАРБОНАРІЇВ</vt:lpstr>
      <vt:lpstr>ПЕРЕБУВАННЯ В ГРЕЦІЇ</vt:lpstr>
      <vt:lpstr>ПІСНЯ ГРЕЦЬКИХ ПОВСТАНЦІВ</vt:lpstr>
      <vt:lpstr>СМЕРТЕЛЬНА ХВОРОБА</vt:lpstr>
      <vt:lpstr>НА МОГИЛЬНІЙ ПЛИТІ ВИБИТО</vt:lpstr>
      <vt:lpstr>ПАМ’ЯТНИК У МІССАЛУНГІ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UserXP</dc:creator>
  <cp:lastModifiedBy>Admin</cp:lastModifiedBy>
  <cp:revision>75</cp:revision>
  <dcterms:created xsi:type="dcterms:W3CDTF">2011-01-30T07:28:15Z</dcterms:created>
  <dcterms:modified xsi:type="dcterms:W3CDTF">2020-02-19T16:21:26Z</dcterms:modified>
</cp:coreProperties>
</file>