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6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B04F-4F86-4300-AE8D-8FEEAE7CED12}" type="datetimeFigureOut">
              <a:rPr lang="ru-RU" smtClean="0"/>
              <a:t>ср 24.10.18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61B3-2F1F-4554-995B-9B9A7DC970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B04F-4F86-4300-AE8D-8FEEAE7CED12}" type="datetimeFigureOut">
              <a:rPr lang="ru-RU" smtClean="0"/>
              <a:t>ср 24.10.18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61B3-2F1F-4554-995B-9B9A7DC970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B04F-4F86-4300-AE8D-8FEEAE7CED12}" type="datetimeFigureOut">
              <a:rPr lang="ru-RU" smtClean="0"/>
              <a:t>ср 24.10.18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61B3-2F1F-4554-995B-9B9A7DC970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B04F-4F86-4300-AE8D-8FEEAE7CED12}" type="datetimeFigureOut">
              <a:rPr lang="ru-RU" smtClean="0"/>
              <a:t>ср 24.10.18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61B3-2F1F-4554-995B-9B9A7DC970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B04F-4F86-4300-AE8D-8FEEAE7CED12}" type="datetimeFigureOut">
              <a:rPr lang="ru-RU" smtClean="0"/>
              <a:t>ср 24.10.18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61B3-2F1F-4554-995B-9B9A7DC970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B04F-4F86-4300-AE8D-8FEEAE7CED12}" type="datetimeFigureOut">
              <a:rPr lang="ru-RU" smtClean="0"/>
              <a:t>ср 24.10.18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61B3-2F1F-4554-995B-9B9A7DC970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B04F-4F86-4300-AE8D-8FEEAE7CED12}" type="datetimeFigureOut">
              <a:rPr lang="ru-RU" smtClean="0"/>
              <a:t>ср 24.10.18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61B3-2F1F-4554-995B-9B9A7DC970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B04F-4F86-4300-AE8D-8FEEAE7CED12}" type="datetimeFigureOut">
              <a:rPr lang="ru-RU" smtClean="0"/>
              <a:t>ср 24.10.18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61B3-2F1F-4554-995B-9B9A7DC970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B04F-4F86-4300-AE8D-8FEEAE7CED12}" type="datetimeFigureOut">
              <a:rPr lang="ru-RU" smtClean="0"/>
              <a:t>ср 24.10.18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61B3-2F1F-4554-995B-9B9A7DC970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B04F-4F86-4300-AE8D-8FEEAE7CED12}" type="datetimeFigureOut">
              <a:rPr lang="ru-RU" smtClean="0"/>
              <a:t>ср 24.10.18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61B3-2F1F-4554-995B-9B9A7DC970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B04F-4F86-4300-AE8D-8FEEAE7CED12}" type="datetimeFigureOut">
              <a:rPr lang="ru-RU" smtClean="0"/>
              <a:t>ср 24.10.18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61B3-2F1F-4554-995B-9B9A7DC970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2B04F-4F86-4300-AE8D-8FEEAE7CED12}" type="datetimeFigureOut">
              <a:rPr lang="ru-RU" smtClean="0"/>
              <a:t>ср 24.10.18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E61B3-2F1F-4554-995B-9B9A7DC9707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2130425"/>
            <a:ext cx="4894312" cy="1470025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Джордж </a:t>
            </a:r>
            <a:r>
              <a:rPr lang="ru-RU" sz="3200" b="1" dirty="0" err="1">
                <a:solidFill>
                  <a:srgbClr val="002060"/>
                </a:solidFill>
              </a:rPr>
              <a:t>Ноел</a:t>
            </a:r>
            <a:r>
              <a:rPr lang="ru-RU" sz="3200" b="1" dirty="0">
                <a:solidFill>
                  <a:srgbClr val="002060"/>
                </a:solidFill>
              </a:rPr>
              <a:t> Гордон Байрон. «</a:t>
            </a:r>
            <a:r>
              <a:rPr lang="ru-RU" sz="3200" b="1" dirty="0" err="1">
                <a:solidFill>
                  <a:srgbClr val="002060"/>
                </a:solidFill>
              </a:rPr>
              <a:t>Хотів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би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жити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знов</a:t>
            </a:r>
            <a:r>
              <a:rPr lang="ru-RU" sz="3200" b="1" dirty="0">
                <a:solidFill>
                  <a:srgbClr val="002060"/>
                </a:solidFill>
              </a:rPr>
              <a:t> у горах…», «</a:t>
            </a:r>
            <a:r>
              <a:rPr lang="ru-RU" sz="3200" b="1" dirty="0" err="1">
                <a:solidFill>
                  <a:srgbClr val="002060"/>
                </a:solidFill>
              </a:rPr>
              <a:t>Мій</a:t>
            </a:r>
            <a:r>
              <a:rPr lang="ru-RU" sz="3200" b="1" dirty="0">
                <a:solidFill>
                  <a:srgbClr val="002060"/>
                </a:solidFill>
              </a:rPr>
              <a:t> дух як </a:t>
            </a:r>
            <a:r>
              <a:rPr lang="ru-RU" sz="3200" b="1" dirty="0" err="1">
                <a:solidFill>
                  <a:srgbClr val="002060"/>
                </a:solidFill>
              </a:rPr>
              <a:t>ніч</a:t>
            </a:r>
            <a:r>
              <a:rPr lang="ru-RU" sz="3200" b="1" dirty="0">
                <a:solidFill>
                  <a:srgbClr val="002060"/>
                </a:solidFill>
              </a:rPr>
              <a:t>…». </a:t>
            </a:r>
            <a:r>
              <a:rPr lang="ru-RU" sz="3200" b="1" dirty="0" err="1">
                <a:solidFill>
                  <a:srgbClr val="002060"/>
                </a:solidFill>
              </a:rPr>
              <a:t>Вплив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творчості</a:t>
            </a:r>
            <a:r>
              <a:rPr lang="ru-RU" sz="3200" b="1" dirty="0">
                <a:solidFill>
                  <a:srgbClr val="002060"/>
                </a:solidFill>
              </a:rPr>
              <a:t> Дж. Байрона на </a:t>
            </a:r>
            <a:r>
              <a:rPr lang="ru-RU" sz="3200" b="1" dirty="0" err="1">
                <a:solidFill>
                  <a:srgbClr val="002060"/>
                </a:solidFill>
              </a:rPr>
              <a:t>розвиток</a:t>
            </a:r>
            <a:r>
              <a:rPr lang="ru-RU" sz="3200" b="1" dirty="0">
                <a:solidFill>
                  <a:srgbClr val="002060"/>
                </a:solidFill>
              </a:rPr>
              <a:t> романтизму в </a:t>
            </a:r>
            <a:r>
              <a:rPr lang="ru-RU" sz="3200" b="1" dirty="0" err="1">
                <a:solidFill>
                  <a:srgbClr val="002060"/>
                </a:solidFill>
              </a:rPr>
              <a:t>Європі</a:t>
            </a:r>
            <a:r>
              <a:rPr lang="ru-RU" sz="3200" b="1" dirty="0">
                <a:solidFill>
                  <a:srgbClr val="002060"/>
                </a:solidFill>
              </a:rPr>
              <a:t>. </a:t>
            </a:r>
            <a:r>
              <a:rPr lang="ru-RU" sz="3200" b="1" dirty="0" err="1">
                <a:solidFill>
                  <a:srgbClr val="002060"/>
                </a:solidFill>
              </a:rPr>
              <a:t>Протиставлення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мрії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і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дійсності</a:t>
            </a:r>
            <a:r>
              <a:rPr lang="ru-RU" sz="3200" b="1" dirty="0">
                <a:solidFill>
                  <a:srgbClr val="002060"/>
                </a:solidFill>
              </a:rPr>
              <a:t> у </a:t>
            </a:r>
            <a:r>
              <a:rPr lang="ru-RU" sz="3200" b="1" dirty="0" err="1">
                <a:solidFill>
                  <a:srgbClr val="002060"/>
                </a:solidFill>
              </a:rPr>
              <a:t>ліриці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поета</a:t>
            </a:r>
            <a:r>
              <a:rPr lang="ru-RU" sz="3200" b="1" dirty="0">
                <a:solidFill>
                  <a:srgbClr val="002060"/>
                </a:solidFill>
              </a:rPr>
              <a:t>. </a:t>
            </a:r>
            <a:r>
              <a:rPr lang="ru-RU" sz="3200" b="1" dirty="0" err="1">
                <a:solidFill>
                  <a:srgbClr val="002060"/>
                </a:solidFill>
              </a:rPr>
              <a:t>Фольклорні</a:t>
            </a:r>
            <a:r>
              <a:rPr lang="ru-RU" sz="3200" b="1" dirty="0">
                <a:solidFill>
                  <a:srgbClr val="002060"/>
                </a:solidFill>
              </a:rPr>
              <a:t> та </a:t>
            </a:r>
            <a:r>
              <a:rPr lang="ru-RU" sz="3200" b="1" dirty="0" err="1">
                <a:solidFill>
                  <a:srgbClr val="002060"/>
                </a:solidFill>
              </a:rPr>
              <a:t>біблійні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мотиви</a:t>
            </a:r>
            <a:r>
              <a:rPr lang="ru-RU" sz="3200" b="1" dirty="0">
                <a:solidFill>
                  <a:srgbClr val="002060"/>
                </a:solidFill>
              </a:rPr>
              <a:t> у </a:t>
            </a:r>
            <a:r>
              <a:rPr lang="ru-RU" sz="3200" b="1" dirty="0" err="1" smtClean="0">
                <a:solidFill>
                  <a:srgbClr val="002060"/>
                </a:solidFill>
              </a:rPr>
              <a:t>віршах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3314" name="Picture 2" descr="https://c1.staticflickr.com/3/2347/1497836173_e0e5e26d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28149">
            <a:off x="435811" y="479627"/>
            <a:ext cx="3114675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6" name="Picture 4" descr="http://www.blestiashky.narod.ru/1/0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5589240"/>
            <a:ext cx="3924300" cy="5619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48680"/>
            <a:ext cx="6400800" cy="5090120"/>
          </a:xfrm>
        </p:spPr>
        <p:txBody>
          <a:bodyPr>
            <a:normAutofit/>
          </a:bodyPr>
          <a:lstStyle/>
          <a:p>
            <a:pPr algn="r"/>
            <a:r>
              <a:rPr lang="ru-RU" sz="3600" b="1" i="1" dirty="0">
                <a:solidFill>
                  <a:schemeClr val="tx1"/>
                </a:solidFill>
              </a:rPr>
              <a:t>...</a:t>
            </a:r>
            <a:r>
              <a:rPr lang="ru-RU" sz="3600" b="1" i="1" dirty="0" err="1">
                <a:solidFill>
                  <a:schemeClr val="tx1"/>
                </a:solidFill>
              </a:rPr>
              <a:t>він</a:t>
            </a:r>
            <a:r>
              <a:rPr lang="ru-RU" sz="3600" b="1" i="1" dirty="0">
                <a:solidFill>
                  <a:schemeClr val="tx1"/>
                </a:solidFill>
              </a:rPr>
              <a:t> любив </a:t>
            </a:r>
            <a:r>
              <a:rPr lang="ru-RU" sz="3600" b="1" i="1" dirty="0" err="1">
                <a:solidFill>
                  <a:schemeClr val="tx1"/>
                </a:solidFill>
              </a:rPr>
              <a:t>людство</a:t>
            </a:r>
            <a:r>
              <a:rPr lang="ru-RU" sz="3600" b="1" i="1" dirty="0">
                <a:solidFill>
                  <a:schemeClr val="tx1"/>
                </a:solidFill>
              </a:rPr>
              <a:t>, </a:t>
            </a:r>
            <a:r>
              <a:rPr lang="ru-RU" sz="3600" b="1" i="1" dirty="0" err="1">
                <a:solidFill>
                  <a:schemeClr val="tx1"/>
                </a:solidFill>
              </a:rPr>
              <a:t>але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</a:p>
          <a:p>
            <a:pPr algn="r"/>
            <a:r>
              <a:rPr lang="ru-RU" sz="3600" b="1" i="1" dirty="0" err="1">
                <a:solidFill>
                  <a:schemeClr val="tx1"/>
                </a:solidFill>
              </a:rPr>
              <a:t>зневажав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</a:rPr>
              <a:t>і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</a:rPr>
              <a:t>ненавидів</a:t>
            </a:r>
            <a:r>
              <a:rPr lang="ru-RU" sz="3600" b="1" i="1" dirty="0">
                <a:solidFill>
                  <a:schemeClr val="tx1"/>
                </a:solidFill>
              </a:rPr>
              <a:t> людей, </a:t>
            </a:r>
          </a:p>
          <a:p>
            <a:pPr algn="r"/>
            <a:r>
              <a:rPr lang="ru-RU" sz="3600" b="1" i="1" dirty="0" err="1">
                <a:solidFill>
                  <a:schemeClr val="tx1"/>
                </a:solidFill>
              </a:rPr>
              <a:t>серед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</a:rPr>
              <a:t>яких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</a:rPr>
              <a:t>почувався</a:t>
            </a:r>
            <a:r>
              <a:rPr lang="ru-RU" sz="3600" b="1" i="1" dirty="0">
                <a:solidFill>
                  <a:schemeClr val="tx1"/>
                </a:solidFill>
              </a:rPr>
              <a:t> одиноким </a:t>
            </a:r>
          </a:p>
          <a:p>
            <a:pPr algn="r"/>
            <a:r>
              <a:rPr lang="ru-RU" sz="3600" b="1" i="1" dirty="0" err="1">
                <a:solidFill>
                  <a:schemeClr val="tx1"/>
                </a:solidFill>
              </a:rPr>
              <a:t>і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</a:rPr>
              <a:t>покинутим</a:t>
            </a:r>
            <a:r>
              <a:rPr lang="ru-RU" sz="3600" b="1" i="1" dirty="0">
                <a:solidFill>
                  <a:schemeClr val="tx1"/>
                </a:solidFill>
              </a:rPr>
              <a:t>. </a:t>
            </a:r>
          </a:p>
          <a:p>
            <a:pPr algn="r"/>
            <a:r>
              <a:rPr lang="ru-RU" sz="3600" b="1" i="1" dirty="0">
                <a:solidFill>
                  <a:schemeClr val="tx1"/>
                </a:solidFill>
              </a:rPr>
              <a:t>В. </a:t>
            </a:r>
            <a:r>
              <a:rPr lang="ru-RU" sz="3600" b="1" i="1" dirty="0" err="1">
                <a:solidFill>
                  <a:schemeClr val="tx1"/>
                </a:solidFill>
              </a:rPr>
              <a:t>Бєлінський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s://avatars.mds.yandex.net/get-pdb/903199/888353f4-b1a8-4a0d-86f3-e481d8abd5cf/s1200?webp=fal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780928"/>
            <a:ext cx="2736304" cy="3333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http://www.blestiashky.narod.ru/1/0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5013176"/>
            <a:ext cx="3924300" cy="5619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http://www.playcast.ru/uploads/2016/07/05/191951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905672"/>
            <a:ext cx="4785840" cy="29523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7772400" cy="1470025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rgbClr val="002060"/>
                </a:solidFill>
              </a:rPr>
              <a:t>Складання інтелект-карти за біографією Дж. Байрона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s://vivareit.ru/wp-content/uploads/2017/07/sard15.jpg"/>
          <p:cNvPicPr>
            <a:picLocks noChangeAspect="1" noChangeArrowheads="1"/>
          </p:cNvPicPr>
          <p:nvPr/>
        </p:nvPicPr>
        <p:blipFill>
          <a:blip r:embed="rId4" cstate="print"/>
          <a:srcRect l="18306"/>
          <a:stretch>
            <a:fillRect/>
          </a:stretch>
        </p:blipFill>
        <p:spPr bwMode="auto">
          <a:xfrm>
            <a:off x="467544" y="1484784"/>
            <a:ext cx="2144678" cy="18272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8" name="Picture 4" descr="http://b1.culture.ru/c/64099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69500">
            <a:off x="698221" y="3747127"/>
            <a:ext cx="2160240" cy="2728310"/>
          </a:xfrm>
          <a:prstGeom prst="rect">
            <a:avLst/>
          </a:prstGeom>
          <a:noFill/>
        </p:spPr>
      </p:pic>
      <p:pic>
        <p:nvPicPr>
          <p:cNvPr id="1030" name="Picture 6" descr="https://24smi.org/public/media/2017/12/11/03_hRKRFiz.jpg"/>
          <p:cNvPicPr>
            <a:picLocks noChangeAspect="1" noChangeArrowheads="1"/>
          </p:cNvPicPr>
          <p:nvPr/>
        </p:nvPicPr>
        <p:blipFill>
          <a:blip r:embed="rId6" cstate="print"/>
          <a:srcRect r="50746"/>
          <a:stretch>
            <a:fillRect/>
          </a:stretch>
        </p:blipFill>
        <p:spPr bwMode="auto">
          <a:xfrm>
            <a:off x="2915816" y="1772816"/>
            <a:ext cx="2088232" cy="2826489"/>
          </a:xfrm>
          <a:prstGeom prst="rect">
            <a:avLst/>
          </a:prstGeom>
          <a:noFill/>
        </p:spPr>
      </p:pic>
      <p:pic>
        <p:nvPicPr>
          <p:cNvPr id="1034" name="Picture 10" descr="http://collections.mcny.org/Doc/MNY/Media/TR3/9/8/5/3/MNY4277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58941" y="1772816"/>
            <a:ext cx="3890789" cy="280831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6262464" cy="938535"/>
          </a:xfrm>
        </p:spPr>
        <p:txBody>
          <a:bodyPr>
            <a:normAutofit/>
          </a:bodyPr>
          <a:lstStyle/>
          <a:p>
            <a:r>
              <a:rPr lang="ru-RU" sz="4000" b="1" dirty="0" err="1">
                <a:solidFill>
                  <a:srgbClr val="002060"/>
                </a:solidFill>
              </a:rPr>
              <a:t>Бесіда</a:t>
            </a:r>
            <a:r>
              <a:rPr lang="ru-RU" sz="4000" b="1" dirty="0">
                <a:solidFill>
                  <a:srgbClr val="002060"/>
                </a:solidFill>
              </a:rPr>
              <a:t> 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340768"/>
            <a:ext cx="6400800" cy="3960440"/>
          </a:xfrm>
        </p:spPr>
        <p:txBody>
          <a:bodyPr>
            <a:normAutofit lnSpcReduction="10000"/>
          </a:bodyPr>
          <a:lstStyle/>
          <a:p>
            <a:pPr algn="l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Як </a:t>
            </a:r>
            <a:r>
              <a:rPr lang="ru-RU" dirty="0" err="1">
                <a:solidFill>
                  <a:schemeClr val="tx1"/>
                </a:solidFill>
              </a:rPr>
              <a:t>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вважаєте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чому</a:t>
            </a:r>
            <a:r>
              <a:rPr lang="ru-RU" dirty="0">
                <a:solidFill>
                  <a:schemeClr val="tx1"/>
                </a:solidFill>
              </a:rPr>
              <a:t> Байрон, </a:t>
            </a:r>
            <a:r>
              <a:rPr lang="ru-RU" dirty="0" err="1">
                <a:solidFill>
                  <a:schemeClr val="tx1"/>
                </a:solidFill>
              </a:rPr>
              <a:t>творчістю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захоплювались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сучасники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вважав</a:t>
            </a:r>
            <a:r>
              <a:rPr lang="ru-RU" dirty="0">
                <a:solidFill>
                  <a:schemeClr val="tx1"/>
                </a:solidFill>
              </a:rPr>
              <a:t> себе </a:t>
            </a:r>
            <a:r>
              <a:rPr lang="ru-RU" dirty="0" err="1">
                <a:solidFill>
                  <a:schemeClr val="tx1"/>
                </a:solidFill>
              </a:rPr>
              <a:t>самотнім</a:t>
            </a:r>
            <a:r>
              <a:rPr lang="ru-RU" dirty="0">
                <a:solidFill>
                  <a:schemeClr val="tx1"/>
                </a:solidFill>
              </a:rPr>
              <a:t>? </a:t>
            </a:r>
          </a:p>
          <a:p>
            <a:pPr algn="l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Чому</a:t>
            </a:r>
            <a:r>
              <a:rPr lang="ru-RU" dirty="0">
                <a:solidFill>
                  <a:schemeClr val="tx1"/>
                </a:solidFill>
              </a:rPr>
              <a:t>, на вашу думку, </a:t>
            </a:r>
            <a:r>
              <a:rPr lang="ru-RU" dirty="0" err="1">
                <a:solidFill>
                  <a:schemeClr val="tx1"/>
                </a:solidFill>
              </a:rPr>
              <a:t>Бєлінський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вважав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Байрон любив </a:t>
            </a:r>
            <a:r>
              <a:rPr lang="ru-RU" dirty="0" err="1">
                <a:solidFill>
                  <a:schemeClr val="tx1"/>
                </a:solidFill>
              </a:rPr>
              <a:t>людство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ненавидів</a:t>
            </a:r>
            <a:r>
              <a:rPr lang="ru-RU" dirty="0">
                <a:solidFill>
                  <a:schemeClr val="tx1"/>
                </a:solidFill>
              </a:rPr>
              <a:t> людей? </a:t>
            </a:r>
          </a:p>
          <a:p>
            <a:pPr algn="l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щось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спільного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карбонаріями</a:t>
            </a:r>
            <a:r>
              <a:rPr lang="ru-RU" dirty="0">
                <a:solidFill>
                  <a:schemeClr val="tx1"/>
                </a:solidFill>
              </a:rPr>
              <a:t> та Байроном? </a:t>
            </a:r>
          </a:p>
        </p:txBody>
      </p:sp>
      <p:pic>
        <p:nvPicPr>
          <p:cNvPr id="17410" name="Picture 2" descr="http://www.blestiashky.narod.ru/1/0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5301208"/>
            <a:ext cx="3924300" cy="561975"/>
          </a:xfrm>
          <a:prstGeom prst="rect">
            <a:avLst/>
          </a:prstGeom>
          <a:noFill/>
        </p:spPr>
      </p:pic>
      <p:pic>
        <p:nvPicPr>
          <p:cNvPr id="17412" name="Picture 4" descr="https://zik.ua/gallery/photo/6/1/6139925.jpg"/>
          <p:cNvPicPr>
            <a:picLocks noChangeAspect="1" noChangeArrowheads="1"/>
          </p:cNvPicPr>
          <p:nvPr/>
        </p:nvPicPr>
        <p:blipFill>
          <a:blip r:embed="rId4" cstate="print"/>
          <a:srcRect l="24490" r="23775"/>
          <a:stretch>
            <a:fillRect/>
          </a:stretch>
        </p:blipFill>
        <p:spPr bwMode="auto">
          <a:xfrm rot="304327">
            <a:off x="6884468" y="337068"/>
            <a:ext cx="1812713" cy="189503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b="1" dirty="0" err="1">
                <a:solidFill>
                  <a:srgbClr val="002060"/>
                </a:solidFill>
              </a:rPr>
              <a:t>Складання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сенканів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1628800"/>
            <a:ext cx="5144616" cy="3312368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Байрон, </a:t>
            </a:r>
          </a:p>
          <a:p>
            <a:r>
              <a:rPr lang="ru-RU" dirty="0" err="1">
                <a:solidFill>
                  <a:schemeClr val="tx1"/>
                </a:solidFill>
              </a:rPr>
              <a:t>Самотній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романтичний</a:t>
            </a:r>
            <a:r>
              <a:rPr lang="ru-RU" dirty="0">
                <a:solidFill>
                  <a:schemeClr val="tx1"/>
                </a:solidFill>
              </a:rPr>
              <a:t>, </a:t>
            </a:r>
          </a:p>
          <a:p>
            <a:r>
              <a:rPr lang="ru-RU" dirty="0" err="1">
                <a:solidFill>
                  <a:schemeClr val="tx1"/>
                </a:solidFill>
              </a:rPr>
              <a:t>Віршував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кохав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боровся</a:t>
            </a:r>
            <a:r>
              <a:rPr lang="ru-RU" dirty="0">
                <a:solidFill>
                  <a:schemeClr val="tx1"/>
                </a:solidFill>
              </a:rPr>
              <a:t>, </a:t>
            </a:r>
          </a:p>
          <a:p>
            <a:r>
              <a:rPr lang="ru-RU" dirty="0">
                <a:solidFill>
                  <a:schemeClr val="tx1"/>
                </a:solidFill>
              </a:rPr>
              <a:t>Слава, переплетена </a:t>
            </a:r>
            <a:r>
              <a:rPr lang="ru-RU" dirty="0" err="1">
                <a:solidFill>
                  <a:schemeClr val="tx1"/>
                </a:solidFill>
              </a:rPr>
              <a:t>з</a:t>
            </a:r>
            <a:r>
              <a:rPr lang="ru-RU" dirty="0">
                <a:solidFill>
                  <a:schemeClr val="tx1"/>
                </a:solidFill>
              </a:rPr>
              <a:t> образами, </a:t>
            </a:r>
          </a:p>
          <a:p>
            <a:r>
              <a:rPr lang="ru-RU" dirty="0">
                <a:solidFill>
                  <a:schemeClr val="tx1"/>
                </a:solidFill>
              </a:rPr>
              <a:t>Птах. </a:t>
            </a:r>
          </a:p>
        </p:txBody>
      </p:sp>
      <p:pic>
        <p:nvPicPr>
          <p:cNvPr id="16386" name="Picture 2" descr="https://images.fineartamerica.com/images-medium-large/3-george-gordon-byron-grang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34410">
            <a:off x="678823" y="2391407"/>
            <a:ext cx="2304256" cy="27467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052320" cy="864096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rgbClr val="002060"/>
                </a:solidFill>
              </a:rPr>
              <a:t>Теорія літератури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340768"/>
            <a:ext cx="6400800" cy="338437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uk-UA" sz="4000" b="1" i="1" dirty="0" smtClean="0">
                <a:solidFill>
                  <a:schemeClr val="tx1"/>
                </a:solidFill>
              </a:rPr>
              <a:t>Станси – </a:t>
            </a:r>
            <a:r>
              <a:rPr lang="uk-UA" sz="4000" dirty="0" smtClean="0">
                <a:solidFill>
                  <a:schemeClr val="tx1"/>
                </a:solidFill>
              </a:rPr>
              <a:t>у поезії 18 19 ст.  елегійний вірш невеликого обсягу (зазвичай чотири вірші чотиристопного ямбу) із </a:t>
            </a:r>
            <a:r>
              <a:rPr lang="uk-UA" sz="4000" dirty="0" err="1" smtClean="0">
                <a:solidFill>
                  <a:schemeClr val="tx1"/>
                </a:solidFill>
              </a:rPr>
              <a:t>обов</a:t>
            </a:r>
            <a:r>
              <a:rPr lang="en-US" sz="4000" dirty="0" smtClean="0">
                <a:solidFill>
                  <a:schemeClr val="tx1"/>
                </a:solidFill>
              </a:rPr>
              <a:t>’</a:t>
            </a:r>
            <a:r>
              <a:rPr lang="uk-UA" sz="4000" dirty="0" err="1" smtClean="0">
                <a:solidFill>
                  <a:schemeClr val="tx1"/>
                </a:solidFill>
              </a:rPr>
              <a:t>язковою</a:t>
            </a:r>
            <a:r>
              <a:rPr lang="uk-UA" sz="4000" dirty="0" smtClean="0">
                <a:solidFill>
                  <a:schemeClr val="tx1"/>
                </a:solidFill>
              </a:rPr>
              <a:t> паузою (крапкою) наприкінці кожної строфи.</a:t>
            </a:r>
            <a:endParaRPr lang="ru-RU" sz="40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0_97a38_d4604f07_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4221088"/>
            <a:ext cx="3179488" cy="221292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620688"/>
            <a:ext cx="6120680" cy="4032448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ü"/>
            </a:pPr>
            <a:r>
              <a:rPr lang="uk-UA" b="1" i="1" dirty="0" smtClean="0">
                <a:solidFill>
                  <a:schemeClr val="tx1"/>
                </a:solidFill>
              </a:rPr>
              <a:t>     Байронічний герой – </a:t>
            </a:r>
          </a:p>
          <a:p>
            <a:pPr algn="l">
              <a:buFont typeface="Wingdings" pitchFamily="2" charset="2"/>
              <a:buChar char="ü"/>
            </a:pPr>
            <a:endParaRPr lang="uk-UA" b="1" i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uk-UA" b="1" i="1" dirty="0" smtClean="0">
                <a:solidFill>
                  <a:schemeClr val="tx1"/>
                </a:solidFill>
              </a:rPr>
              <a:t>Типовий байронічний герой –</a:t>
            </a:r>
          </a:p>
          <a:p>
            <a:pPr algn="l"/>
            <a:endParaRPr lang="uk-UA" b="1" i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uk-UA" b="1" i="1" dirty="0" err="1" smtClean="0">
                <a:solidFill>
                  <a:schemeClr val="tx1"/>
                </a:solidFill>
              </a:rPr>
              <a:t>“Світова</a:t>
            </a:r>
            <a:r>
              <a:rPr lang="uk-UA" b="1" i="1" dirty="0" smtClean="0">
                <a:solidFill>
                  <a:schemeClr val="tx1"/>
                </a:solidFill>
              </a:rPr>
              <a:t> </a:t>
            </a:r>
            <a:r>
              <a:rPr lang="uk-UA" b="1" i="1" dirty="0" err="1" smtClean="0">
                <a:solidFill>
                  <a:schemeClr val="tx1"/>
                </a:solidFill>
              </a:rPr>
              <a:t>скорбота”</a:t>
            </a:r>
            <a:r>
              <a:rPr lang="uk-UA" b="1" i="1" dirty="0" smtClean="0">
                <a:solidFill>
                  <a:schemeClr val="tx1"/>
                </a:solidFill>
              </a:rPr>
              <a:t> – </a:t>
            </a:r>
          </a:p>
          <a:p>
            <a:pPr algn="l">
              <a:buFont typeface="Wingdings" pitchFamily="2" charset="2"/>
              <a:buChar char="ü"/>
            </a:pP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55a9cbea37a1eb5d169aab4f5858e359197a13a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2420888"/>
            <a:ext cx="3983299" cy="4077072"/>
          </a:xfrm>
          <a:prstGeom prst="rect">
            <a:avLst/>
          </a:prstGeom>
        </p:spPr>
      </p:pic>
      <p:pic>
        <p:nvPicPr>
          <p:cNvPr id="20482" name="Picture 2" descr="https://lrcapuana.files.wordpress.com/2017/02/lordbyr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72450">
            <a:off x="2339313" y="3919787"/>
            <a:ext cx="1912916" cy="253323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5"/>
            <a:ext cx="7772400" cy="936104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«</a:t>
            </a:r>
            <a:r>
              <a:rPr lang="ru-RU" sz="3600" b="1" dirty="0" err="1">
                <a:solidFill>
                  <a:srgbClr val="002060"/>
                </a:solidFill>
              </a:rPr>
              <a:t>Хотів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err="1">
                <a:solidFill>
                  <a:srgbClr val="002060"/>
                </a:solidFill>
              </a:rPr>
              <a:t>би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err="1">
                <a:solidFill>
                  <a:srgbClr val="002060"/>
                </a:solidFill>
              </a:rPr>
              <a:t>жити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err="1">
                <a:solidFill>
                  <a:srgbClr val="002060"/>
                </a:solidFill>
              </a:rPr>
              <a:t>знов</a:t>
            </a:r>
            <a:r>
              <a:rPr lang="ru-RU" sz="3600" b="1" dirty="0">
                <a:solidFill>
                  <a:srgbClr val="002060"/>
                </a:solidFill>
              </a:rPr>
              <a:t> у горах…» 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19458" name="Picture 2" descr="https://img-fotki.yandex.ru/get/59023/493212545.1dc/0_1c6048_709fb208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4545" y="620688"/>
            <a:ext cx="9101811" cy="568863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228184" y="1268761"/>
            <a:ext cx="2555776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/>
              <a:t>Читаючи</a:t>
            </a:r>
            <a:r>
              <a:rPr lang="ru-RU" sz="2400" b="1" dirty="0"/>
              <a:t> </a:t>
            </a:r>
            <a:r>
              <a:rPr lang="ru-RU" sz="2400" b="1" dirty="0" err="1"/>
              <a:t>поезію</a:t>
            </a:r>
            <a:r>
              <a:rPr lang="ru-RU" sz="2400" b="1" dirty="0"/>
              <a:t>, я… </a:t>
            </a:r>
          </a:p>
          <a:p>
            <a:r>
              <a:rPr lang="ru-RU" sz="2400" dirty="0"/>
              <a:t>… </a:t>
            </a:r>
            <a:r>
              <a:rPr lang="ru-RU" sz="2400" dirty="0" err="1"/>
              <a:t>бачу</a:t>
            </a:r>
            <a:r>
              <a:rPr lang="ru-RU" sz="2400" dirty="0"/>
              <a:t> </a:t>
            </a:r>
          </a:p>
          <a:p>
            <a:r>
              <a:rPr lang="ru-RU" sz="2400" dirty="0"/>
              <a:t>… чую </a:t>
            </a:r>
          </a:p>
          <a:p>
            <a:r>
              <a:rPr lang="ru-RU" sz="2400" dirty="0"/>
              <a:t>… </a:t>
            </a:r>
            <a:r>
              <a:rPr lang="ru-RU" sz="2400" dirty="0" err="1"/>
              <a:t>відчуваю</a:t>
            </a:r>
            <a:r>
              <a:rPr lang="ru-RU" sz="2400" dirty="0"/>
              <a:t>. </a:t>
            </a:r>
          </a:p>
        </p:txBody>
      </p:sp>
      <p:pic>
        <p:nvPicPr>
          <p:cNvPr id="6" name="Рисунок 5" descr="1dsp-20160126-business-0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3717032"/>
            <a:ext cx="1612979" cy="273630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002060"/>
                </a:solidFill>
              </a:rPr>
              <a:t>«</a:t>
            </a:r>
            <a:r>
              <a:rPr lang="ru-RU" sz="3600" b="1" i="1" dirty="0" err="1">
                <a:solidFill>
                  <a:srgbClr val="002060"/>
                </a:solidFill>
              </a:rPr>
              <a:t>Мій</a:t>
            </a:r>
            <a:r>
              <a:rPr lang="ru-RU" sz="3600" b="1" i="1" dirty="0">
                <a:solidFill>
                  <a:srgbClr val="002060"/>
                </a:solidFill>
              </a:rPr>
              <a:t> дух як </a:t>
            </a:r>
            <a:r>
              <a:rPr lang="ru-RU" sz="3600" b="1" i="1" dirty="0" err="1">
                <a:solidFill>
                  <a:srgbClr val="002060"/>
                </a:solidFill>
              </a:rPr>
              <a:t>ніч</a:t>
            </a:r>
            <a:r>
              <a:rPr lang="ru-RU" sz="3600" b="1" i="1" dirty="0">
                <a:solidFill>
                  <a:srgbClr val="002060"/>
                </a:solidFill>
              </a:rPr>
              <a:t>…» 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23554" name="Picture 2" descr="http://www.playcast.ru/uploads/2017/08/11/231956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0500" y="-603448"/>
            <a:ext cx="9334500" cy="7781925"/>
          </a:xfrm>
          <a:prstGeom prst="rect">
            <a:avLst/>
          </a:prstGeom>
          <a:noFill/>
        </p:spPr>
      </p:pic>
      <p:pic>
        <p:nvPicPr>
          <p:cNvPr id="23556" name="Picture 4" descr="https://scholarsandrogues.files.wordpress.com/2017/01/byr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2636912"/>
            <a:ext cx="3840520" cy="273630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64088" y="332656"/>
            <a:ext cx="3235896" cy="1470025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«Картинна галерея»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22532" name="Picture 4" descr="https://i.pinimg.com/736x/6d/77/1b/6d771b40787ad42c3fdd3d62fd45bbc5--rembrandt-paintings-biblical-a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76672"/>
            <a:ext cx="4477118" cy="57606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2534" name="Picture 6" descr="https://images54.fotki.com/v1642/photos/7/1454087/7321700/lfportraitwiththeembroideredsh-v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73111">
            <a:off x="5545069" y="2031239"/>
            <a:ext cx="2192938" cy="2816127"/>
          </a:xfrm>
          <a:prstGeom prst="rect">
            <a:avLst/>
          </a:prstGeom>
          <a:noFill/>
        </p:spPr>
      </p:pic>
      <p:pic>
        <p:nvPicPr>
          <p:cNvPr id="7" name="Рисунок 6" descr="depositphotos_3119489-stock-illustration-artists-palette-and-brush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1462028">
            <a:off x="5552825" y="4987588"/>
            <a:ext cx="1368152" cy="1351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47864" y="404665"/>
            <a:ext cx="5108104" cy="1296144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rgbClr val="002060"/>
                </a:solidFill>
              </a:rPr>
              <a:t>Домашнє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err="1">
                <a:solidFill>
                  <a:srgbClr val="002060"/>
                </a:solidFill>
              </a:rPr>
              <a:t>завдання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2276872"/>
            <a:ext cx="6400800" cy="1752600"/>
          </a:xfrm>
        </p:spPr>
        <p:txBody>
          <a:bodyPr/>
          <a:lstStyle/>
          <a:p>
            <a:r>
              <a:rPr lang="ru-RU" dirty="0" err="1">
                <a:solidFill>
                  <a:schemeClr val="tx1"/>
                </a:solidFill>
              </a:rPr>
              <a:t>Опрацювати</a:t>
            </a:r>
            <a:r>
              <a:rPr lang="ru-RU" dirty="0">
                <a:solidFill>
                  <a:schemeClr val="tx1"/>
                </a:solidFill>
              </a:rPr>
              <a:t> С. 68-78, </a:t>
            </a:r>
            <a:r>
              <a:rPr lang="ru-RU" dirty="0" err="1">
                <a:solidFill>
                  <a:schemeClr val="tx1"/>
                </a:solidFill>
              </a:rPr>
              <a:t>підготувати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інформацію</a:t>
            </a:r>
            <a:r>
              <a:rPr lang="ru-RU" dirty="0">
                <a:solidFill>
                  <a:schemeClr val="tx1"/>
                </a:solidFill>
              </a:rPr>
              <a:t> про Мазепу*. </a:t>
            </a:r>
          </a:p>
        </p:txBody>
      </p:sp>
      <p:pic>
        <p:nvPicPr>
          <p:cNvPr id="4" name="Рисунок 3" descr="0_1061a2_27fffaa9_or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692696"/>
            <a:ext cx="3995936" cy="2899717"/>
          </a:xfrm>
          <a:prstGeom prst="rect">
            <a:avLst/>
          </a:prstGeom>
        </p:spPr>
      </p:pic>
      <p:pic>
        <p:nvPicPr>
          <p:cNvPr id="24578" name="Picture 2" descr="https://lokachi.rayon.in.ua/upload/topics/14/2018-01/1515260449126/3_par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3573016"/>
            <a:ext cx="5832648" cy="290442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227</Words>
  <Application>Microsoft Office PowerPoint</Application>
  <PresentationFormat>Экран (4:3)</PresentationFormat>
  <Paragraphs>33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Джордж Ноел Гордон Байрон. «Хотів би жити знов у горах…», «Мій дух як ніч…». Вплив творчості Дж. Байрона на розвиток романтизму в Європі. Протиставлення мрії і дійсності у ліриці поета. Фольклорні та біблійні мотиви у віршах</vt:lpstr>
      <vt:lpstr>Слайд 2</vt:lpstr>
      <vt:lpstr>Складання інтелект-карти за біографією Дж. Байрона</vt:lpstr>
      <vt:lpstr>Бесіда </vt:lpstr>
      <vt:lpstr>Складання сенканів </vt:lpstr>
      <vt:lpstr>Теорія літератури</vt:lpstr>
      <vt:lpstr>Слайд 7</vt:lpstr>
      <vt:lpstr>«Хотів би жити знов у горах…» </vt:lpstr>
      <vt:lpstr>«Мій дух як ніч…» </vt:lpstr>
      <vt:lpstr>«Картинна галерея»</vt:lpstr>
      <vt:lpstr>Домашнє завдання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2018-10-24T13:45:20Z</dcterms:created>
  <dcterms:modified xsi:type="dcterms:W3CDTF">2018-10-24T15:32:37Z</dcterms:modified>
</cp:coreProperties>
</file>