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6" r:id="rId3"/>
    <p:sldId id="264" r:id="rId4"/>
    <p:sldId id="257" r:id="rId5"/>
    <p:sldId id="258" r:id="rId6"/>
    <p:sldId id="259" r:id="rId7"/>
    <p:sldId id="268" r:id="rId8"/>
    <p:sldId id="271" r:id="rId9"/>
    <p:sldId id="261" r:id="rId10"/>
    <p:sldId id="267" r:id="rId11"/>
    <p:sldId id="269" r:id="rId12"/>
    <p:sldId id="260"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98"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4883406-F8C6-421E-8A27-DF0FB4538BA7}" type="datetimeFigureOut">
              <a:rPr lang="ru-RU" smtClean="0"/>
              <a:t>07.11.2021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1342578176"/>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4883406-F8C6-421E-8A27-DF0FB4538BA7}" type="datetimeFigureOut">
              <a:rPr lang="ru-RU" smtClean="0"/>
              <a:t>07.11.2021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965067034"/>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4883406-F8C6-421E-8A27-DF0FB4538BA7}" type="datetimeFigureOut">
              <a:rPr lang="ru-RU" smtClean="0"/>
              <a:t>07.11.2021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1807150642"/>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4883406-F8C6-421E-8A27-DF0FB4538BA7}" type="datetimeFigureOut">
              <a:rPr lang="ru-RU" smtClean="0"/>
              <a:t>07.11.2021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2443263541"/>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4883406-F8C6-421E-8A27-DF0FB4538BA7}" type="datetimeFigureOut">
              <a:rPr lang="ru-RU" smtClean="0"/>
              <a:t>07.11.2021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1515519637"/>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4883406-F8C6-421E-8A27-DF0FB4538BA7}" type="datetimeFigureOut">
              <a:rPr lang="ru-RU" smtClean="0"/>
              <a:t>07.11.2021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171607408"/>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4883406-F8C6-421E-8A27-DF0FB4538BA7}" type="datetimeFigureOut">
              <a:rPr lang="ru-RU" smtClean="0"/>
              <a:t>07.11.2021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2199621819"/>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4883406-F8C6-421E-8A27-DF0FB4538BA7}" type="datetimeFigureOut">
              <a:rPr lang="ru-RU" smtClean="0"/>
              <a:t>07.11.2021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437162849"/>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4883406-F8C6-421E-8A27-DF0FB4538BA7}" type="datetimeFigureOut">
              <a:rPr lang="ru-RU" smtClean="0"/>
              <a:t>07.11.2021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673482996"/>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4883406-F8C6-421E-8A27-DF0FB4538BA7}" type="datetimeFigureOut">
              <a:rPr lang="ru-RU" smtClean="0"/>
              <a:t>07.11.2021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3282377806"/>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4883406-F8C6-421E-8A27-DF0FB4538BA7}" type="datetimeFigureOut">
              <a:rPr lang="ru-RU" smtClean="0"/>
              <a:t>07.11.2021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EED072-BC17-4E5F-A0BC-F647536B5E9E}" type="slidenum">
              <a:rPr lang="ru-RU" smtClean="0"/>
              <a:t>‹#›</a:t>
            </a:fld>
            <a:endParaRPr lang="ru-RU"/>
          </a:p>
        </p:txBody>
      </p:sp>
    </p:spTree>
    <p:extLst>
      <p:ext uri="{BB962C8B-B14F-4D97-AF65-F5344CB8AC3E}">
        <p14:creationId xmlns:p14="http://schemas.microsoft.com/office/powerpoint/2010/main" val="2886104170"/>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883406-F8C6-421E-8A27-DF0FB4538BA7}" type="datetimeFigureOut">
              <a:rPr lang="ru-RU" smtClean="0"/>
              <a:t>07.11.2021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EED072-BC17-4E5F-A0BC-F647536B5E9E}" type="slidenum">
              <a:rPr lang="ru-RU" smtClean="0"/>
              <a:t>‹#›</a:t>
            </a:fld>
            <a:endParaRPr lang="ru-RU"/>
          </a:p>
        </p:txBody>
      </p:sp>
    </p:spTree>
    <p:extLst>
      <p:ext uri="{BB962C8B-B14F-4D97-AF65-F5344CB8AC3E}">
        <p14:creationId xmlns:p14="http://schemas.microsoft.com/office/powerpoint/2010/main" val="2953827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TxzeSIWNVJI"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8" Type="http://schemas.openxmlformats.org/officeDocument/2006/relationships/image" Target="../media/image18.jpg"/><Relationship Id="rId3" Type="http://schemas.microsoft.com/office/2007/relationships/media" Target="../media/media2.mp3"/><Relationship Id="rId7" Type="http://schemas.openxmlformats.org/officeDocument/2006/relationships/image" Target="../media/image1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slideLayout" Target="../slideLayouts/slideLayout1.xml"/><Relationship Id="rId10" Type="http://schemas.openxmlformats.org/officeDocument/2006/relationships/image" Target="../media/image20.jpg"/><Relationship Id="rId4" Type="http://schemas.openxmlformats.org/officeDocument/2006/relationships/audio" Target="../media/media2.mp3"/><Relationship Id="rId9"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
            <a:ext cx="9144000" cy="6857999"/>
          </a:xfrm>
          <a:prstGeom prst="rect">
            <a:avLst/>
          </a:prstGeom>
        </p:spPr>
      </p:pic>
      <p:sp>
        <p:nvSpPr>
          <p:cNvPr id="2" name="Заголовок 1"/>
          <p:cNvSpPr>
            <a:spLocks noGrp="1"/>
          </p:cNvSpPr>
          <p:nvPr>
            <p:ph type="ctrTitle"/>
          </p:nvPr>
        </p:nvSpPr>
        <p:spPr>
          <a:xfrm>
            <a:off x="3347864" y="332657"/>
            <a:ext cx="5400600" cy="2016223"/>
          </a:xfrm>
        </p:spPr>
        <p:txBody>
          <a:bodyPr>
            <a:normAutofit fontScale="90000"/>
          </a:bodyPr>
          <a:lstStyle/>
          <a:p>
            <a:r>
              <a:rPr lang="uk-UA" b="1" i="1" dirty="0" smtClean="0">
                <a:latin typeface="Bahnschrift SemiBold SemiConden" panose="020B0502040204020203" pitchFamily="34" charset="0"/>
              </a:rPr>
              <a:t/>
            </a:r>
            <a:br>
              <a:rPr lang="uk-UA" b="1" i="1" dirty="0" smtClean="0">
                <a:latin typeface="Bahnschrift SemiBold SemiConden" panose="020B0502040204020203" pitchFamily="34" charset="0"/>
              </a:rPr>
            </a:br>
            <a:r>
              <a:rPr lang="uk-UA" b="1" i="1" dirty="0">
                <a:latin typeface="Bahnschrift SemiBold SemiConden" panose="020B0502040204020203" pitchFamily="34" charset="0"/>
              </a:rPr>
              <a:t/>
            </a:r>
            <a:br>
              <a:rPr lang="uk-UA" b="1" i="1" dirty="0">
                <a:latin typeface="Bahnschrift SemiBold SemiConden" panose="020B0502040204020203" pitchFamily="34" charset="0"/>
              </a:rPr>
            </a:br>
            <a:r>
              <a:rPr lang="uk-UA" b="1" i="1" dirty="0" smtClean="0">
                <a:latin typeface="Bahnschrift SemiBold SemiConden" panose="020B0502040204020203" pitchFamily="34" charset="0"/>
              </a:rPr>
              <a:t>Правда та вигадка у  поемі Байрона «Мазепа»</a:t>
            </a:r>
            <a:br>
              <a:rPr lang="uk-UA" b="1" i="1" dirty="0" smtClean="0">
                <a:latin typeface="Bahnschrift SemiBold SemiConden" panose="020B0502040204020203" pitchFamily="34" charset="0"/>
              </a:rPr>
            </a:br>
            <a:endParaRPr lang="ru-RU" b="1" i="1" dirty="0">
              <a:latin typeface="Bahnschrift SemiBold SemiConden" panose="020B0502040204020203" pitchFamily="34" charset="0"/>
            </a:endParaRPr>
          </a:p>
        </p:txBody>
      </p:sp>
      <p:sp>
        <p:nvSpPr>
          <p:cNvPr id="3" name="Подзаголовок 2"/>
          <p:cNvSpPr>
            <a:spLocks noGrp="1"/>
          </p:cNvSpPr>
          <p:nvPr>
            <p:ph type="subTitle" idx="1"/>
          </p:nvPr>
        </p:nvSpPr>
        <p:spPr>
          <a:xfrm>
            <a:off x="2699792" y="3886200"/>
            <a:ext cx="5544616" cy="1752600"/>
          </a:xfrm>
        </p:spPr>
        <p:txBody>
          <a:bodyPr>
            <a:normAutofit/>
          </a:bodyPr>
          <a:lstStyle/>
          <a:p>
            <a:pPr algn="l"/>
            <a:r>
              <a:rPr lang="uk-UA" sz="1800" b="1" dirty="0" smtClean="0">
                <a:solidFill>
                  <a:schemeClr val="tx1"/>
                </a:solidFill>
                <a:latin typeface="Times New Roman" panose="02020603050405020304" pitchFamily="18" charset="0"/>
                <a:cs typeface="Times New Roman" panose="02020603050405020304" pitchFamily="18" charset="0"/>
              </a:rPr>
              <a:t>		Підготувала</a:t>
            </a:r>
          </a:p>
          <a:p>
            <a:pPr algn="l"/>
            <a:r>
              <a:rPr lang="uk-UA" sz="1800" b="1" dirty="0" smtClean="0">
                <a:solidFill>
                  <a:schemeClr val="tx1"/>
                </a:solidFill>
                <a:latin typeface="Times New Roman" panose="02020603050405020304" pitchFamily="18" charset="0"/>
                <a:cs typeface="Times New Roman" panose="02020603050405020304" pitchFamily="18" charset="0"/>
              </a:rPr>
              <a:t>		вчитель зарубіжної літератури</a:t>
            </a:r>
          </a:p>
          <a:p>
            <a:pPr algn="l"/>
            <a:r>
              <a:rPr lang="uk-UA" sz="1800" b="1" dirty="0" smtClean="0">
                <a:solidFill>
                  <a:schemeClr val="tx1"/>
                </a:solidFill>
                <a:latin typeface="Times New Roman" panose="02020603050405020304" pitchFamily="18" charset="0"/>
                <a:cs typeface="Times New Roman" panose="02020603050405020304" pitchFamily="18" charset="0"/>
              </a:rPr>
              <a:t>		</a:t>
            </a:r>
            <a:r>
              <a:rPr lang="uk-UA" sz="1800" b="1" dirty="0" err="1" smtClean="0">
                <a:solidFill>
                  <a:schemeClr val="tx1"/>
                </a:solidFill>
                <a:latin typeface="Times New Roman" panose="02020603050405020304" pitchFamily="18" charset="0"/>
                <a:cs typeface="Times New Roman" panose="02020603050405020304" pitchFamily="18" charset="0"/>
              </a:rPr>
              <a:t>Байрацького</a:t>
            </a:r>
            <a:r>
              <a:rPr lang="uk-UA" sz="1800" b="1" dirty="0" smtClean="0">
                <a:solidFill>
                  <a:schemeClr val="tx1"/>
                </a:solidFill>
                <a:latin typeface="Times New Roman" panose="02020603050405020304" pitchFamily="18" charset="0"/>
                <a:cs typeface="Times New Roman" panose="02020603050405020304" pitchFamily="18" charset="0"/>
              </a:rPr>
              <a:t> НВК</a:t>
            </a:r>
          </a:p>
          <a:p>
            <a:pPr algn="l"/>
            <a:r>
              <a:rPr lang="uk-UA" sz="1800" b="1" dirty="0" smtClean="0">
                <a:solidFill>
                  <a:schemeClr val="tx1"/>
                </a:solidFill>
                <a:latin typeface="Times New Roman" panose="02020603050405020304" pitchFamily="18" charset="0"/>
                <a:cs typeface="Times New Roman" panose="02020603050405020304" pitchFamily="18" charset="0"/>
              </a:rPr>
              <a:t>		Пікало Тетяна Іванівна</a:t>
            </a:r>
            <a:endParaRPr lang="ru-RU" sz="1800" b="1" dirty="0">
              <a:solidFill>
                <a:schemeClr val="tx1"/>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19" y="980728"/>
            <a:ext cx="2938059" cy="2736304"/>
          </a:xfrm>
          <a:prstGeom prst="rect">
            <a:avLst/>
          </a:prstGeom>
        </p:spPr>
      </p:pic>
    </p:spTree>
    <p:extLst>
      <p:ext uri="{BB962C8B-B14F-4D97-AF65-F5344CB8AC3E}">
        <p14:creationId xmlns:p14="http://schemas.microsoft.com/office/powerpoint/2010/main" val="3951111280"/>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
            <a:ext cx="9144000" cy="6857999"/>
          </a:xfrm>
          <a:prstGeom prst="rect">
            <a:avLst/>
          </a:prstGeom>
        </p:spPr>
      </p:pic>
      <p:sp>
        <p:nvSpPr>
          <p:cNvPr id="2" name="Заголовок 1"/>
          <p:cNvSpPr>
            <a:spLocks noGrp="1"/>
          </p:cNvSpPr>
          <p:nvPr>
            <p:ph type="title"/>
          </p:nvPr>
        </p:nvSpPr>
        <p:spPr>
          <a:xfrm>
            <a:off x="2483768" y="274638"/>
            <a:ext cx="6203032" cy="2434282"/>
          </a:xfrm>
        </p:spPr>
        <p:txBody>
          <a:bodyPr>
            <a:normAutofit/>
          </a:bodyPr>
          <a:lstStyle/>
          <a:p>
            <a:pPr algn="l"/>
            <a:r>
              <a:rPr lang="uk-UA" sz="2000" dirty="0" smtClean="0">
                <a:latin typeface="Times New Roman" panose="02020603050405020304" pitchFamily="18" charset="0"/>
                <a:cs typeface="Times New Roman" panose="02020603050405020304" pitchFamily="18" charset="0"/>
              </a:rPr>
              <a:t>	Героїчна постать Івана Мазепи і сьогодні залишається предметом легенд, пісень і оповідей. Найбільш вагомою є поема </a:t>
            </a:r>
            <a:r>
              <a:rPr lang="uk-UA" sz="2000" dirty="0">
                <a:latin typeface="Times New Roman" panose="02020603050405020304" pitchFamily="18" charset="0"/>
                <a:cs typeface="Times New Roman" panose="02020603050405020304" pitchFamily="18" charset="0"/>
              </a:rPr>
              <a:t>Д</a:t>
            </a:r>
            <a:r>
              <a:rPr lang="uk-UA" sz="2000" dirty="0" smtClean="0">
                <a:latin typeface="Times New Roman" panose="02020603050405020304" pitchFamily="18" charset="0"/>
                <a:cs typeface="Times New Roman" panose="02020603050405020304" pitchFamily="18" charset="0"/>
              </a:rPr>
              <a:t>жорджа Гордона Байрона «Мазепа» (1818). Саме вона  стала могутнім імпульсом для поетів різних країн, зацікавлених  романтичним образом українського гетьмана</a:t>
            </a:r>
            <a:endParaRPr lang="ru-RU" sz="2000" dirty="0">
              <a:latin typeface="Times New Roman" panose="02020603050405020304" pitchFamily="18" charset="0"/>
              <a:cs typeface="Times New Roman" panose="02020603050405020304" pitchFamily="18" charset="0"/>
            </a:endParaRPr>
          </a:p>
        </p:txBody>
      </p:sp>
      <p:pic>
        <p:nvPicPr>
          <p:cNvPr id="6" name="Объект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79513" y="332656"/>
            <a:ext cx="1800200" cy="2656511"/>
          </a:xfrm>
        </p:spPr>
      </p:pic>
      <p:sp>
        <p:nvSpPr>
          <p:cNvPr id="5" name="Объект 4"/>
          <p:cNvSpPr>
            <a:spLocks noGrp="1"/>
          </p:cNvSpPr>
          <p:nvPr>
            <p:ph sz="half" idx="2"/>
          </p:nvPr>
        </p:nvSpPr>
        <p:spPr>
          <a:xfrm>
            <a:off x="0" y="2924944"/>
            <a:ext cx="9036496" cy="3888432"/>
          </a:xfrm>
        </p:spPr>
        <p:txBody>
          <a:bodyPr>
            <a:normAutofit/>
          </a:bodyPr>
          <a:lstStyle/>
          <a:p>
            <a:r>
              <a:rPr lang="uk-UA" sz="1800" dirty="0" smtClean="0">
                <a:latin typeface="Times New Roman" panose="02020603050405020304" pitchFamily="18" charset="0"/>
                <a:cs typeface="Times New Roman" panose="02020603050405020304" pitchFamily="18" charset="0"/>
              </a:rPr>
              <a:t>Романтиків завжди цікавили неординарні особистості. Такою була постать Івана Мазепи.</a:t>
            </a:r>
          </a:p>
          <a:p>
            <a:r>
              <a:rPr lang="uk-UA" sz="1800" dirty="0" smtClean="0">
                <a:latin typeface="Times New Roman" panose="02020603050405020304" pitchFamily="18" charset="0"/>
                <a:cs typeface="Times New Roman" panose="02020603050405020304" pitchFamily="18" charset="0"/>
              </a:rPr>
              <a:t>У біографії цієї людини є два цікаві факти.</a:t>
            </a:r>
          </a:p>
          <a:p>
            <a:r>
              <a:rPr lang="uk-UA" sz="1800" dirty="0" smtClean="0">
                <a:latin typeface="Times New Roman" panose="02020603050405020304" pitchFamily="18" charset="0"/>
                <a:cs typeface="Times New Roman" panose="02020603050405020304" pitchFamily="18" charset="0"/>
              </a:rPr>
              <a:t>Перший – служба в польського короля Яна-Казимира. Повернення його на батьківщину.</a:t>
            </a:r>
          </a:p>
          <a:p>
            <a:r>
              <a:rPr lang="uk-UA" sz="1800" dirty="0" smtClean="0">
                <a:latin typeface="Times New Roman" panose="02020603050405020304" pitchFamily="18" charset="0"/>
                <a:cs typeface="Times New Roman" panose="02020603050405020304" pitchFamily="18" charset="0"/>
              </a:rPr>
              <a:t>Другий – розгром шведського війська під Полтавою. Втеча шведського короля Карла ХІІ від московських військ. Супроводжує  його гетьман Мазепа. (З історичних документів знаємо, хоча </a:t>
            </a:r>
            <a:r>
              <a:rPr lang="uk-UA" sz="1800" dirty="0" err="1" smtClean="0">
                <a:latin typeface="Times New Roman" panose="02020603050405020304" pitchFamily="18" charset="0"/>
                <a:cs typeface="Times New Roman" panose="02020603050405020304" pitchFamily="18" charset="0"/>
              </a:rPr>
              <a:t>І.Мазепа</a:t>
            </a:r>
            <a:r>
              <a:rPr lang="uk-UA" sz="1800" dirty="0" smtClean="0">
                <a:latin typeface="Times New Roman" panose="02020603050405020304" pitchFamily="18" charset="0"/>
                <a:cs typeface="Times New Roman" panose="02020603050405020304" pitchFamily="18" charset="0"/>
              </a:rPr>
              <a:t> на перших порах підтримував Петра І, але його політика щодо знищення </a:t>
            </a:r>
            <a:r>
              <a:rPr lang="uk-UA" sz="1800" dirty="0">
                <a:latin typeface="Times New Roman" panose="02020603050405020304" pitchFamily="18" charset="0"/>
                <a:cs typeface="Times New Roman" panose="02020603050405020304" pitchFamily="18" charset="0"/>
              </a:rPr>
              <a:t>самостійності </a:t>
            </a:r>
            <a:r>
              <a:rPr lang="uk-UA" sz="1800" dirty="0" smtClean="0">
                <a:latin typeface="Times New Roman" panose="02020603050405020304" pitchFamily="18" charset="0"/>
                <a:cs typeface="Times New Roman" panose="02020603050405020304" pitchFamily="18" charset="0"/>
              </a:rPr>
              <a:t>України, </a:t>
            </a:r>
            <a:r>
              <a:rPr lang="uk-UA" sz="1800" dirty="0">
                <a:latin typeface="Times New Roman" panose="02020603050405020304" pitchFamily="18" charset="0"/>
                <a:cs typeface="Times New Roman" panose="02020603050405020304" pitchFamily="18" charset="0"/>
              </a:rPr>
              <a:t>скасування </a:t>
            </a:r>
            <a:r>
              <a:rPr lang="uk-UA" sz="1800" dirty="0" smtClean="0">
                <a:latin typeface="Times New Roman" panose="02020603050405020304" pitchFamily="18" charset="0"/>
                <a:cs typeface="Times New Roman" panose="02020603050405020304" pitchFamily="18" charset="0"/>
              </a:rPr>
              <a:t>козацького устрою</a:t>
            </a:r>
            <a:r>
              <a:rPr lang="uk-UA" sz="1800" dirty="0">
                <a:latin typeface="Times New Roman" panose="02020603050405020304" pitchFamily="18" charset="0"/>
                <a:cs typeface="Times New Roman" panose="02020603050405020304" pitchFamily="18" charset="0"/>
              </a:rPr>
              <a:t>, руйнація Батурина змусила Мазепу </a:t>
            </a:r>
            <a:r>
              <a:rPr lang="uk-UA" sz="1800" dirty="0" smtClean="0">
                <a:latin typeface="Times New Roman" panose="02020603050405020304" pitchFamily="18" charset="0"/>
                <a:cs typeface="Times New Roman" panose="02020603050405020304" pitchFamily="18" charset="0"/>
              </a:rPr>
              <a:t>укласти таємні переговори зі шведами і виступити на їхньому боці в 1709 році</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3726502"/>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836712"/>
            <a:ext cx="2857500" cy="1600200"/>
          </a:xfrm>
          <a:prstGeom prst="rect">
            <a:avLst/>
          </a:prstGeom>
        </p:spPr>
      </p:pic>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3"/>
          <a:stretch>
            <a:fillRect/>
          </a:stretch>
        </p:blipFill>
        <p:spPr>
          <a:xfrm>
            <a:off x="0" y="1"/>
            <a:ext cx="9144000" cy="6857999"/>
          </a:xfrm>
          <a:prstGeom prst="rect">
            <a:avLst/>
          </a:prstGeom>
        </p:spPr>
      </p:pic>
      <p:sp>
        <p:nvSpPr>
          <p:cNvPr id="2" name="Заголовок 1"/>
          <p:cNvSpPr>
            <a:spLocks noGrp="1"/>
          </p:cNvSpPr>
          <p:nvPr>
            <p:ph type="title"/>
          </p:nvPr>
        </p:nvSpPr>
        <p:spPr>
          <a:xfrm>
            <a:off x="467544" y="58612"/>
            <a:ext cx="8496944" cy="5098580"/>
          </a:xfrm>
        </p:spPr>
        <p:txBody>
          <a:bodyPr>
            <a:noAutofit/>
          </a:bodyPr>
          <a:lstStyle/>
          <a:p>
            <a:pPr algn="l"/>
            <a:r>
              <a:rPr lang="uk-UA" sz="2000" b="1" dirty="0" smtClean="0">
                <a:latin typeface="Times New Roman" panose="02020603050405020304" pitchFamily="18" charset="0"/>
                <a:cs typeface="Times New Roman" panose="02020603050405020304" pitchFamily="18" charset="0"/>
              </a:rPr>
              <a:t>		Хто ж такий Іван Степанович Мазепа? </a:t>
            </a:r>
            <a:br>
              <a:rPr lang="uk-UA" sz="2000" b="1"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Приятель царя Петра І, один із перших кавалерів найвищого російського ордену Андрія </a:t>
            </a:r>
            <a:r>
              <a:rPr lang="uk-UA" sz="2000" dirty="0" err="1" smtClean="0">
                <a:latin typeface="Times New Roman" panose="02020603050405020304" pitchFamily="18" charset="0"/>
                <a:cs typeface="Times New Roman" panose="02020603050405020304" pitchFamily="18" charset="0"/>
              </a:rPr>
              <a:t>Первозванного</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Борець за інтереси Української козацької держави та будівничий величних соборів?</a:t>
            </a: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«Юда», відлучений від церкви, підданий анафемі?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Майстер складних дипломатичних ігор? Чи людина, яка зуміла поставити на карту все?</a:t>
            </a: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Блискучий світський кавалер, улюбленець жіноцтва і чи не єдиний справді обдарований поет і музикант-аматор серед усіх українських гетьманів?</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a:t>
            </a:r>
            <a:br>
              <a:rPr lang="uk-UA" sz="2000" dirty="0" smtClean="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r>
            <a:br>
              <a:rPr lang="uk-UA" sz="2000" dirty="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a:r>
            <a:br>
              <a:rPr lang="uk-UA" sz="2000" dirty="0" smtClean="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8" name="Объект 7"/>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851920" y="3789040"/>
            <a:ext cx="5014843" cy="2808312"/>
          </a:xfrm>
        </p:spPr>
      </p:pic>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679" y="4149080"/>
            <a:ext cx="3343229" cy="1872208"/>
          </a:xfrm>
          <a:prstGeom prst="rect">
            <a:avLst/>
          </a:prstGeom>
        </p:spPr>
      </p:pic>
    </p:spTree>
    <p:extLst>
      <p:ext uri="{BB962C8B-B14F-4D97-AF65-F5344CB8AC3E}">
        <p14:creationId xmlns:p14="http://schemas.microsoft.com/office/powerpoint/2010/main" val="3021163801"/>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
            <a:ext cx="9144000" cy="6857999"/>
          </a:xfrm>
          <a:prstGeom prst="rect">
            <a:avLst/>
          </a:prstGeom>
        </p:spPr>
      </p:pic>
      <p:sp>
        <p:nvSpPr>
          <p:cNvPr id="2" name="Заголовок 1"/>
          <p:cNvSpPr>
            <a:spLocks noGrp="1"/>
          </p:cNvSpPr>
          <p:nvPr>
            <p:ph type="ctrTitle"/>
          </p:nvPr>
        </p:nvSpPr>
        <p:spPr>
          <a:xfrm>
            <a:off x="685800" y="260648"/>
            <a:ext cx="7772400" cy="3888432"/>
          </a:xfrm>
        </p:spPr>
        <p:txBody>
          <a:bodyPr>
            <a:normAutofit fontScale="90000"/>
          </a:bodyPr>
          <a:lstStyle/>
          <a:p>
            <a:pPr algn="l"/>
            <a:r>
              <a:rPr lang="uk-UA" sz="2800" b="1" dirty="0" smtClean="0">
                <a:latin typeface="Times New Roman" panose="02020603050405020304" pitchFamily="18" charset="0"/>
                <a:cs typeface="Times New Roman" panose="02020603050405020304" pitchFamily="18" charset="0"/>
              </a:rPr>
              <a:t>   Поряд із реальною історією життя Мазепи  		      народжується і живе міф</a:t>
            </a:r>
            <a:r>
              <a:rPr lang="uk-UA" sz="2000" dirty="0" smtClean="0">
                <a:latin typeface="Times New Roman" panose="02020603050405020304" pitchFamily="18" charset="0"/>
                <a:cs typeface="Times New Roman" panose="02020603050405020304" pitchFamily="18" charset="0"/>
              </a:rPr>
              <a:t>.</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Автором вигадки про майбутнього гетьмана став Ян </a:t>
            </a:r>
            <a:r>
              <a:rPr lang="uk-UA" sz="2000" dirty="0" err="1" smtClean="0">
                <a:latin typeface="Times New Roman" panose="02020603050405020304" pitchFamily="18" charset="0"/>
                <a:cs typeface="Times New Roman" panose="02020603050405020304" pitchFamily="18" charset="0"/>
              </a:rPr>
              <a:t>Хризостом</a:t>
            </a: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Пасек</a:t>
            </a:r>
            <a:r>
              <a:rPr lang="uk-UA" sz="2000" dirty="0" smtClean="0">
                <a:latin typeface="Times New Roman" panose="02020603050405020304" pitchFamily="18" charset="0"/>
                <a:cs typeface="Times New Roman" panose="02020603050405020304" pitchFamily="18" charset="0"/>
              </a:rPr>
              <a:t>.</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a:t>
            </a:r>
            <a:br>
              <a:rPr lang="uk-UA" sz="2000" dirty="0" smtClean="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r>
              <a:rPr lang="uk-UA" sz="2000" b="1" i="1" dirty="0" smtClean="0">
                <a:latin typeface="Times New Roman" panose="02020603050405020304" pitchFamily="18" charset="0"/>
                <a:cs typeface="Times New Roman" panose="02020603050405020304" pitchFamily="18" charset="0"/>
              </a:rPr>
              <a:t>Я, </a:t>
            </a:r>
            <a:r>
              <a:rPr lang="uk-UA" sz="2000" b="1" i="1" dirty="0" err="1" smtClean="0">
                <a:latin typeface="Times New Roman" panose="02020603050405020304" pitchFamily="18" charset="0"/>
                <a:cs typeface="Times New Roman" panose="02020603050405020304" pitchFamily="18" charset="0"/>
              </a:rPr>
              <a:t>Пасек</a:t>
            </a:r>
            <a:r>
              <a:rPr lang="uk-UA" sz="2000" b="1" i="1" dirty="0" smtClean="0">
                <a:latin typeface="Times New Roman" panose="02020603050405020304" pitchFamily="18" charset="0"/>
                <a:cs typeface="Times New Roman" panose="02020603050405020304" pitchFamily="18" charset="0"/>
              </a:rPr>
              <a:t>, переповів, що неподалік від маєтку </a:t>
            </a:r>
            <a:r>
              <a:rPr lang="uk-UA" sz="2000" b="1" i="1" dirty="0" smtClean="0">
                <a:latin typeface="Times New Roman" panose="02020603050405020304" pitchFamily="18" charset="0"/>
                <a:cs typeface="Times New Roman" panose="02020603050405020304" pitchFamily="18" charset="0"/>
              </a:rPr>
              <a:t>Мазепи, </a:t>
            </a:r>
            <a:r>
              <a:rPr lang="uk-UA" sz="2000" b="1" i="1" dirty="0" smtClean="0">
                <a:latin typeface="Times New Roman" panose="02020603050405020304" pitchFamily="18" charset="0"/>
                <a:cs typeface="Times New Roman" panose="02020603050405020304" pitchFamily="18" charset="0"/>
              </a:rPr>
              <a:t>на </a:t>
            </a:r>
            <a:r>
              <a:rPr lang="uk-UA" sz="2000" b="1" i="1" dirty="0" smtClean="0">
                <a:latin typeface="Times New Roman" panose="02020603050405020304" pitchFamily="18" charset="0"/>
                <a:cs typeface="Times New Roman" panose="02020603050405020304" pitchFamily="18" charset="0"/>
              </a:rPr>
              <a:t>Волині, </a:t>
            </a:r>
            <a:r>
              <a:rPr lang="uk-UA" sz="2000" b="1" i="1" dirty="0" smtClean="0">
                <a:latin typeface="Times New Roman" panose="02020603050405020304" pitchFamily="18" charset="0"/>
                <a:cs typeface="Times New Roman" panose="02020603050405020304" pitchFamily="18" charset="0"/>
              </a:rPr>
              <a:t>був маєток Станіслава Фальбовського. Між молодим </a:t>
            </a:r>
            <a:r>
              <a:rPr lang="uk-UA" sz="2000" b="1" i="1" dirty="0" err="1" smtClean="0">
                <a:latin typeface="Times New Roman" panose="02020603050405020304" pitchFamily="18" charset="0"/>
                <a:cs typeface="Times New Roman" panose="02020603050405020304" pitchFamily="18" charset="0"/>
              </a:rPr>
              <a:t>шляхтичем</a:t>
            </a:r>
            <a:r>
              <a:rPr lang="uk-UA" sz="2000" b="1" i="1" dirty="0" smtClean="0">
                <a:latin typeface="Times New Roman" panose="02020603050405020304" pitchFamily="18" charset="0"/>
                <a:cs typeface="Times New Roman" panose="02020603050405020304" pitchFamily="18" charset="0"/>
              </a:rPr>
              <a:t> і юною дружиною підстаркуватого сусіда спалахнув роман. Фальбовський вистежив коханців і наказав слугам роздягнути юнака, прив’язати його до коня й пустити крізь зарості терну та глоду. Колючі гілки шмагали тіло хлопця. Коли нарешті напівмертвий Мазепа дістався свого дому, сторожа та челядь спочатку не впізнали і не пустили  його. Тому майбутній гетьман ледь не помер</a:t>
            </a:r>
            <a:endParaRPr lang="ru-RU" sz="2000" b="1" i="1"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1" y="4189513"/>
            <a:ext cx="2644873" cy="2586616"/>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5924" y="3971971"/>
            <a:ext cx="2100412" cy="2804158"/>
          </a:xfrm>
          <a:prstGeom prst="rect">
            <a:avLst/>
          </a:prstGeom>
        </p:spPr>
      </p:pic>
    </p:spTree>
    <p:extLst>
      <p:ext uri="{BB962C8B-B14F-4D97-AF65-F5344CB8AC3E}">
        <p14:creationId xmlns:p14="http://schemas.microsoft.com/office/powerpoint/2010/main" val="4026502990"/>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17000"/>
          </a:schemeClr>
        </a:soli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18530"/>
            <a:ext cx="9144000" cy="6974194"/>
          </a:xfrm>
          <a:prstGeom prst="rect">
            <a:avLst/>
          </a:prstGeom>
        </p:spPr>
      </p:pic>
      <p:sp>
        <p:nvSpPr>
          <p:cNvPr id="2" name="Заголовок 1"/>
          <p:cNvSpPr>
            <a:spLocks noGrp="1"/>
          </p:cNvSpPr>
          <p:nvPr>
            <p:ph type="ctrTitle"/>
          </p:nvPr>
        </p:nvSpPr>
        <p:spPr>
          <a:xfrm>
            <a:off x="2699792" y="4437112"/>
            <a:ext cx="5758408" cy="2304256"/>
          </a:xfrm>
        </p:spPr>
        <p:txBody>
          <a:bodyPr>
            <a:normAutofit/>
          </a:bodyPr>
          <a:lstStyle/>
          <a:p>
            <a:pPr algn="l"/>
            <a:r>
              <a:rPr lang="uk-UA" sz="2000" dirty="0" smtClean="0">
                <a:latin typeface="Times New Roman" panose="02020603050405020304" pitchFamily="18" charset="0"/>
                <a:cs typeface="Times New Roman" panose="02020603050405020304" pitchFamily="18" charset="0"/>
              </a:rPr>
              <a:t>	У </a:t>
            </a:r>
            <a:r>
              <a:rPr lang="uk-UA" sz="2000" dirty="0" smtClean="0">
                <a:latin typeface="Times New Roman" panose="02020603050405020304" pitchFamily="18" charset="0"/>
                <a:cs typeface="Times New Roman" panose="02020603050405020304" pitchFamily="18" charset="0"/>
              </a:rPr>
              <a:t>твор</a:t>
            </a:r>
            <a:r>
              <a:rPr lang="uk-UA" sz="2000" dirty="0" smtClean="0">
                <a:latin typeface="Times New Roman" panose="02020603050405020304" pitchFamily="18" charset="0"/>
                <a:cs typeface="Times New Roman" panose="02020603050405020304" pitchFamily="18" charset="0"/>
              </a:rPr>
              <a:t>і </a:t>
            </a:r>
            <a:r>
              <a:rPr lang="uk-UA" sz="2000" dirty="0" smtClean="0">
                <a:latin typeface="Times New Roman" panose="02020603050405020304" pitchFamily="18" charset="0"/>
                <a:cs typeface="Times New Roman" panose="02020603050405020304" pitchFamily="18" charset="0"/>
              </a:rPr>
              <a:t>приховані автобіографічні мотиви самого автора. Під час створення поеми Байрон був закоханий у Терезу </a:t>
            </a:r>
            <a:r>
              <a:rPr lang="uk-UA" sz="2000" dirty="0" err="1" smtClean="0">
                <a:latin typeface="Times New Roman" panose="02020603050405020304" pitchFamily="18" charset="0"/>
                <a:cs typeface="Times New Roman" panose="02020603050405020304" pitchFamily="18" charset="0"/>
              </a:rPr>
              <a:t>Гвіччіолі</a:t>
            </a:r>
            <a:r>
              <a:rPr lang="uk-UA" sz="2000" dirty="0" smtClean="0">
                <a:latin typeface="Times New Roman" panose="02020603050405020304" pitchFamily="18" charset="0"/>
                <a:cs typeface="Times New Roman" panose="02020603050405020304" pitchFamily="18" charset="0"/>
              </a:rPr>
              <a:t>.</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Вольтер в «Історії Карла ХІІ» імені коханої Мазепи не називав. А у Байрона вона отримала ім’я Терези</a:t>
            </a:r>
            <a:endParaRPr lang="ru-RU" sz="2000" dirty="0">
              <a:latin typeface="Times New Roman" panose="02020603050405020304" pitchFamily="18" charset="0"/>
              <a:cs typeface="Times New Roman" panose="02020603050405020304" pitchFamily="18" charset="0"/>
            </a:endParaRPr>
          </a:p>
        </p:txBody>
      </p:sp>
      <p:sp>
        <p:nvSpPr>
          <p:cNvPr id="6" name="Подзаголовок 5"/>
          <p:cNvSpPr>
            <a:spLocks noGrp="1"/>
          </p:cNvSpPr>
          <p:nvPr>
            <p:ph type="subTitle" idx="1"/>
          </p:nvPr>
        </p:nvSpPr>
        <p:spPr>
          <a:xfrm>
            <a:off x="107504" y="188640"/>
            <a:ext cx="3960440" cy="4320480"/>
          </a:xfrm>
        </p:spPr>
        <p:txBody>
          <a:bodyPr>
            <a:normAutofit/>
          </a:bodyPr>
          <a:lstStyle/>
          <a:p>
            <a:pPr algn="l"/>
            <a:r>
              <a:rPr lang="uk-UA" sz="2000" dirty="0" smtClean="0">
                <a:solidFill>
                  <a:schemeClr val="tx1"/>
                </a:solidFill>
                <a:latin typeface="Times New Roman" panose="02020603050405020304" pitchFamily="18" charset="0"/>
                <a:cs typeface="Times New Roman" panose="02020603050405020304" pitchFamily="18" charset="0"/>
              </a:rPr>
              <a:t>	</a:t>
            </a:r>
          </a:p>
          <a:p>
            <a:pPr algn="l"/>
            <a:endParaRPr lang="uk-UA" sz="2000" dirty="0">
              <a:solidFill>
                <a:schemeClr val="tx1"/>
              </a:solidFill>
              <a:latin typeface="Times New Roman" panose="02020603050405020304" pitchFamily="18" charset="0"/>
              <a:cs typeface="Times New Roman" panose="02020603050405020304" pitchFamily="18" charset="0"/>
            </a:endParaRPr>
          </a:p>
          <a:p>
            <a:pPr algn="l"/>
            <a:r>
              <a:rPr lang="uk-UA" sz="2000" dirty="0" smtClean="0">
                <a:solidFill>
                  <a:schemeClr val="tx1"/>
                </a:solidFill>
                <a:latin typeface="Times New Roman" panose="02020603050405020304" pitchFamily="18" charset="0"/>
                <a:cs typeface="Times New Roman" panose="02020603050405020304" pitchFamily="18" charset="0"/>
              </a:rPr>
              <a:t>	</a:t>
            </a:r>
            <a:r>
              <a:rPr lang="uk-UA" sz="2000" dirty="0" err="1" smtClean="0">
                <a:solidFill>
                  <a:schemeClr val="tx1"/>
                </a:solidFill>
                <a:latin typeface="Times New Roman" panose="02020603050405020304" pitchFamily="18" charset="0"/>
                <a:cs typeface="Times New Roman" panose="02020603050405020304" pitchFamily="18" charset="0"/>
              </a:rPr>
              <a:t>Підгрунтям</a:t>
            </a:r>
            <a:r>
              <a:rPr lang="uk-UA" sz="2000" dirty="0" smtClean="0">
                <a:solidFill>
                  <a:schemeClr val="tx1"/>
                </a:solidFill>
                <a:latin typeface="Times New Roman" panose="02020603050405020304" pitchFamily="18" charset="0"/>
                <a:cs typeface="Times New Roman" panose="02020603050405020304" pitchFamily="18" charset="0"/>
              </a:rPr>
              <a:t> легенди стали реальні події, про які пліткував королівський двір. Молодий красень Мазепа Закохався в Олену </a:t>
            </a:r>
            <a:r>
              <a:rPr lang="uk-UA" sz="2000" dirty="0" err="1" smtClean="0">
                <a:solidFill>
                  <a:schemeClr val="tx1"/>
                </a:solidFill>
                <a:latin typeface="Times New Roman" panose="02020603050405020304" pitchFamily="18" charset="0"/>
                <a:cs typeface="Times New Roman" panose="02020603050405020304" pitchFamily="18" charset="0"/>
              </a:rPr>
              <a:t>Загоровську</a:t>
            </a:r>
            <a:r>
              <a:rPr lang="uk-UA" sz="2000" dirty="0" smtClean="0">
                <a:solidFill>
                  <a:schemeClr val="tx1"/>
                </a:solidFill>
                <a:latin typeface="Times New Roman" panose="02020603050405020304" pitchFamily="18" charset="0"/>
                <a:cs typeface="Times New Roman" panose="02020603050405020304" pitchFamily="18" charset="0"/>
              </a:rPr>
              <a:t> й зруйнував її сім’ю. Навряд чи ображений чоловік міг прив’язати коханця голим до коня, та легенда  уже з’явилася. </a:t>
            </a:r>
            <a:endParaRPr lang="ru-RU" sz="2000" dirty="0">
              <a:solidFill>
                <a:schemeClr val="tx1"/>
              </a:solidFill>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2948" y="4653136"/>
            <a:ext cx="2533650" cy="1809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944" y="523305"/>
            <a:ext cx="4902854" cy="3672408"/>
          </a:xfrm>
          <a:prstGeom prst="rect">
            <a:avLst/>
          </a:prstGeom>
        </p:spPr>
      </p:pic>
    </p:spTree>
    <p:extLst>
      <p:ext uri="{BB962C8B-B14F-4D97-AF65-F5344CB8AC3E}">
        <p14:creationId xmlns:p14="http://schemas.microsoft.com/office/powerpoint/2010/main" val="3951111280"/>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8456"/>
            <a:ext cx="9144000" cy="6857999"/>
          </a:xfrm>
          <a:prstGeom prst="rect">
            <a:avLst/>
          </a:prstGeom>
        </p:spPr>
      </p:pic>
      <p:sp>
        <p:nvSpPr>
          <p:cNvPr id="2" name="Заголовок 1"/>
          <p:cNvSpPr>
            <a:spLocks noGrp="1"/>
          </p:cNvSpPr>
          <p:nvPr>
            <p:ph type="ctrTitle"/>
          </p:nvPr>
        </p:nvSpPr>
        <p:spPr>
          <a:xfrm>
            <a:off x="685800" y="4941168"/>
            <a:ext cx="7772400" cy="1584176"/>
          </a:xfrm>
        </p:spPr>
        <p:txBody>
          <a:bodyPr>
            <a:normAutofit/>
          </a:bodyPr>
          <a:lstStyle/>
          <a:p>
            <a:r>
              <a:rPr lang="uk-UA" sz="2200" dirty="0" smtClean="0">
                <a:latin typeface="Times New Roman" panose="02020603050405020304" pitchFamily="18" charset="0"/>
                <a:cs typeface="Times New Roman" panose="02020603050405020304" pitchFamily="18" charset="0"/>
              </a:rPr>
              <a:t/>
            </a:r>
            <a:br>
              <a:rPr lang="uk-UA" sz="2200" dirty="0" smtClean="0">
                <a:latin typeface="Times New Roman" panose="02020603050405020304" pitchFamily="18" charset="0"/>
                <a:cs typeface="Times New Roman" panose="02020603050405020304" pitchFamily="18" charset="0"/>
              </a:rPr>
            </a:br>
            <a:r>
              <a:rPr lang="uk-UA" sz="2200" dirty="0" smtClean="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Перегляньте відеоряд «Сторінками поеми </a:t>
            </a:r>
            <a:r>
              <a:rPr lang="uk-UA" sz="2000" dirty="0" err="1" smtClean="0">
                <a:latin typeface="Times New Roman" panose="02020603050405020304" pitchFamily="18" charset="0"/>
                <a:cs typeface="Times New Roman" panose="02020603050405020304" pitchFamily="18" charset="0"/>
              </a:rPr>
              <a:t>Дж.Г.Байрона</a:t>
            </a:r>
            <a:r>
              <a:rPr lang="uk-UA" sz="2000" dirty="0" smtClean="0">
                <a:latin typeface="Times New Roman" panose="02020603050405020304" pitchFamily="18" charset="0"/>
                <a:cs typeface="Times New Roman" panose="02020603050405020304" pitchFamily="18" charset="0"/>
              </a:rPr>
              <a:t>»</a:t>
            </a:r>
            <a:br>
              <a:rPr lang="uk-UA"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hlinkClick r:id="rId3"/>
              </a:rPr>
              <a:t>https://www.youtube.com/watch?v=TxzeSIWNVJI</a:t>
            </a:r>
            <a:endParaRPr lang="ru-RU" sz="2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467544" y="260648"/>
            <a:ext cx="7992888" cy="5378152"/>
          </a:xfrm>
        </p:spPr>
        <p:txBody>
          <a:bodyPr>
            <a:normAutofit/>
          </a:bodyPr>
          <a:lstStyle/>
          <a:p>
            <a:pPr algn="l"/>
            <a:r>
              <a:rPr lang="uk-UA" sz="2000" dirty="0">
                <a:solidFill>
                  <a:schemeClr val="tx1"/>
                </a:solidFill>
                <a:latin typeface="Times New Roman" panose="02020603050405020304" pitchFamily="18" charset="0"/>
                <a:cs typeface="Times New Roman" panose="02020603050405020304" pitchFamily="18" charset="0"/>
              </a:rPr>
              <a:t>	</a:t>
            </a:r>
            <a:r>
              <a:rPr lang="uk-UA" sz="2000" dirty="0" smtClean="0">
                <a:solidFill>
                  <a:schemeClr val="tx1"/>
                </a:solidFill>
                <a:latin typeface="Times New Roman" panose="02020603050405020304" pitchFamily="18" charset="0"/>
                <a:cs typeface="Times New Roman" panose="02020603050405020304" pitchFamily="18" charset="0"/>
              </a:rPr>
              <a:t>Можливо, що сюжет про Мазепу </a:t>
            </a:r>
            <a:r>
              <a:rPr lang="uk-UA" sz="2000" dirty="0" err="1" smtClean="0">
                <a:solidFill>
                  <a:schemeClr val="tx1"/>
                </a:solidFill>
                <a:latin typeface="Times New Roman" panose="02020603050405020304" pitchFamily="18" charset="0"/>
                <a:cs typeface="Times New Roman" panose="02020603050405020304" pitchFamily="18" charset="0"/>
              </a:rPr>
              <a:t>Пасек</a:t>
            </a:r>
            <a:r>
              <a:rPr lang="uk-UA" sz="2000" dirty="0" smtClean="0">
                <a:solidFill>
                  <a:schemeClr val="tx1"/>
                </a:solidFill>
                <a:latin typeface="Times New Roman" panose="02020603050405020304" pitchFamily="18" charset="0"/>
                <a:cs typeface="Times New Roman" panose="02020603050405020304" pitchFamily="18" charset="0"/>
              </a:rPr>
              <a:t> запозичив із грецького міфу про </a:t>
            </a:r>
            <a:r>
              <a:rPr lang="uk-UA" sz="2000" dirty="0" err="1" smtClean="0">
                <a:solidFill>
                  <a:schemeClr val="tx1"/>
                </a:solidFill>
                <a:latin typeface="Times New Roman" panose="02020603050405020304" pitchFamily="18" charset="0"/>
                <a:cs typeface="Times New Roman" panose="02020603050405020304" pitchFamily="18" charset="0"/>
              </a:rPr>
              <a:t>Іполіта</a:t>
            </a:r>
            <a:r>
              <a:rPr lang="uk-UA" sz="2000" dirty="0" smtClean="0">
                <a:solidFill>
                  <a:schemeClr val="tx1"/>
                </a:solidFill>
                <a:latin typeface="Times New Roman" panose="02020603050405020304" pitchFamily="18" charset="0"/>
                <a:cs typeface="Times New Roman" panose="02020603050405020304" pitchFamily="18" charset="0"/>
              </a:rPr>
              <a:t>, який відмовив у коханні мачусі. За це він був безпідставно звинувачений і покараний, – прив’язаний до запряженої колісниці. Налякані морським чудовиськом коні  понесли колісницю, яка через деякий час розбилася, а невинний </a:t>
            </a:r>
            <a:r>
              <a:rPr lang="uk-UA" sz="2000" dirty="0" err="1" smtClean="0">
                <a:solidFill>
                  <a:schemeClr val="tx1"/>
                </a:solidFill>
                <a:latin typeface="Times New Roman" panose="02020603050405020304" pitchFamily="18" charset="0"/>
                <a:cs typeface="Times New Roman" panose="02020603050405020304" pitchFamily="18" charset="0"/>
              </a:rPr>
              <a:t>Іполіт</a:t>
            </a:r>
            <a:r>
              <a:rPr lang="uk-UA" sz="2000" dirty="0" smtClean="0">
                <a:solidFill>
                  <a:schemeClr val="tx1"/>
                </a:solidFill>
                <a:latin typeface="Times New Roman" panose="02020603050405020304" pitchFamily="18" charset="0"/>
                <a:cs typeface="Times New Roman" panose="02020603050405020304" pitchFamily="18" charset="0"/>
              </a:rPr>
              <a:t> загинув.</a:t>
            </a:r>
          </a:p>
          <a:p>
            <a:pPr algn="l"/>
            <a:r>
              <a:rPr lang="uk-UA" sz="2000" dirty="0">
                <a:solidFill>
                  <a:schemeClr val="tx1"/>
                </a:solidFill>
                <a:latin typeface="Times New Roman" panose="02020603050405020304" pitchFamily="18" charset="0"/>
                <a:cs typeface="Times New Roman" panose="02020603050405020304" pitchFamily="18" charset="0"/>
              </a:rPr>
              <a:t>	</a:t>
            </a:r>
            <a:r>
              <a:rPr lang="uk-UA" sz="2000" dirty="0" smtClean="0">
                <a:solidFill>
                  <a:schemeClr val="tx1"/>
                </a:solidFill>
                <a:latin typeface="Times New Roman" panose="02020603050405020304" pitchFamily="18" charset="0"/>
                <a:cs typeface="Times New Roman" panose="02020603050405020304" pitchFamily="18" charset="0"/>
              </a:rPr>
              <a:t>Твори античних авторів були добре відомі в Польщі, тому </a:t>
            </a:r>
            <a:r>
              <a:rPr lang="uk-UA" sz="2000" dirty="0" err="1" smtClean="0">
                <a:solidFill>
                  <a:schemeClr val="tx1"/>
                </a:solidFill>
                <a:latin typeface="Times New Roman" panose="02020603050405020304" pitchFamily="18" charset="0"/>
                <a:cs typeface="Times New Roman" panose="02020603050405020304" pitchFamily="18" charset="0"/>
              </a:rPr>
              <a:t>Пасек</a:t>
            </a:r>
            <a:r>
              <a:rPr lang="uk-UA" sz="2000" dirty="0" smtClean="0">
                <a:solidFill>
                  <a:schemeClr val="tx1"/>
                </a:solidFill>
                <a:latin typeface="Times New Roman" panose="02020603050405020304" pitchFamily="18" charset="0"/>
                <a:cs typeface="Times New Roman" panose="02020603050405020304" pitchFamily="18" charset="0"/>
              </a:rPr>
              <a:t> міг запропонувати читачеві свою версію «трагічного» кохання.</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Вигадку</a:t>
            </a:r>
            <a:r>
              <a:rPr lang="ru-RU" sz="2000" dirty="0" smtClean="0">
                <a:solidFill>
                  <a:schemeClr val="tx1"/>
                </a:solidFill>
                <a:latin typeface="Times New Roman" panose="02020603050405020304" pitchFamily="18" charset="0"/>
                <a:cs typeface="Times New Roman" panose="02020603050405020304" pitchFamily="18" charset="0"/>
              </a:rPr>
              <a:t> Пасека </a:t>
            </a:r>
            <a:r>
              <a:rPr lang="ru-RU" sz="2000" dirty="0" err="1" smtClean="0">
                <a:solidFill>
                  <a:schemeClr val="tx1"/>
                </a:solidFill>
                <a:latin typeface="Times New Roman" panose="02020603050405020304" pitchFamily="18" charset="0"/>
                <a:cs typeface="Times New Roman" panose="02020603050405020304" pitchFamily="18" charset="0"/>
              </a:rPr>
              <a:t>підхопив</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польсьий</a:t>
            </a:r>
            <a:r>
              <a:rPr lang="ru-RU" sz="2000" dirty="0" smtClean="0">
                <a:solidFill>
                  <a:schemeClr val="tx1"/>
                </a:solidFill>
                <a:latin typeface="Times New Roman" panose="02020603050405020304" pitchFamily="18" charset="0"/>
                <a:cs typeface="Times New Roman" panose="02020603050405020304" pitchFamily="18" charset="0"/>
              </a:rPr>
              <a:t> мемуарист </a:t>
            </a:r>
            <a:r>
              <a:rPr lang="ru-RU" sz="2000" dirty="0" err="1" smtClean="0">
                <a:solidFill>
                  <a:schemeClr val="tx1"/>
                </a:solidFill>
                <a:latin typeface="Times New Roman" panose="02020603050405020304" pitchFamily="18" charset="0"/>
                <a:cs typeface="Times New Roman" panose="02020603050405020304" pitchFamily="18" charset="0"/>
              </a:rPr>
              <a:t>Еразм</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Отвиновський</a:t>
            </a:r>
            <a:r>
              <a:rPr lang="ru-RU" sz="2000" dirty="0" smtClean="0">
                <a:solidFill>
                  <a:schemeClr val="tx1"/>
                </a:solidFill>
                <a:latin typeface="Times New Roman" panose="02020603050405020304" pitchFamily="18" charset="0"/>
                <a:cs typeface="Times New Roman" panose="02020603050405020304" pitchFamily="18" charset="0"/>
              </a:rPr>
              <a:t>. У </a:t>
            </a:r>
            <a:r>
              <a:rPr lang="ru-RU" sz="2000" dirty="0" err="1" smtClean="0">
                <a:solidFill>
                  <a:schemeClr val="tx1"/>
                </a:solidFill>
                <a:latin typeface="Times New Roman" panose="02020603050405020304" pitchFamily="18" charset="0"/>
                <a:cs typeface="Times New Roman" panose="02020603050405020304" pitchFamily="18" charset="0"/>
              </a:rPr>
              <a:t>його</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записах</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схопленого</a:t>
            </a:r>
            <a:r>
              <a:rPr lang="ru-RU" sz="2000" dirty="0" smtClean="0">
                <a:solidFill>
                  <a:schemeClr val="tx1"/>
                </a:solidFill>
                <a:latin typeface="Times New Roman" panose="02020603050405020304" pitchFamily="18" charset="0"/>
                <a:cs typeface="Times New Roman" panose="02020603050405020304" pitchFamily="18" charset="0"/>
              </a:rPr>
              <a:t> Мазепу </a:t>
            </a:r>
            <a:r>
              <a:rPr lang="ru-RU" sz="2000" dirty="0" err="1" smtClean="0">
                <a:solidFill>
                  <a:schemeClr val="tx1"/>
                </a:solidFill>
                <a:latin typeface="Times New Roman" panose="02020603050405020304" pitchFamily="18" charset="0"/>
                <a:cs typeface="Times New Roman" panose="02020603050405020304" pitchFamily="18" charset="0"/>
              </a:rPr>
              <a:t>вимазали</a:t>
            </a:r>
            <a:r>
              <a:rPr lang="ru-RU" sz="2000" dirty="0" smtClean="0">
                <a:solidFill>
                  <a:schemeClr val="tx1"/>
                </a:solidFill>
                <a:latin typeface="Times New Roman" panose="02020603050405020304" pitchFamily="18" charset="0"/>
                <a:cs typeface="Times New Roman" panose="02020603050405020304" pitchFamily="18" charset="0"/>
              </a:rPr>
              <a:t> липкою </a:t>
            </a:r>
            <a:r>
              <a:rPr lang="ru-RU" sz="2000" dirty="0" err="1" smtClean="0">
                <a:solidFill>
                  <a:schemeClr val="tx1"/>
                </a:solidFill>
                <a:latin typeface="Times New Roman" panose="02020603050405020304" pitchFamily="18" charset="0"/>
                <a:cs typeface="Times New Roman" panose="02020603050405020304" pitchFamily="18" charset="0"/>
              </a:rPr>
              <a:t>рідиною</a:t>
            </a:r>
            <a:r>
              <a:rPr lang="ru-RU" sz="2000" dirty="0" smtClean="0">
                <a:solidFill>
                  <a:schemeClr val="tx1"/>
                </a:solidFill>
                <a:latin typeface="Times New Roman" panose="02020603050405020304" pitchFamily="18" charset="0"/>
                <a:cs typeface="Times New Roman" panose="02020603050405020304" pitchFamily="18" charset="0"/>
              </a:rPr>
              <a:t> та </a:t>
            </a:r>
            <a:r>
              <a:rPr lang="ru-RU" sz="2000" dirty="0" err="1" smtClean="0">
                <a:solidFill>
                  <a:schemeClr val="tx1"/>
                </a:solidFill>
                <a:latin typeface="Times New Roman" panose="02020603050405020304" pitchFamily="18" charset="0"/>
                <a:cs typeface="Times New Roman" panose="02020603050405020304" pitchFamily="18" charset="0"/>
              </a:rPr>
              <a:t>обсипали</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пір’ям</a:t>
            </a:r>
            <a:r>
              <a:rPr lang="ru-RU" sz="2000" dirty="0" smtClean="0">
                <a:solidFill>
                  <a:schemeClr val="tx1"/>
                </a:solidFill>
                <a:latin typeface="Times New Roman" panose="02020603050405020304" pitchFamily="18" charset="0"/>
                <a:cs typeface="Times New Roman" panose="02020603050405020304" pitchFamily="18" charset="0"/>
              </a:rPr>
              <a:t>, а </a:t>
            </a:r>
            <a:r>
              <a:rPr lang="ru-RU" sz="2000" dirty="0" err="1" smtClean="0">
                <a:solidFill>
                  <a:schemeClr val="tx1"/>
                </a:solidFill>
                <a:latin typeface="Times New Roman" panose="02020603050405020304" pitchFamily="18" charset="0"/>
                <a:cs typeface="Times New Roman" panose="02020603050405020304" pitchFamily="18" charset="0"/>
              </a:rPr>
              <a:t>степовий</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кінь</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привіз</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його</a:t>
            </a:r>
            <a:r>
              <a:rPr lang="ru-RU" sz="2000" dirty="0" smtClean="0">
                <a:solidFill>
                  <a:schemeClr val="tx1"/>
                </a:solidFill>
                <a:latin typeface="Times New Roman" panose="02020603050405020304" pitchFamily="18" charset="0"/>
                <a:cs typeface="Times New Roman" panose="02020603050405020304" pitchFamily="18" charset="0"/>
              </a:rPr>
              <a:t> на </a:t>
            </a:r>
            <a:r>
              <a:rPr lang="ru-RU" sz="2000" dirty="0" err="1" smtClean="0">
                <a:solidFill>
                  <a:schemeClr val="tx1"/>
                </a:solidFill>
                <a:latin typeface="Times New Roman" panose="02020603050405020304" pitchFamily="18" charset="0"/>
                <a:cs typeface="Times New Roman" panose="02020603050405020304" pitchFamily="18" charset="0"/>
              </a:rPr>
              <a:t>великолюдний</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український</a:t>
            </a:r>
            <a:r>
              <a:rPr lang="ru-RU" sz="2000" dirty="0" smtClean="0">
                <a:solidFill>
                  <a:schemeClr val="tx1"/>
                </a:solidFill>
                <a:latin typeface="Times New Roman" panose="02020603050405020304" pitchFamily="18" charset="0"/>
                <a:cs typeface="Times New Roman" panose="02020603050405020304" pitchFamily="18" charset="0"/>
              </a:rPr>
              <a:t> ярмарок .</a:t>
            </a:r>
          </a:p>
          <a:p>
            <a:pPr algn="l"/>
            <a:r>
              <a:rPr lang="uk-UA" sz="2000" dirty="0">
                <a:solidFill>
                  <a:schemeClr val="tx1"/>
                </a:solidFill>
                <a:latin typeface="Times New Roman" panose="02020603050405020304" pitchFamily="18" charset="0"/>
                <a:cs typeface="Times New Roman" panose="02020603050405020304" pitchFamily="18" charset="0"/>
              </a:rPr>
              <a:t>	</a:t>
            </a:r>
            <a:r>
              <a:rPr lang="uk-UA" sz="2000" dirty="0" smtClean="0">
                <a:solidFill>
                  <a:schemeClr val="tx1"/>
                </a:solidFill>
                <a:latin typeface="Times New Roman" panose="02020603050405020304" pitchFamily="18" charset="0"/>
                <a:cs typeface="Times New Roman" panose="02020603050405020304" pitchFamily="18" charset="0"/>
              </a:rPr>
              <a:t>Легенда про Мазепу зародилася в Польщі й була завезена до Франції. Чи не найбільшому її поширенню серед європейців сприяв французький письменник Вольтер. Він назвав Мазепу поляком. Доповнив історію. Кінь приніс героя до берегів Дніпра. Цей сюжет і став  основою для поеми Байрона</a:t>
            </a:r>
            <a:endParaRPr lang="ru-RU"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1111280"/>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
            <a:ext cx="9144000" cy="6857999"/>
          </a:xfrm>
          <a:prstGeom prst="rect">
            <a:avLst/>
          </a:prstGeom>
        </p:spPr>
      </p:pic>
      <p:sp>
        <p:nvSpPr>
          <p:cNvPr id="2" name="Заголовок 1"/>
          <p:cNvSpPr>
            <a:spLocks noGrp="1"/>
          </p:cNvSpPr>
          <p:nvPr>
            <p:ph type="title"/>
          </p:nvPr>
        </p:nvSpPr>
        <p:spPr/>
        <p:txBody>
          <a:bodyPr>
            <a:normAutofit/>
          </a:bodyPr>
          <a:lstStyle/>
          <a:p>
            <a:pPr algn="l"/>
            <a:r>
              <a:rPr lang="uk-UA" sz="2000" dirty="0" smtClean="0">
                <a:latin typeface="Times New Roman" panose="02020603050405020304" pitchFamily="18" charset="0"/>
                <a:cs typeface="Times New Roman" panose="02020603050405020304" pitchFamily="18" charset="0"/>
              </a:rPr>
              <a:t>	      </a:t>
            </a:r>
            <a:r>
              <a:rPr lang="uk-UA" sz="2000" b="1" dirty="0" smtClean="0">
                <a:latin typeface="Times New Roman" panose="02020603050405020304" pitchFamily="18" charset="0"/>
                <a:cs typeface="Times New Roman" panose="02020603050405020304" pitchFamily="18" charset="0"/>
              </a:rPr>
              <a:t>У поемі Байрона маємо дві сюжетні лінії</a:t>
            </a:r>
            <a:r>
              <a:rPr lang="uk-UA" sz="2000" dirty="0" smtClean="0">
                <a:latin typeface="Times New Roman" panose="02020603050405020304" pitchFamily="18" charset="0"/>
                <a:cs typeface="Times New Roman" panose="02020603050405020304" pitchFamily="18" charset="0"/>
              </a:rPr>
              <a:t>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Образ Мазепи в юності та старості. Якими рисами характеру наділив поет свого героя?</a:t>
            </a:r>
            <a:endParaRPr lang="ru-RU" sz="2000"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p:txBody>
          <a:bodyPr>
            <a:normAutofit fontScale="92500" lnSpcReduction="20000"/>
          </a:bodyPr>
          <a:lstStyle/>
          <a:p>
            <a:r>
              <a:rPr lang="uk-UA" dirty="0" smtClean="0"/>
              <a:t>Риси характеру байронічного героя</a:t>
            </a:r>
            <a:endParaRPr lang="ru-RU" dirty="0"/>
          </a:p>
        </p:txBody>
      </p:sp>
      <p:sp>
        <p:nvSpPr>
          <p:cNvPr id="6" name="Объект 5"/>
          <p:cNvSpPr>
            <a:spLocks noGrp="1"/>
          </p:cNvSpPr>
          <p:nvPr>
            <p:ph sz="half" idx="2"/>
          </p:nvPr>
        </p:nvSpPr>
        <p:spPr>
          <a:xfrm>
            <a:off x="457200" y="2174874"/>
            <a:ext cx="4040188" cy="4494485"/>
          </a:xfrm>
        </p:spPr>
        <p:txBody>
          <a:bodyPr>
            <a:normAutofit/>
          </a:bodyPr>
          <a:lstStyle/>
          <a:p>
            <a:pPr marL="0" indent="0">
              <a:buNone/>
            </a:pPr>
            <a:r>
              <a:rPr lang="uk-UA" sz="2000" i="1" dirty="0" smtClean="0">
                <a:latin typeface="Times New Roman" panose="02020603050405020304" pitchFamily="18" charset="0"/>
                <a:cs typeface="Times New Roman" panose="02020603050405020304" pitchFamily="18" charset="0"/>
              </a:rPr>
              <a:t>Герой, розчарований у принадах світу. Його не радує ні багатство, ні розваги, ні слава. Основний його духовний стан – нудьга. Він відчуває світову скорботу, загальну невлаштованість людства.</a:t>
            </a:r>
          </a:p>
          <a:p>
            <a:pPr marL="0" indent="0">
              <a:buNone/>
            </a:pPr>
            <a:r>
              <a:rPr lang="uk-UA" sz="2000" i="1" dirty="0" smtClean="0">
                <a:latin typeface="Times New Roman" panose="02020603050405020304" pitchFamily="18" charset="0"/>
                <a:cs typeface="Times New Roman" panose="02020603050405020304" pitchFamily="18" charset="0"/>
              </a:rPr>
              <a:t>Його душа протестує проти неволі. Прагне поринути у світ чистих і світлих почуттів, краси, природи,  але доля жорстока до нього. Герой має страдницьку душу, сильний характер, бунтівливу вдачу</a:t>
            </a:r>
            <a:r>
              <a:rPr lang="uk-UA"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
        <p:nvSpPr>
          <p:cNvPr id="7" name="Текст 6"/>
          <p:cNvSpPr>
            <a:spLocks noGrp="1"/>
          </p:cNvSpPr>
          <p:nvPr>
            <p:ph type="body" sz="quarter" idx="3"/>
          </p:nvPr>
        </p:nvSpPr>
        <p:spPr>
          <a:xfrm>
            <a:off x="4645025" y="1412776"/>
            <a:ext cx="4041775" cy="648072"/>
          </a:xfrm>
        </p:spPr>
        <p:txBody>
          <a:bodyPr>
            <a:normAutofit fontScale="92500" lnSpcReduction="10000"/>
          </a:bodyPr>
          <a:lstStyle/>
          <a:p>
            <a:r>
              <a:rPr lang="uk-UA" sz="2200" dirty="0" smtClean="0"/>
              <a:t>Риси характеру образу Мазепи в поемі</a:t>
            </a:r>
            <a:endParaRPr lang="ru-RU" sz="2200" dirty="0"/>
          </a:p>
        </p:txBody>
      </p:sp>
      <p:sp>
        <p:nvSpPr>
          <p:cNvPr id="8" name="Объект 7"/>
          <p:cNvSpPr>
            <a:spLocks noGrp="1"/>
          </p:cNvSpPr>
          <p:nvPr>
            <p:ph sz="quarter" idx="4"/>
          </p:nvPr>
        </p:nvSpPr>
        <p:spPr>
          <a:xfrm>
            <a:off x="4645025" y="2174874"/>
            <a:ext cx="4041775" cy="4494485"/>
          </a:xfrm>
        </p:spPr>
        <p:txBody>
          <a:bodyPr>
            <a:normAutofit lnSpcReduction="10000"/>
          </a:bodyPr>
          <a:lstStyle/>
          <a:p>
            <a:pPr marL="0" indent="0">
              <a:buNone/>
            </a:pPr>
            <a:r>
              <a:rPr lang="uk-UA" sz="2000" i="1" dirty="0" smtClean="0">
                <a:latin typeface="Times New Roman" panose="02020603050405020304" pitchFamily="18" charset="0"/>
                <a:cs typeface="Times New Roman" panose="02020603050405020304" pitchFamily="18" charset="0"/>
              </a:rPr>
              <a:t>Сильний характер. Волелюбний. Вміє зберегти спокій навіть у критичних ситуаціях. </a:t>
            </a:r>
          </a:p>
          <a:p>
            <a:pPr marL="0" indent="0">
              <a:buNone/>
            </a:pPr>
            <a:r>
              <a:rPr lang="uk-UA" sz="2000" i="1" dirty="0" smtClean="0">
                <a:latin typeface="Times New Roman" panose="02020603050405020304" pitchFamily="18" charset="0"/>
                <a:cs typeface="Times New Roman" panose="02020603050405020304" pitchFamily="18" charset="0"/>
              </a:rPr>
              <a:t>Трагічна нескореність, бунтарство. </a:t>
            </a:r>
          </a:p>
          <a:p>
            <a:pPr marL="0" indent="0">
              <a:buNone/>
            </a:pPr>
            <a:r>
              <a:rPr lang="uk-UA" sz="2000" i="1" dirty="0" smtClean="0">
                <a:latin typeface="Times New Roman" panose="02020603050405020304" pitchFamily="18" charset="0"/>
                <a:cs typeface="Times New Roman" panose="02020603050405020304" pitchFamily="18" charset="0"/>
              </a:rPr>
              <a:t>Не впадає у відчай, знаходить сили втішати інших.</a:t>
            </a:r>
          </a:p>
          <a:p>
            <a:pPr marL="0" indent="0">
              <a:buNone/>
            </a:pPr>
            <a:r>
              <a:rPr lang="uk-UA" sz="2000" i="1" dirty="0" smtClean="0">
                <a:latin typeface="Times New Roman" panose="02020603050405020304" pitchFamily="18" charset="0"/>
                <a:cs typeface="Times New Roman" panose="02020603050405020304" pitchFamily="18" charset="0"/>
              </a:rPr>
              <a:t>Уміє зберігати мовчання перед натовпом під час приниження. </a:t>
            </a:r>
          </a:p>
          <a:p>
            <a:pPr marL="0" indent="0">
              <a:buNone/>
            </a:pPr>
            <a:r>
              <a:rPr lang="uk-UA" sz="2000" i="1" dirty="0" smtClean="0">
                <a:latin typeface="Times New Roman" panose="02020603050405020304" pitchFamily="18" charset="0"/>
                <a:cs typeface="Times New Roman" panose="02020603050405020304" pitchFamily="18" charset="0"/>
              </a:rPr>
              <a:t>Не цурається сильного почуття кохання до жінки. </a:t>
            </a:r>
          </a:p>
          <a:p>
            <a:pPr marL="0" indent="0">
              <a:buNone/>
            </a:pPr>
            <a:r>
              <a:rPr lang="uk-UA" sz="2000" i="1" dirty="0" smtClean="0">
                <a:latin typeface="Times New Roman" panose="02020603050405020304" pitchFamily="18" charset="0"/>
                <a:cs typeface="Times New Roman" panose="02020603050405020304" pitchFamily="18" charset="0"/>
              </a:rPr>
              <a:t>Мужність, витримка у найтяжчих випробуваннях. Незламність перед ударами долі. </a:t>
            </a:r>
            <a:endParaRPr lang="ru-RU"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3582023"/>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
            <a:ext cx="9144000" cy="6857999"/>
          </a:xfrm>
          <a:prstGeom prst="rect">
            <a:avLst/>
          </a:prstGeom>
        </p:spPr>
      </p:pic>
      <p:sp>
        <p:nvSpPr>
          <p:cNvPr id="2" name="Заголовок 1"/>
          <p:cNvSpPr>
            <a:spLocks noGrp="1"/>
          </p:cNvSpPr>
          <p:nvPr>
            <p:ph type="ctrTitle"/>
          </p:nvPr>
        </p:nvSpPr>
        <p:spPr>
          <a:xfrm>
            <a:off x="685800" y="404665"/>
            <a:ext cx="7772400" cy="2736303"/>
          </a:xfrm>
        </p:spPr>
        <p:txBody>
          <a:bodyPr>
            <a:normAutofit/>
          </a:bodyPr>
          <a:lstStyle/>
          <a:p>
            <a:pPr algn="l"/>
            <a:r>
              <a:rPr lang="uk-UA" sz="2000" dirty="0" smtClean="0">
                <a:latin typeface="Times New Roman" panose="02020603050405020304" pitchFamily="18" charset="0"/>
                <a:cs typeface="Times New Roman" panose="02020603050405020304" pitchFamily="18" charset="0"/>
              </a:rPr>
              <a:t>Все закінчується щасливо. Старий гетьман підсумовує</a:t>
            </a:r>
            <a:r>
              <a:rPr lang="uk-UA" sz="2000" b="1" i="1" dirty="0" smtClean="0">
                <a:latin typeface="Times New Roman" panose="02020603050405020304" pitchFamily="18" charset="0"/>
                <a:cs typeface="Times New Roman" panose="02020603050405020304" pitchFamily="18" charset="0"/>
              </a:rPr>
              <a:t>		</a:t>
            </a:r>
            <a:r>
              <a:rPr lang="uk-UA" sz="2000" i="1" dirty="0" smtClean="0">
                <a:latin typeface="Times New Roman" panose="02020603050405020304" pitchFamily="18" charset="0"/>
                <a:cs typeface="Times New Roman" panose="02020603050405020304" pitchFamily="18" charset="0"/>
              </a:rPr>
              <a:t/>
            </a:r>
            <a:br>
              <a:rPr lang="uk-UA" sz="2000" i="1" dirty="0" smtClean="0">
                <a:latin typeface="Times New Roman" panose="02020603050405020304" pitchFamily="18" charset="0"/>
                <a:cs typeface="Times New Roman" panose="02020603050405020304" pitchFamily="18" charset="0"/>
              </a:rPr>
            </a:br>
            <a:r>
              <a:rPr lang="uk-UA" sz="2000" b="1" i="1" dirty="0" smtClean="0">
                <a:latin typeface="Times New Roman" panose="02020603050405020304" pitchFamily="18" charset="0"/>
                <a:cs typeface="Times New Roman" panose="02020603050405020304" pitchFamily="18" charset="0"/>
              </a:rPr>
              <a:t>Безумний, що в гніві палкому</a:t>
            </a:r>
            <a:br>
              <a:rPr lang="uk-UA" sz="2000" b="1" i="1" dirty="0" smtClean="0">
                <a:latin typeface="Times New Roman" panose="02020603050405020304" pitchFamily="18" charset="0"/>
                <a:cs typeface="Times New Roman" panose="02020603050405020304" pitchFamily="18" charset="0"/>
              </a:rPr>
            </a:br>
            <a:r>
              <a:rPr lang="uk-UA" sz="2000" b="1" i="1" dirty="0" smtClean="0">
                <a:latin typeface="Times New Roman" panose="02020603050405020304" pitchFamily="18" charset="0"/>
                <a:cs typeface="Times New Roman" panose="02020603050405020304" pitchFamily="18" charset="0"/>
              </a:rPr>
              <a:t>Помстивсь так люто мені,</a:t>
            </a:r>
            <a:br>
              <a:rPr lang="uk-UA" sz="2000" b="1" i="1" dirty="0" smtClean="0">
                <a:latin typeface="Times New Roman" panose="02020603050405020304" pitchFamily="18" charset="0"/>
                <a:cs typeface="Times New Roman" panose="02020603050405020304" pitchFamily="18" charset="0"/>
              </a:rPr>
            </a:br>
            <a:r>
              <a:rPr lang="uk-UA" sz="2000" b="1" i="1" dirty="0" smtClean="0">
                <a:latin typeface="Times New Roman" panose="02020603050405020304" pitchFamily="18" charset="0"/>
                <a:cs typeface="Times New Roman" panose="02020603050405020304" pitchFamily="18" charset="0"/>
              </a:rPr>
              <a:t>І в’язня голого із дому</a:t>
            </a:r>
            <a:br>
              <a:rPr lang="uk-UA" sz="2000" b="1" i="1" dirty="0" smtClean="0">
                <a:latin typeface="Times New Roman" panose="02020603050405020304" pitchFamily="18" charset="0"/>
                <a:cs typeface="Times New Roman" panose="02020603050405020304" pitchFamily="18" charset="0"/>
              </a:rPr>
            </a:br>
            <a:r>
              <a:rPr lang="uk-UA" sz="2000" b="1" i="1" dirty="0" smtClean="0">
                <a:latin typeface="Times New Roman" panose="02020603050405020304" pitchFamily="18" charset="0"/>
                <a:cs typeface="Times New Roman" panose="02020603050405020304" pitchFamily="18" charset="0"/>
              </a:rPr>
              <a:t>В пустиню вигнав на коні.</a:t>
            </a:r>
            <a:br>
              <a:rPr lang="uk-UA" sz="2000" b="1" i="1" dirty="0" smtClean="0">
                <a:latin typeface="Times New Roman" panose="02020603050405020304" pitchFamily="18" charset="0"/>
                <a:cs typeface="Times New Roman" panose="02020603050405020304" pitchFamily="18" charset="0"/>
              </a:rPr>
            </a:br>
            <a:r>
              <a:rPr lang="uk-UA" sz="2000" b="1" i="1" dirty="0" smtClean="0">
                <a:latin typeface="Times New Roman" panose="02020603050405020304" pitchFamily="18" charset="0"/>
                <a:cs typeface="Times New Roman" panose="02020603050405020304" pitchFamily="18" charset="0"/>
              </a:rPr>
              <a:t>Він путь проклав мені до трону.</a:t>
            </a:r>
            <a:br>
              <a:rPr lang="uk-UA" sz="2000" b="1" i="1" dirty="0" smtClean="0">
                <a:latin typeface="Times New Roman" panose="02020603050405020304" pitchFamily="18" charset="0"/>
                <a:cs typeface="Times New Roman" panose="02020603050405020304" pitchFamily="18" charset="0"/>
              </a:rPr>
            </a:br>
            <a:r>
              <a:rPr lang="uk-UA" sz="2000" b="1" i="1" dirty="0" smtClean="0">
                <a:latin typeface="Times New Roman" panose="02020603050405020304" pitchFamily="18" charset="0"/>
                <a:cs typeface="Times New Roman" panose="02020603050405020304" pitchFamily="18" charset="0"/>
              </a:rPr>
              <a:t>Хіба ж ту долю нам збагнуть?</a:t>
            </a:r>
            <a:endParaRPr lang="ru-RU" sz="2000" b="1" i="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51519" y="2908598"/>
            <a:ext cx="8492777" cy="3760762"/>
          </a:xfrm>
        </p:spPr>
        <p:txBody>
          <a:bodyPr>
            <a:normAutofit/>
          </a:bodyPr>
          <a:lstStyle/>
          <a:p>
            <a:pPr algn="l"/>
            <a:r>
              <a:rPr lang="uk-UA" sz="2000" dirty="0" smtClean="0">
                <a:latin typeface="Times New Roman" panose="02020603050405020304" pitchFamily="18" charset="0"/>
                <a:cs typeface="Times New Roman" panose="02020603050405020304" pitchFamily="18" charset="0"/>
              </a:rPr>
              <a:t>	</a:t>
            </a:r>
            <a:r>
              <a:rPr lang="uk-UA" sz="2000" dirty="0" smtClean="0">
                <a:solidFill>
                  <a:schemeClr val="tx1"/>
                </a:solidFill>
                <a:latin typeface="Times New Roman" panose="02020603050405020304" pitchFamily="18" charset="0"/>
                <a:cs typeface="Times New Roman" panose="02020603050405020304" pitchFamily="18" charset="0"/>
              </a:rPr>
              <a:t>Достовірні історичні факти згодом підтвердили, що, повернувшись на Україну, Мазепа став на службу до гетьмана Дорошенка в 1669 році. Пізніше він відзначився в кількох походах на татар, особливо в 1674 році. З часом його освіта принесла йому повагу серед козацтва. Слава його росла і спонукала врешті царя зробити його гетьманом.</a:t>
            </a:r>
          </a:p>
          <a:p>
            <a:pPr algn="l"/>
            <a:r>
              <a:rPr lang="uk-UA" sz="2000" dirty="0">
                <a:solidFill>
                  <a:schemeClr val="tx1"/>
                </a:solidFill>
                <a:latin typeface="Times New Roman" panose="02020603050405020304" pitchFamily="18" charset="0"/>
                <a:cs typeface="Times New Roman" panose="02020603050405020304" pitchFamily="18" charset="0"/>
              </a:rPr>
              <a:t>	</a:t>
            </a:r>
            <a:r>
              <a:rPr lang="uk-UA" sz="2000" dirty="0" smtClean="0">
                <a:solidFill>
                  <a:schemeClr val="tx1"/>
                </a:solidFill>
                <a:latin typeface="Times New Roman" panose="02020603050405020304" pitchFamily="18" charset="0"/>
                <a:cs typeface="Times New Roman" panose="02020603050405020304" pitchFamily="18" charset="0"/>
              </a:rPr>
              <a:t>Байрон, очевидно, про все це знав . Та йому вдалося створити яскравий образ Мазепи і в юності, і в старості. Причому, старий гетьман України набагато цікавіший і багатший образ, ніж сентиментальний коханець.</a:t>
            </a:r>
          </a:p>
          <a:p>
            <a:pPr algn="l"/>
            <a:r>
              <a:rPr lang="uk-UA" sz="2000" dirty="0" smtClean="0">
                <a:solidFill>
                  <a:schemeClr val="tx1"/>
                </a:solidFill>
                <a:latin typeface="Times New Roman" panose="02020603050405020304" pitchFamily="18" charset="0"/>
                <a:cs typeface="Times New Roman" panose="02020603050405020304" pitchFamily="18" charset="0"/>
              </a:rPr>
              <a:t>	Мазепа-юнак значно програє у порівнянні зі старим гетьманом, який дещо іронізує над своїми колишніми пригодами. </a:t>
            </a:r>
            <a:endParaRPr lang="ru-RU" sz="2000" dirty="0">
              <a:solidFill>
                <a:schemeClr val="tx1"/>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0271" y="260648"/>
            <a:ext cx="1724025" cy="2647950"/>
          </a:xfrm>
          <a:prstGeom prst="rect">
            <a:avLst/>
          </a:prstGeom>
        </p:spPr>
      </p:pic>
    </p:spTree>
    <p:extLst>
      <p:ext uri="{BB962C8B-B14F-4D97-AF65-F5344CB8AC3E}">
        <p14:creationId xmlns:p14="http://schemas.microsoft.com/office/powerpoint/2010/main" val="530366427"/>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
            <a:ext cx="9144000" cy="6857999"/>
          </a:xfrm>
          <a:prstGeom prst="rect">
            <a:avLst/>
          </a:prstGeom>
        </p:spPr>
      </p:pic>
      <p:sp>
        <p:nvSpPr>
          <p:cNvPr id="2" name="Заголовок 1"/>
          <p:cNvSpPr>
            <a:spLocks noGrp="1"/>
          </p:cNvSpPr>
          <p:nvPr>
            <p:ph type="ctrTitle"/>
          </p:nvPr>
        </p:nvSpPr>
        <p:spPr>
          <a:xfrm>
            <a:off x="3779912" y="404665"/>
            <a:ext cx="5256584" cy="4248471"/>
          </a:xfrm>
        </p:spPr>
        <p:txBody>
          <a:bodyPr>
            <a:normAutofit/>
          </a:bodyPr>
          <a:lstStyle/>
          <a:p>
            <a:pPr algn="l"/>
            <a:r>
              <a:rPr lang="uk-UA" sz="2000" dirty="0" smtClean="0">
                <a:latin typeface="Times New Roman" panose="02020603050405020304" pitchFamily="18" charset="0"/>
                <a:cs typeface="Times New Roman" panose="02020603050405020304" pitchFamily="18" charset="0"/>
              </a:rPr>
              <a:t>- Чи змінилося ваше ставлення до образу Мазепи   після читання поеми?</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Який епізод ілюструє французький художник </a:t>
            </a:r>
            <a:r>
              <a:rPr lang="uk-UA" sz="2000" dirty="0" err="1" smtClean="0">
                <a:latin typeface="Times New Roman" panose="02020603050405020304" pitchFamily="18" charset="0"/>
                <a:cs typeface="Times New Roman" panose="02020603050405020304" pitchFamily="18" charset="0"/>
              </a:rPr>
              <a:t>Л.Буланже</a:t>
            </a:r>
            <a:r>
              <a:rPr lang="uk-UA" sz="2000" dirty="0" smtClean="0">
                <a:latin typeface="Times New Roman" panose="02020603050405020304" pitchFamily="18" charset="0"/>
                <a:cs typeface="Times New Roman" panose="02020603050405020304" pitchFamily="18" charset="0"/>
              </a:rPr>
              <a:t>?</a:t>
            </a:r>
            <a:br>
              <a:rPr lang="uk-UA" sz="2000" dirty="0" smtClean="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Чому покарати Мазепу виявилося нелегкою   справою?</a:t>
            </a:r>
            <a:br>
              <a:rPr lang="uk-UA" sz="2000" dirty="0" smtClean="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Чи можемо ми стверджувати, що в образі Мазепи втілені ментальні риси українця?</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Чому Байрон називає Мазепу титаном? </a:t>
            </a:r>
            <a:r>
              <a:rPr lang="uk-UA" sz="2000" dirty="0">
                <a:latin typeface="Times New Roman" panose="02020603050405020304" pitchFamily="18" charset="0"/>
                <a:cs typeface="Times New Roman" panose="02020603050405020304" pitchFamily="18" charset="0"/>
              </a:rPr>
              <a:t/>
            </a:r>
            <a:br>
              <a:rPr lang="uk-UA" sz="2000" dirty="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 Доведіть, що Мазепа – романтичний герой.</a:t>
            </a:r>
            <a:endParaRPr lang="ru-RU"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64784"/>
            <a:ext cx="3352296" cy="4488352"/>
          </a:xfrm>
          <a:prstGeom prst="rect">
            <a:avLst/>
          </a:prstGeom>
        </p:spPr>
      </p:pic>
    </p:spTree>
    <p:extLst>
      <p:ext uri="{BB962C8B-B14F-4D97-AF65-F5344CB8AC3E}">
        <p14:creationId xmlns:p14="http://schemas.microsoft.com/office/powerpoint/2010/main" val="3951111280"/>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
            <a:ext cx="9144000" cy="6857999"/>
          </a:xfrm>
          <a:prstGeom prst="rect">
            <a:avLst/>
          </a:prstGeom>
        </p:spPr>
      </p:pic>
      <p:sp>
        <p:nvSpPr>
          <p:cNvPr id="2" name="Заголовок 1"/>
          <p:cNvSpPr>
            <a:spLocks noGrp="1"/>
          </p:cNvSpPr>
          <p:nvPr>
            <p:ph type="ctrTitle"/>
          </p:nvPr>
        </p:nvSpPr>
        <p:spPr>
          <a:xfrm>
            <a:off x="685800" y="404665"/>
            <a:ext cx="7772400" cy="2736303"/>
          </a:xfrm>
        </p:spPr>
        <p:txBody>
          <a:bodyPr>
            <a:normAutofit fontScale="90000"/>
          </a:bodyPr>
          <a:lstStyle/>
          <a:p>
            <a:pPr algn="l"/>
            <a:r>
              <a:rPr lang="uk-UA" sz="2000" b="1" i="1" dirty="0" smtClean="0">
                <a:latin typeface="Times New Roman" panose="02020603050405020304" pitchFamily="18" charset="0"/>
                <a:cs typeface="Times New Roman" panose="02020603050405020304" pitchFamily="18" charset="0"/>
              </a:rPr>
              <a:t>		Літературний диктант</a:t>
            </a:r>
            <a:br>
              <a:rPr lang="uk-UA" sz="2000" b="1"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1. Хто розповідає історію, яка трапилася з Мазепою?</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2. Кому Мазепа розповідає про своє кохання?</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3. Як звали жінку, в яку закохався Мазепа?</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3. Назвіть ім’я польського короля, якому служив Мазепа.</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4. З яким біблійним героєм порівнює Мазепа польського короля?</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5. Які історичні події зображені в поемі?</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6. Хто зустрічався на шляху Мазепи і коня?</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7. Хто врятував героя від смерті?</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8. Хто проклав Мазепі дорогу до престолу?</a:t>
            </a:r>
            <a:br>
              <a:rPr lang="uk-UA" sz="2000" i="1" dirty="0" smtClean="0">
                <a:latin typeface="Times New Roman" panose="02020603050405020304" pitchFamily="18" charset="0"/>
                <a:cs typeface="Times New Roman" panose="02020603050405020304" pitchFamily="18" charset="0"/>
              </a:rPr>
            </a:br>
            <a:r>
              <a:rPr lang="uk-UA" sz="2000" i="1" dirty="0" smtClean="0">
                <a:latin typeface="Times New Roman" panose="02020603050405020304" pitchFamily="18" charset="0"/>
                <a:cs typeface="Times New Roman" panose="02020603050405020304" pitchFamily="18" charset="0"/>
              </a:rPr>
              <a:t/>
            </a:r>
            <a:br>
              <a:rPr lang="uk-UA" sz="2000" i="1" dirty="0" smtClean="0">
                <a:latin typeface="Times New Roman" panose="02020603050405020304" pitchFamily="18" charset="0"/>
                <a:cs typeface="Times New Roman" panose="02020603050405020304" pitchFamily="18" charset="0"/>
              </a:rPr>
            </a:br>
            <a:endParaRPr lang="ru-RU" sz="2000" i="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3249081"/>
            <a:ext cx="5976664" cy="3346932"/>
          </a:xfrm>
          <a:prstGeom prst="rect">
            <a:avLst/>
          </a:prstGeom>
        </p:spPr>
      </p:pic>
    </p:spTree>
    <p:extLst>
      <p:ext uri="{BB962C8B-B14F-4D97-AF65-F5344CB8AC3E}">
        <p14:creationId xmlns:p14="http://schemas.microsoft.com/office/powerpoint/2010/main" val="1453582023"/>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2"/>
          <a:stretch>
            <a:fillRect/>
          </a:stretch>
        </p:blipFill>
        <p:spPr>
          <a:xfrm>
            <a:off x="0" y="1"/>
            <a:ext cx="9144000" cy="6857999"/>
          </a:xfrm>
          <a:prstGeom prst="rect">
            <a:avLst/>
          </a:prstGeom>
        </p:spPr>
      </p:pic>
      <p:sp>
        <p:nvSpPr>
          <p:cNvPr id="2" name="Заголовок 1"/>
          <p:cNvSpPr>
            <a:spLocks noGrp="1"/>
          </p:cNvSpPr>
          <p:nvPr>
            <p:ph type="ctrTitle"/>
          </p:nvPr>
        </p:nvSpPr>
        <p:spPr>
          <a:xfrm>
            <a:off x="685800" y="404665"/>
            <a:ext cx="7772400" cy="2664295"/>
          </a:xfrm>
        </p:spPr>
        <p:txBody>
          <a:bodyPr>
            <a:normAutofit/>
          </a:bodyPr>
          <a:lstStyle/>
          <a:p>
            <a:pPr algn="l"/>
            <a:r>
              <a:rPr lang="uk-UA" sz="2000" dirty="0" smtClean="0">
                <a:latin typeface="Times New Roman" panose="02020603050405020304" pitchFamily="18" charset="0"/>
                <a:cs typeface="Times New Roman" panose="02020603050405020304" pitchFamily="18" charset="0"/>
              </a:rPr>
              <a:t>	У західноєвропейській літературі Мазепа, завдяки романтичній поезії Байрона, став легендарним героєм. Красива, приваблива історія  була підхоплена поетами, художниками і композиторами.</a:t>
            </a:r>
            <a:br>
              <a:rPr lang="uk-UA" sz="2000" dirty="0" smtClean="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Мазепі присвячено 186 гравюр, 42 картини, 22 музичні композиції, 17 літературних творів, 6 скульптур</a:t>
            </a:r>
            <a:endParaRPr lang="ru-RU"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068960"/>
            <a:ext cx="1847850" cy="2466975"/>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232" y="2492896"/>
            <a:ext cx="2152650" cy="2124075"/>
          </a:xfrm>
          <a:prstGeom prst="ellipse">
            <a:avLst/>
          </a:prstGeom>
          <a:ln>
            <a:noFill/>
          </a:ln>
          <a:effectLst>
            <a:softEdge rad="112500"/>
          </a:effectLst>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752" y="2882436"/>
            <a:ext cx="2520280" cy="3787306"/>
          </a:xfrm>
          <a:prstGeom prst="rect">
            <a:avLst/>
          </a:prstGeom>
          <a:ln>
            <a:noFill/>
          </a:ln>
          <a:effectLst>
            <a:softEdge rad="112500"/>
          </a:effectLst>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8064" y="3861048"/>
            <a:ext cx="1714500" cy="2667000"/>
          </a:xfrm>
          <a:prstGeom prst="rect">
            <a:avLst/>
          </a:prstGeom>
        </p:spPr>
      </p:pic>
    </p:spTree>
    <p:extLst>
      <p:ext uri="{BB962C8B-B14F-4D97-AF65-F5344CB8AC3E}">
        <p14:creationId xmlns:p14="http://schemas.microsoft.com/office/powerpoint/2010/main" val="1453582023"/>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2D26916-14C3-4226-A02D-2ED405C02428}"/>
              </a:ext>
            </a:extLst>
          </p:cNvPr>
          <p:cNvPicPr>
            <a:picLocks noChangeAspect="1"/>
          </p:cNvPicPr>
          <p:nvPr/>
        </p:nvPicPr>
        <p:blipFill>
          <a:blip r:embed="rId6"/>
          <a:stretch>
            <a:fillRect/>
          </a:stretch>
        </p:blipFill>
        <p:spPr>
          <a:xfrm>
            <a:off x="0" y="1"/>
            <a:ext cx="9144000" cy="6857999"/>
          </a:xfrm>
          <a:prstGeom prst="rect">
            <a:avLst/>
          </a:prstGeom>
        </p:spPr>
      </p:pic>
      <p:pic>
        <p:nvPicPr>
          <p:cNvPr id="2" name="Gosudarstvennyy-akademicheskiy-simfonicheskiy-orkestr-SSSR_-_Mazepa--Deystvie-I-4-Gopa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42329" y="548680"/>
            <a:ext cx="609600" cy="609600"/>
          </a:xfrm>
          <a:prstGeom prst="rect">
            <a:avLst/>
          </a:prstGeom>
        </p:spPr>
      </p:pic>
      <p:sp>
        <p:nvSpPr>
          <p:cNvPr id="3" name="Заголовок 2"/>
          <p:cNvSpPr>
            <a:spLocks noGrp="1"/>
          </p:cNvSpPr>
          <p:nvPr>
            <p:ph type="ctrTitle"/>
          </p:nvPr>
        </p:nvSpPr>
        <p:spPr>
          <a:xfrm>
            <a:off x="2339752" y="404664"/>
            <a:ext cx="6118448" cy="2016224"/>
          </a:xfrm>
        </p:spPr>
        <p:txBody>
          <a:bodyPr>
            <a:normAutofit/>
          </a:bodyPr>
          <a:lstStyle/>
          <a:p>
            <a:pPr algn="l"/>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П.І.Чайковський</a:t>
            </a:r>
            <a:r>
              <a:rPr lang="uk-UA" sz="2000" dirty="0" smtClean="0">
                <a:latin typeface="Times New Roman" panose="02020603050405020304" pitchFamily="18" charset="0"/>
                <a:cs typeface="Times New Roman" panose="02020603050405020304" pitchFamily="18" charset="0"/>
              </a:rPr>
              <a:t>. Опера «Мазепа»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за поемою </a:t>
            </a:r>
            <a:r>
              <a:rPr lang="uk-UA" sz="2000" dirty="0" err="1" smtClean="0">
                <a:latin typeface="Times New Roman" panose="02020603050405020304" pitchFamily="18" charset="0"/>
                <a:cs typeface="Times New Roman" panose="02020603050405020304" pitchFamily="18" charset="0"/>
              </a:rPr>
              <a:t>О.С.Пушкіна</a:t>
            </a:r>
            <a:r>
              <a:rPr lang="uk-UA" sz="2000" dirty="0" smtClean="0">
                <a:latin typeface="Times New Roman" panose="02020603050405020304" pitchFamily="18" charset="0"/>
                <a:cs typeface="Times New Roman" panose="02020603050405020304" pitchFamily="18" charset="0"/>
              </a:rPr>
              <a:t> (Дія 1 №4) Гопак</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Ф.Ліст</a:t>
            </a:r>
            <a:r>
              <a:rPr lang="uk-UA" sz="2000" dirty="0" smtClean="0">
                <a:latin typeface="Times New Roman" panose="02020603050405020304" pitchFamily="18" charset="0"/>
                <a:cs typeface="Times New Roman" panose="02020603050405020304" pitchFamily="18" charset="0"/>
              </a:rPr>
              <a:t>. Етюд «Мазепа» </a:t>
            </a:r>
            <a:br>
              <a:rPr lang="uk-UA" sz="2000" dirty="0" smtClean="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за поемою </a:t>
            </a:r>
            <a:r>
              <a:rPr lang="uk-UA" sz="2000" dirty="0" err="1" smtClean="0">
                <a:latin typeface="Times New Roman" panose="02020603050405020304" pitchFamily="18" charset="0"/>
                <a:cs typeface="Times New Roman" panose="02020603050405020304" pitchFamily="18" charset="0"/>
              </a:rPr>
              <a:t>В.Гюго</a:t>
            </a:r>
            <a:endParaRPr lang="ru-RU" sz="2000" dirty="0">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idx="1"/>
          </p:nvPr>
        </p:nvSpPr>
        <p:spPr>
          <a:xfrm>
            <a:off x="3635896" y="2276872"/>
            <a:ext cx="5424850" cy="4248472"/>
          </a:xfrm>
        </p:spPr>
        <p:txBody>
          <a:bodyPr>
            <a:normAutofit/>
          </a:bodyPr>
          <a:lstStyle/>
          <a:p>
            <a:pPr algn="l"/>
            <a:r>
              <a:rPr lang="uk-UA" sz="2800" b="1" i="1" dirty="0" smtClean="0">
                <a:solidFill>
                  <a:schemeClr val="tx1"/>
                </a:solidFill>
                <a:latin typeface="Times New Roman" panose="02020603050405020304" pitchFamily="18" charset="0"/>
                <a:cs typeface="Times New Roman" panose="02020603050405020304" pitchFamily="18" charset="0"/>
              </a:rPr>
              <a:t>«У кожної людини є три характери: той, який йому приписують; той, який вона сама собі приписує, і, нарешті, той, який є насправді»</a:t>
            </a:r>
          </a:p>
          <a:p>
            <a:pPr algn="l"/>
            <a:r>
              <a:rPr lang="uk-UA" sz="1600" b="1" i="1" dirty="0" smtClean="0">
                <a:solidFill>
                  <a:schemeClr val="tx1"/>
                </a:solidFill>
                <a:latin typeface="Times New Roman" panose="02020603050405020304" pitchFamily="18" charset="0"/>
                <a:cs typeface="Times New Roman" panose="02020603050405020304" pitchFamily="18" charset="0"/>
              </a:rPr>
              <a:t>			</a:t>
            </a:r>
            <a:r>
              <a:rPr lang="uk-UA" sz="1800" b="1" i="1" dirty="0" smtClean="0">
                <a:solidFill>
                  <a:schemeClr val="tx1"/>
                </a:solidFill>
                <a:latin typeface="Times New Roman" panose="02020603050405020304" pitchFamily="18" charset="0"/>
                <a:cs typeface="Times New Roman" panose="02020603050405020304" pitchFamily="18" charset="0"/>
              </a:rPr>
              <a:t>Віктор Марі Гюго</a:t>
            </a:r>
            <a:endParaRPr lang="ru-RU" sz="1800" b="1" i="1" dirty="0">
              <a:solidFill>
                <a:schemeClr val="tx1"/>
              </a:solidFill>
              <a:latin typeface="Times New Roman" panose="02020603050405020304" pitchFamily="18" charset="0"/>
              <a:cs typeface="Times New Roman" panose="02020603050405020304" pitchFamily="18" charset="0"/>
            </a:endParaRPr>
          </a:p>
        </p:txBody>
      </p:sp>
      <p:pic>
        <p:nvPicPr>
          <p:cNvPr id="6" name="List_-_Transtsendentnyy-etyud-4-Mazepa.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442329" y="1770627"/>
            <a:ext cx="609600" cy="609600"/>
          </a:xfrm>
          <a:prstGeom prst="rect">
            <a:avLst/>
          </a:prstGeom>
        </p:spPr>
      </p:pic>
      <p:pic>
        <p:nvPicPr>
          <p:cNvPr id="7" name="Рисунок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58" y="2564904"/>
            <a:ext cx="3152971" cy="2361685"/>
          </a:xfrm>
          <a:prstGeom prst="rect">
            <a:avLst/>
          </a:prstGeom>
          <a:ln>
            <a:noFill/>
          </a:ln>
          <a:effectLst>
            <a:softEdge rad="112500"/>
          </a:effectLst>
        </p:spPr>
      </p:pic>
      <p:pic>
        <p:nvPicPr>
          <p:cNvPr id="8" name="Рисунок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04248" y="5157192"/>
            <a:ext cx="2169592" cy="1625100"/>
          </a:xfrm>
          <a:prstGeom prst="rect">
            <a:avLst/>
          </a:prstGeom>
        </p:spPr>
      </p:pic>
      <p:pic>
        <p:nvPicPr>
          <p:cNvPr id="9" name="Рисунок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23928" y="4797152"/>
            <a:ext cx="2466975" cy="18478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951111280"/>
      </p:ext>
    </p:extLst>
  </p:cSld>
  <p:clrMapOvr>
    <a:masterClrMapping/>
  </p:clrMapOvr>
  <mc:AlternateContent xmlns:mc="http://schemas.openxmlformats.org/markup-compatibility/2006">
    <mc:Choice xmlns:p14="http://schemas.microsoft.com/office/powerpoint/2010/main" Requires="p14">
      <p:transition spd="slow" p14:dur="1500" advTm="49006">
        <p:split orient="vert"/>
      </p:transition>
    </mc:Choice>
    <mc:Fallback>
      <p:transition spd="slow" advTm="49006">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19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41262"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extLst mod="1">
    <p:ext uri="{E180D4A7-C9FB-4DFB-919C-405C955672EB}">
      <p14:showEvtLst xmlns:p14="http://schemas.microsoft.com/office/powerpoint/2010/main">
        <p14:playEvt time="11351" objId="2"/>
        <p14:pauseEvt time="21658" objId="2"/>
        <p14:stopEvt time="22769" objId="2"/>
      </p14:showEvtLst>
    </p:ext>
  </p:extLs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TotalTime>
  <Words>296</Words>
  <Application>Microsoft Office PowerPoint</Application>
  <PresentationFormat>Экран (4:3)</PresentationFormat>
  <Paragraphs>41</Paragraphs>
  <Slides>12</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  Правда та вигадка у  поемі Байрона «Мазепа» </vt:lpstr>
      <vt:lpstr> Героїчна постать Івана Мазепи і сьогодні залишається предметом легенд, пісень і оповідей. Найбільш вагомою є поема Джорджа Гордона Байрона «Мазепа» (1818). Саме вона  стала могутнім імпульсом для поетів різних країн, зацікавлених  романтичним образом українського гетьмана</vt:lpstr>
      <vt:lpstr>  Хто ж такий Іван Степанович Мазепа?  Приятель царя Петра І, один із перших кавалерів найвищого російського ордену Андрія Первозванного?    Борець за інтереси Української козацької держави та будівничий величних соборів?  «Юда», відлучений від церкви, підданий анафемі?  Майстер складних дипломатичних ігор? Чи людина, яка зуміла поставити на карту все?  Блискучий світський кавалер, улюбленець жіноцтва і чи не єдиний справді обдарований поет і музикант-аматор серед усіх українських гетьманів?     </vt:lpstr>
      <vt:lpstr>   Поряд із реальною історією життя Мазепи          народжується і живе міф. Автором вигадки про майбутнього гетьмана став Ян Хризостом Пасек.    Я, Пасек, переповів, що неподалік від маєтку Мазепи, на Волині, був маєток Станіслава Фальбовського. Між молодим шляхтичем і юною дружиною підстаркуватого сусіда спалахнув роман. Фальбовський вистежив коханців і наказав слугам роздягнути юнака, прив’язати його до коня й пустити крізь зарості терну та глоду. Колючі гілки шмагали тіло хлопця. Коли нарешті напівмертвий Мазепа дістався свого дому, сторожа та челядь спочатку не впізнали і не пустили  його. Тому майбутній гетьман ледь не помер</vt:lpstr>
      <vt:lpstr> У творі приховані автобіографічні мотиви самого автора. Під час створення поеми Байрон був закоханий у Терезу Гвіччіолі.  Вольтер в «Історії Карла ХІІ» імені коханої Мазепи не називав. А у Байрона вона отримала ім’я Терези</vt:lpstr>
      <vt:lpstr>  Перегляньте відеоряд «Сторінками поеми Дж.Г.Байрона» https://www.youtube.com/watch?v=TxzeSIWNVJI</vt:lpstr>
      <vt:lpstr>       У поемі Байрона маємо дві сюжетні лінії  Образ Мазепи в юності та старості. Якими рисами характеру наділив поет свого героя?</vt:lpstr>
      <vt:lpstr>Все закінчується щасливо. Старий гетьман підсумовує   Безумний, що в гніві палкому Помстивсь так люто мені, І в’язня голого із дому В пустиню вигнав на коні. Він путь проклав мені до трону. Хіба ж ту долю нам збагнуть?</vt:lpstr>
      <vt:lpstr>- Чи змінилося ваше ставлення до образу Мазепи   після читання поеми? - Який епізод ілюструє французький художник Л.Буланже?  - Чому покарати Мазепу виявилося нелегкою   справою?  - Чи можемо ми стверджувати, що в образі Мазепи втілені ментальні риси українця? - Чому Байрон називає Мазепу титаном?   - Доведіть, що Мазепа – романтичний герой.</vt:lpstr>
      <vt:lpstr>  Літературний диктант 1. Хто розповідає історію, яка трапилася з Мазепою? 2. Кому Мазепа розповідає про своє кохання? 3. Як звали жінку, в яку закохався Мазепа? 3. Назвіть ім’я польського короля, якому служив Мазепа. 4. З яким біблійним героєм порівнює Мазепа польського короля? 5. Які історичні події зображені в поемі? 6. Хто зустрічався на шляху Мазепи і коня? 7. Хто врятував героя від смерті? 8. Хто проклав Мазепі дорогу до престолу?  </vt:lpstr>
      <vt:lpstr> У західноєвропейській літературі Мазепа, завдяки романтичній поезії Байрона, став легендарним героєм. Красива, приваблива історія  була підхоплена поетами, художниками і композиторами.  Мазепі присвячено 186 гравюр, 42 картини, 22 музичні композиції, 17 літературних творів, 6 скульптур</vt:lpstr>
      <vt:lpstr>  П.І.Чайковський. Опера «Мазепа»   за поемою О.С.Пушкіна (Дія 1 №4) Гопак   Ф.Ліст. Етюд «Мазепа»   за поемою В.Гюго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Українська тема в поемі Байрона «Мазепа»</dc:title>
  <dc:creator>Украина</dc:creator>
  <cp:lastModifiedBy>Украина</cp:lastModifiedBy>
  <cp:revision>37</cp:revision>
  <dcterms:created xsi:type="dcterms:W3CDTF">2021-11-06T18:09:23Z</dcterms:created>
  <dcterms:modified xsi:type="dcterms:W3CDTF">2021-11-07T19:07:01Z</dcterms:modified>
</cp:coreProperties>
</file>