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42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EE176-798D-4E86-BB6B-3B0271E26EC1}" type="datetimeFigureOut">
              <a:rPr lang="ru-RU" smtClean="0"/>
              <a:t>ср 07.11.18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6233F-8DC2-43BF-B7AE-EEDA7503BAE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1052736"/>
            <a:ext cx="5328592" cy="1470025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rgbClr val="002060"/>
                </a:solidFill>
              </a:rPr>
              <a:t>Відображення духовного життя особистості та суспільства, історії та культури Європи в поемі «Паломництво </a:t>
            </a:r>
            <a:r>
              <a:rPr lang="uk-UA" sz="3200" dirty="0" err="1">
                <a:solidFill>
                  <a:srgbClr val="002060"/>
                </a:solidFill>
              </a:rPr>
              <a:t>Чайльд</a:t>
            </a:r>
            <a:r>
              <a:rPr lang="uk-UA" sz="3200" dirty="0">
                <a:solidFill>
                  <a:srgbClr val="002060"/>
                </a:solidFill>
              </a:rPr>
              <a:t> Гарольда</a:t>
            </a:r>
            <a:r>
              <a:rPr lang="uk-UA" sz="3200" dirty="0" smtClean="0">
                <a:solidFill>
                  <a:srgbClr val="002060"/>
                </a:solidFill>
              </a:rPr>
              <a:t>»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Lord-Byron-after-a-Portrait-painted-by-Thomas-Phil_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56376" y="476672"/>
            <a:ext cx="993648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260648"/>
            <a:ext cx="5040560" cy="4104456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uk-UA" sz="2400" i="1" dirty="0">
                <a:solidFill>
                  <a:schemeClr val="tx1"/>
                </a:solidFill>
              </a:rPr>
              <a:t>Паломництво </a:t>
            </a:r>
            <a:r>
              <a:rPr lang="uk-UA" sz="2400" i="1" dirty="0" err="1">
                <a:solidFill>
                  <a:schemeClr val="tx1"/>
                </a:solidFill>
              </a:rPr>
              <a:t>Чайльд</a:t>
            </a:r>
            <a:r>
              <a:rPr lang="uk-UA" sz="2400" i="1" dirty="0">
                <a:solidFill>
                  <a:schemeClr val="tx1"/>
                </a:solidFill>
              </a:rPr>
              <a:t> Гарольда – </a:t>
            </a:r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uk-UA" sz="2400" i="1" dirty="0">
                <a:solidFill>
                  <a:schemeClr val="tx1"/>
                </a:solidFill>
              </a:rPr>
              <a:t>«не тільки найвидатніша </a:t>
            </a:r>
            <a:r>
              <a:rPr lang="uk-UA" sz="2400" i="1" dirty="0" err="1">
                <a:solidFill>
                  <a:schemeClr val="tx1"/>
                </a:solidFill>
              </a:rPr>
              <a:t>сповідницька</a:t>
            </a:r>
            <a:r>
              <a:rPr lang="uk-UA" sz="2400" i="1" dirty="0">
                <a:solidFill>
                  <a:schemeClr val="tx1"/>
                </a:solidFill>
              </a:rPr>
              <a:t> поема </a:t>
            </a:r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uk-UA" sz="2400" i="1" dirty="0">
                <a:solidFill>
                  <a:schemeClr val="tx1"/>
                </a:solidFill>
              </a:rPr>
              <a:t>романтичного періоду в англійській літературі.</a:t>
            </a:r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uk-UA" sz="2400" i="1" dirty="0">
                <a:solidFill>
                  <a:schemeClr val="tx1"/>
                </a:solidFill>
              </a:rPr>
              <a:t>Це також найбільш автентичне свідчення доби «світового смутку</a:t>
            </a:r>
            <a:r>
              <a:rPr lang="uk-UA" sz="2400" i="1" dirty="0" smtClean="0">
                <a:solidFill>
                  <a:schemeClr val="tx1"/>
                </a:solidFill>
              </a:rPr>
              <a:t>»,</a:t>
            </a:r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uk-UA" sz="2400" i="1" dirty="0">
                <a:solidFill>
                  <a:schemeClr val="tx1"/>
                </a:solidFill>
              </a:rPr>
              <a:t>котра йшла  за розчаруванням після французької революції</a:t>
            </a:r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uk-UA" sz="2400" i="1" dirty="0">
                <a:solidFill>
                  <a:schemeClr val="tx1"/>
                </a:solidFill>
              </a:rPr>
              <a:t> та наполеонівських </a:t>
            </a:r>
            <a:r>
              <a:rPr lang="uk-UA" sz="2400" i="1" dirty="0" smtClean="0">
                <a:solidFill>
                  <a:schemeClr val="tx1"/>
                </a:solidFill>
              </a:rPr>
              <a:t>воєн</a:t>
            </a:r>
            <a:r>
              <a:rPr lang="uk-UA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uk-UA" sz="2400" dirty="0" err="1">
                <a:solidFill>
                  <a:schemeClr val="tx1"/>
                </a:solidFill>
              </a:rPr>
              <a:t>Леслі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err="1">
                <a:solidFill>
                  <a:schemeClr val="tx1"/>
                </a:solidFill>
              </a:rPr>
              <a:t>Марчанд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188640"/>
            <a:ext cx="5398368" cy="506487"/>
          </a:xfrm>
        </p:spPr>
        <p:txBody>
          <a:bodyPr>
            <a:noAutofit/>
          </a:bodyPr>
          <a:lstStyle/>
          <a:p>
            <a:r>
              <a:rPr lang="uk-UA" sz="3200" dirty="0"/>
              <a:t>Бесіда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836712"/>
            <a:ext cx="5432648" cy="352839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uk-UA" sz="2800" dirty="0">
                <a:solidFill>
                  <a:schemeClr val="tx1"/>
                </a:solidFill>
              </a:rPr>
              <a:t>- Що ми дізналися про предків </a:t>
            </a:r>
            <a:r>
              <a:rPr lang="uk-UA" sz="2800" dirty="0" err="1">
                <a:solidFill>
                  <a:schemeClr val="tx1"/>
                </a:solidFill>
              </a:rPr>
              <a:t>Чайльд</a:t>
            </a:r>
            <a:r>
              <a:rPr lang="uk-UA" sz="2800" dirty="0">
                <a:solidFill>
                  <a:schemeClr val="tx1"/>
                </a:solidFill>
              </a:rPr>
              <a:t> Гарольда?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- Чи обґрунтована оцінка, яку дає Байрон своєму герою?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- Як Гарольд повів свої юні роки, які почуття пережив?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- Що в образі героя викликає осуд, а що – співчуття?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- Чому цей герой вирішив покинути батьківщину?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7864" y="188640"/>
            <a:ext cx="5542384" cy="1226567"/>
          </a:xfrm>
        </p:spPr>
        <p:txBody>
          <a:bodyPr>
            <a:normAutofit/>
          </a:bodyPr>
          <a:lstStyle/>
          <a:p>
            <a:r>
              <a:rPr lang="uk-UA" sz="3200" dirty="0"/>
              <a:t>Теорія літератури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484784"/>
            <a:ext cx="5040560" cy="1440160"/>
          </a:xfrm>
        </p:spPr>
        <p:txBody>
          <a:bodyPr>
            <a:normAutofit fontScale="85000" lnSpcReduction="10000"/>
          </a:bodyPr>
          <a:lstStyle/>
          <a:p>
            <a:r>
              <a:rPr lang="uk-UA" sz="2800" dirty="0"/>
              <a:t> </a:t>
            </a:r>
            <a:r>
              <a:rPr lang="uk-UA" sz="2800" b="1" i="1" dirty="0">
                <a:solidFill>
                  <a:schemeClr val="tx1"/>
                </a:solidFill>
              </a:rPr>
              <a:t>Поема</a:t>
            </a:r>
            <a:r>
              <a:rPr lang="uk-UA" sz="2800" dirty="0">
                <a:solidFill>
                  <a:schemeClr val="tx1"/>
                </a:solidFill>
              </a:rPr>
              <a:t> (романтична) –  поетичний ліро-епічний твір, у якому розвинутий сюжет поєднаний із ліричними відступами.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260649"/>
            <a:ext cx="6444208" cy="1008112"/>
          </a:xfrm>
        </p:spPr>
        <p:txBody>
          <a:bodyPr>
            <a:noAutofit/>
          </a:bodyPr>
          <a:lstStyle/>
          <a:p>
            <a:r>
              <a:rPr lang="uk-UA" sz="3200" dirty="0" smtClean="0"/>
              <a:t>Таблиця </a:t>
            </a:r>
            <a:r>
              <a:rPr lang="uk-UA" sz="3200" dirty="0"/>
              <a:t>«Герой і автор у поемі </a:t>
            </a:r>
            <a:r>
              <a:rPr lang="uk-UA" sz="3200" dirty="0" err="1"/>
              <a:t>Дж.Байрона</a:t>
            </a:r>
            <a:r>
              <a:rPr lang="uk-UA" sz="3200" dirty="0"/>
              <a:t> «Паломництво </a:t>
            </a:r>
            <a:r>
              <a:rPr lang="uk-UA" sz="3200" dirty="0" err="1"/>
              <a:t>Чайльд</a:t>
            </a:r>
            <a:r>
              <a:rPr lang="uk-UA" sz="3200" dirty="0"/>
              <a:t> Гарольда» 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43808" y="2204864"/>
          <a:ext cx="6096000" cy="828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Герой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Автор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9952" y="404665"/>
            <a:ext cx="4390256" cy="648072"/>
          </a:xfrm>
        </p:spPr>
        <p:txBody>
          <a:bodyPr>
            <a:normAutofit fontScale="90000"/>
          </a:bodyPr>
          <a:lstStyle/>
          <a:p>
            <a:pPr lvl="0"/>
            <a:r>
              <a:rPr lang="uk-UA" sz="3600" dirty="0"/>
              <a:t>«Калейдоскоп ідей»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1052736"/>
            <a:ext cx="5616624" cy="3168352"/>
          </a:xfrm>
        </p:spPr>
        <p:txBody>
          <a:bodyPr>
            <a:normAutofit/>
          </a:bodyPr>
          <a:lstStyle/>
          <a:p>
            <a:pPr lvl="0" algn="l">
              <a:buFont typeface="Wingdings" pitchFamily="2" charset="2"/>
              <a:buChar char="Ø"/>
            </a:pPr>
            <a:r>
              <a:rPr lang="uk-UA" sz="2000" dirty="0">
                <a:solidFill>
                  <a:schemeClr val="tx1"/>
                </a:solidFill>
              </a:rPr>
              <a:t>«Життя героя вимірюється лише цією мандрівкою без мети. Адже куди й навіщо їде герой, що, крім нудьги, жене його з дому, так само залишається невідомим» (С. Павличко).</a:t>
            </a:r>
            <a:endParaRPr lang="ru-RU" sz="2000" dirty="0">
              <a:solidFill>
                <a:schemeClr val="tx1"/>
              </a:solidFill>
            </a:endParaRPr>
          </a:p>
          <a:p>
            <a:pPr lvl="0" algn="l">
              <a:buFont typeface="Wingdings" pitchFamily="2" charset="2"/>
              <a:buChar char="Ø"/>
            </a:pPr>
            <a:r>
              <a:rPr lang="uk-UA" sz="2000" dirty="0">
                <a:solidFill>
                  <a:schemeClr val="tx1"/>
                </a:solidFill>
              </a:rPr>
              <a:t>«Мандри Гарольда позбавлені сенсу й мети, бо йому наперед зрозуміло, що святинь у цьому світі немає. Єдине, чого він прагне, — морем вражень заповнити внутрішню порожнечу» (С. </a:t>
            </a:r>
            <a:r>
              <a:rPr lang="uk-UA" sz="2000" dirty="0" err="1">
                <a:solidFill>
                  <a:schemeClr val="tx1"/>
                </a:solidFill>
              </a:rPr>
              <a:t>Русова</a:t>
            </a:r>
            <a:r>
              <a:rPr lang="uk-UA" sz="2000" dirty="0">
                <a:solidFill>
                  <a:schemeClr val="tx1"/>
                </a:solidFill>
              </a:rPr>
              <a:t>).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332657"/>
            <a:ext cx="4606280" cy="864096"/>
          </a:xfrm>
        </p:spPr>
        <p:txBody>
          <a:bodyPr>
            <a:normAutofit/>
          </a:bodyPr>
          <a:lstStyle/>
          <a:p>
            <a:r>
              <a:rPr lang="uk-UA" sz="3200" b="1" dirty="0"/>
              <a:t>Домашнє завдання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1628800"/>
            <a:ext cx="5536704" cy="2304256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uk-UA" sz="2400" dirty="0" smtClean="0">
                <a:solidFill>
                  <a:schemeClr val="tx1"/>
                </a:solidFill>
              </a:rPr>
              <a:t>*Написання </a:t>
            </a:r>
            <a:r>
              <a:rPr lang="uk-UA" sz="2400" dirty="0">
                <a:solidFill>
                  <a:schemeClr val="tx1"/>
                </a:solidFill>
              </a:rPr>
              <a:t>асоціативного етюду, викликаного певним художнім образом (на прикладі поетичних творів </a:t>
            </a:r>
            <a:r>
              <a:rPr lang="uk-UA" sz="2400" dirty="0" err="1" smtClean="0">
                <a:solidFill>
                  <a:schemeClr val="tx1"/>
                </a:solidFill>
              </a:rPr>
              <a:t>Дж.Байрона</a:t>
            </a:r>
            <a:r>
              <a:rPr lang="uk-UA" sz="2400" dirty="0" smtClean="0">
                <a:solidFill>
                  <a:schemeClr val="tx1"/>
                </a:solidFill>
              </a:rPr>
              <a:t>).</a:t>
            </a:r>
          </a:p>
          <a:p>
            <a:pPr marL="457200" indent="-457200" algn="l">
              <a:buAutoNum type="arabicPeriod"/>
            </a:pPr>
            <a:r>
              <a:rPr lang="uk-UA" sz="2400" dirty="0" smtClean="0">
                <a:solidFill>
                  <a:schemeClr val="tx1"/>
                </a:solidFill>
              </a:rPr>
              <a:t>Підготуватися до </a:t>
            </a:r>
            <a:r>
              <a:rPr lang="uk-UA" sz="2400" dirty="0" err="1" smtClean="0">
                <a:solidFill>
                  <a:schemeClr val="tx1"/>
                </a:solidFill>
              </a:rPr>
              <a:t>к.р</a:t>
            </a:r>
            <a:endParaRPr lang="uk-UA" sz="2400" dirty="0" smtClean="0">
              <a:solidFill>
                <a:schemeClr val="tx1"/>
              </a:solidFill>
            </a:endParaRPr>
          </a:p>
          <a:p>
            <a:pPr algn="l">
              <a:buFont typeface="Arial" charset="0"/>
              <a:buChar char="•"/>
            </a:pPr>
            <a:endParaRPr lang="ru-RU" sz="2400" dirty="0">
              <a:solidFill>
                <a:schemeClr val="tx1"/>
              </a:solidFill>
            </a:endParaRPr>
          </a:p>
          <a:p>
            <a:pPr algn="l"/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248</Words>
  <Application>Microsoft Office PowerPoint</Application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Відображення духовного життя особистості та суспільства, історії та культури Європи в поемі «Паломництво Чайльд Гарольда» </vt:lpstr>
      <vt:lpstr>Слайд 2</vt:lpstr>
      <vt:lpstr>Бесіда</vt:lpstr>
      <vt:lpstr>Теорія літератури</vt:lpstr>
      <vt:lpstr>Таблиця «Герой і автор у поемі Дж.Байрона «Паломництво Чайльд Гарольда» </vt:lpstr>
      <vt:lpstr>«Калейдоскоп ідей» 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Відображення духовного життя особистості та суспільства, історії та культури Європи в поемі «Паломництво Чайльд Гарольда»</dc:title>
  <dc:creator>User</dc:creator>
  <cp:lastModifiedBy>User</cp:lastModifiedBy>
  <cp:revision>11</cp:revision>
  <dcterms:created xsi:type="dcterms:W3CDTF">2018-11-07T16:00:18Z</dcterms:created>
  <dcterms:modified xsi:type="dcterms:W3CDTF">2018-11-07T17:13:19Z</dcterms:modified>
</cp:coreProperties>
</file>