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82" r:id="rId4"/>
    <p:sldId id="283" r:id="rId5"/>
    <p:sldId id="284" r:id="rId6"/>
    <p:sldId id="285" r:id="rId7"/>
    <p:sldId id="280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B3F8F8-5F8E-4CA6-BDF6-D42E6998DC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C30014-E9BC-4D8F-B397-6DF2F52270F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612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C2ACFDD-E25D-49CC-B45A-4E5B5D77643A}" type="datetimeFigureOut">
              <a:rPr lang="uk-UA" smtClean="0"/>
              <a:pPr/>
              <a:t>07.11.2022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26BA38F-7DF4-4B5A-BCCA-024AB3D3EDF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42918"/>
            <a:ext cx="5929322" cy="240126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 </a:t>
            </a:r>
            <a:r>
              <a:rPr lang="uk-UA" sz="3600" dirty="0" smtClean="0">
                <a:solidFill>
                  <a:schemeClr val="tx1"/>
                </a:solidFill>
              </a:rPr>
              <a:t>Оцінка рівня </a:t>
            </a:r>
            <a:r>
              <a:rPr lang="uk-UA" sz="3600" dirty="0">
                <a:solidFill>
                  <a:schemeClr val="tx1"/>
                </a:solidFill>
              </a:rPr>
              <a:t>фізичного </a:t>
            </a:r>
            <a:r>
              <a:rPr lang="uk-UA" sz="3600" dirty="0" smtClean="0">
                <a:solidFill>
                  <a:schemeClr val="tx1"/>
                </a:solidFill>
              </a:rPr>
              <a:t>здоров’я</a:t>
            </a:r>
            <a:r>
              <a:rPr lang="uk-UA" sz="3600" dirty="0">
                <a:solidFill>
                  <a:schemeClr val="tx1"/>
                </a:solidFill>
              </a:rPr>
              <a:t/>
            </a:r>
            <a:br>
              <a:rPr lang="uk-UA" sz="3600" dirty="0">
                <a:solidFill>
                  <a:schemeClr val="tx1"/>
                </a:solidFill>
              </a:rPr>
            </a:br>
            <a:endParaRPr lang="uk-UA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9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089" y="642918"/>
            <a:ext cx="3229911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556792"/>
            <a:ext cx="8084663" cy="40324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Стовпи фізичного здоров'я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74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404867"/>
          </a:xfrm>
        </p:spPr>
        <p:txBody>
          <a:bodyPr>
            <a:normAutofit fontScale="85000" lnSpcReduction="20000"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  <a:cs typeface="Times New Roman" pitchFamily="18" charset="0"/>
              </a:rPr>
              <a:t>Пульс -</a:t>
            </a:r>
            <a:r>
              <a:rPr lang="uk-UA" sz="2800" dirty="0" smtClean="0">
                <a:solidFill>
                  <a:srgbClr val="000000"/>
                </a:solidFill>
                <a:cs typeface="Times New Roman" pitchFamily="18" charset="0"/>
              </a:rPr>
              <a:t> це коливання стінок судин, викликане змінами тиску крові, у ритмі скорочень серця.</a:t>
            </a:r>
            <a:endParaRPr lang="uk-UA" sz="2800" dirty="0">
              <a:cs typeface="Times New Roman" pitchFamily="18" charset="0"/>
            </a:endParaRPr>
          </a:p>
          <a:p>
            <a:r>
              <a:rPr lang="uk-UA" sz="2800" dirty="0" smtClean="0">
                <a:solidFill>
                  <a:srgbClr val="000000"/>
                </a:solidFill>
              </a:rPr>
              <a:t>Пульс </a:t>
            </a:r>
            <a:r>
              <a:rPr lang="uk-UA" sz="2800" dirty="0">
                <a:solidFill>
                  <a:srgbClr val="000000"/>
                </a:solidFill>
              </a:rPr>
              <a:t>надає інформацію про реакцію серцево-судинної системи на фізичні </a:t>
            </a:r>
            <a:r>
              <a:rPr lang="uk-UA" sz="2800" dirty="0" smtClean="0">
                <a:solidFill>
                  <a:srgbClr val="000000"/>
                </a:solidFill>
              </a:rPr>
              <a:t>навантаження.</a:t>
            </a:r>
          </a:p>
          <a:p>
            <a:r>
              <a:rPr lang="uk-UA" sz="2800" dirty="0" smtClean="0">
                <a:solidFill>
                  <a:srgbClr val="000000"/>
                </a:solidFill>
              </a:rPr>
              <a:t>У </a:t>
            </a:r>
            <a:r>
              <a:rPr lang="uk-UA" sz="2800" dirty="0">
                <a:solidFill>
                  <a:srgbClr val="000000"/>
                </a:solidFill>
              </a:rPr>
              <a:t>спокої частота серцевих скорочень коливається від 60 до 80 ударів за хвилину. </a:t>
            </a:r>
            <a:endParaRPr lang="uk-UA" sz="2800" dirty="0" smtClean="0">
              <a:solidFill>
                <a:srgbClr val="000000"/>
              </a:solidFill>
            </a:endParaRPr>
          </a:p>
          <a:p>
            <a:r>
              <a:rPr lang="uk-UA" sz="2800" dirty="0" smtClean="0">
                <a:solidFill>
                  <a:srgbClr val="000000"/>
                </a:solidFill>
              </a:rPr>
              <a:t>У </a:t>
            </a:r>
            <a:r>
              <a:rPr lang="uk-UA" sz="2800" dirty="0">
                <a:solidFill>
                  <a:srgbClr val="000000"/>
                </a:solidFill>
              </a:rPr>
              <a:t>результаті регулярних спортивних занять частота пульсу може знизитися на 3 і більше ударів за хвилину. Це свідчить про тренованість організму.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Показники контролю за станом здоров'я </a:t>
            </a:r>
            <a:endParaRPr lang="uk-U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9952" y="4886195"/>
            <a:ext cx="2542889" cy="17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2841" y="4886195"/>
            <a:ext cx="2296920" cy="17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571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04663"/>
          </a:xfrm>
        </p:spPr>
        <p:txBody>
          <a:bodyPr>
            <a:normAutofit fontScale="92500" lnSpcReduction="10000"/>
          </a:bodyPr>
          <a:lstStyle/>
          <a:p>
            <a:r>
              <a:rPr lang="uk-UA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Проба </a:t>
            </a:r>
            <a:r>
              <a:rPr lang="uk-UA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Руфьє</a:t>
            </a:r>
            <a:r>
              <a:rPr lang="uk-UA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здійснюється для оцінки роботи серця під час фізичного навантаження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Показники контролю за станом здоров'я </a:t>
            </a:r>
            <a:endParaRPr lang="uk-UA" dirty="0"/>
          </a:p>
        </p:txBody>
      </p:sp>
      <p:pic>
        <p:nvPicPr>
          <p:cNvPr id="7" name="Рисунок 6" descr="9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0758"/>
            <a:ext cx="5000628" cy="4567241"/>
          </a:xfrm>
          <a:prstGeom prst="rect">
            <a:avLst/>
          </a:prstGeom>
        </p:spPr>
      </p:pic>
      <p:pic>
        <p:nvPicPr>
          <p:cNvPr id="9" name="Рисунок 8" descr="9-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2285992"/>
            <a:ext cx="3494096" cy="13573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4071934" y="3786190"/>
            <a:ext cx="4857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ПСД – показник серцевої діяльності</a:t>
            </a:r>
          </a:p>
          <a:p>
            <a:r>
              <a:rPr lang="uk-UA" dirty="0" smtClean="0"/>
              <a:t>Р1 – ЧСС до навантаження</a:t>
            </a:r>
          </a:p>
          <a:p>
            <a:r>
              <a:rPr lang="uk-UA" dirty="0" smtClean="0"/>
              <a:t>Р2 – ЧСС відразу після навантаження</a:t>
            </a:r>
          </a:p>
          <a:p>
            <a:r>
              <a:rPr lang="uk-UA" dirty="0" smtClean="0"/>
              <a:t>Р3 – ЧСС через 1 хв. після навантаження</a:t>
            </a:r>
          </a:p>
          <a:p>
            <a:r>
              <a:rPr lang="ru-RU" b="1" dirty="0"/>
              <a:t>ПСД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/>
              <a:t>0.1 до 5 — </a:t>
            </a:r>
            <a:r>
              <a:rPr lang="ru-RU" b="1" dirty="0" err="1" smtClean="0"/>
              <a:t>відмінно</a:t>
            </a:r>
            <a:r>
              <a:rPr lang="ru-RU" b="1" dirty="0" smtClean="0"/>
              <a:t>; </a:t>
            </a:r>
            <a:br>
              <a:rPr lang="ru-RU" b="1" dirty="0" smtClean="0"/>
            </a:br>
            <a:r>
              <a:rPr lang="ru-RU" b="1" dirty="0"/>
              <a:t>5.1 до 10 — </a:t>
            </a:r>
            <a:r>
              <a:rPr lang="ru-RU" b="1" dirty="0" smtClean="0"/>
              <a:t>добре; </a:t>
            </a:r>
            <a:br>
              <a:rPr lang="ru-RU" b="1" dirty="0" smtClean="0"/>
            </a:br>
            <a:r>
              <a:rPr lang="ru-RU" b="1" dirty="0"/>
              <a:t>10.1 до 15 — </a:t>
            </a:r>
            <a:r>
              <a:rPr lang="ru-RU" b="1" dirty="0" err="1" smtClean="0"/>
              <a:t>задовільноо</a:t>
            </a:r>
            <a:r>
              <a:rPr lang="ru-RU" b="1" dirty="0"/>
              <a:t>;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15.1 до 20 — </a:t>
            </a:r>
            <a:r>
              <a:rPr lang="ru-RU" b="1" dirty="0" smtClean="0"/>
              <a:t>погано. </a:t>
            </a:r>
            <a:r>
              <a:rPr lang="uk-UA" b="1" dirty="0" smtClean="0"/>
              <a:t> </a:t>
            </a:r>
            <a:endParaRPr lang="uk-U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5984" y="2571744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Присідати 30 разів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2673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/>
          <a:srcRect l="23260" r="34449" b="42641"/>
          <a:stretch>
            <a:fillRect/>
          </a:stretch>
        </p:blipFill>
        <p:spPr bwMode="auto">
          <a:xfrm>
            <a:off x="5715008" y="1142984"/>
            <a:ext cx="2928926" cy="483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Оцінка стану органів дихання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14282" y="1214422"/>
            <a:ext cx="5143536" cy="4929222"/>
          </a:xfrm>
        </p:spPr>
        <p:txBody>
          <a:bodyPr>
            <a:normAutofit fontScale="77500" lnSpcReduction="20000"/>
          </a:bodyPr>
          <a:lstStyle/>
          <a:p>
            <a:r>
              <a:rPr lang="uk-UA" i="1" dirty="0" smtClean="0">
                <a:solidFill>
                  <a:srgbClr val="000000"/>
                </a:solidFill>
              </a:rPr>
              <a:t>Оцінку стану органів дихання проводять за кількістю подихів за хвилину в положенні сидячи в розслабленому стані.</a:t>
            </a:r>
          </a:p>
          <a:p>
            <a:pPr indent="249238"/>
            <a:r>
              <a:rPr lang="uk-UA" dirty="0" smtClean="0">
                <a:solidFill>
                  <a:srgbClr val="000000"/>
                </a:solidFill>
              </a:rPr>
              <a:t>Для цього покладіть долоню на нижню частину грудної клітки, дихайте рівномірно, природно — як виходить само по собі.</a:t>
            </a:r>
            <a:endParaRPr lang="ru-RU" dirty="0" smtClean="0">
              <a:solidFill>
                <a:srgbClr val="000000"/>
              </a:solidFill>
            </a:endParaRPr>
          </a:p>
          <a:p>
            <a:pPr indent="249238">
              <a:buClr>
                <a:srgbClr val="FF3300"/>
              </a:buClr>
              <a:buFont typeface="Wingdings" pitchFamily="2" charset="2"/>
              <a:buChar char="§"/>
            </a:pPr>
            <a:r>
              <a:rPr lang="uk-UA" dirty="0" smtClean="0">
                <a:solidFill>
                  <a:srgbClr val="000000"/>
                </a:solidFill>
              </a:rPr>
              <a:t>Нормальний показник у стані спокою — це 18—20 дихальних циклів за одну хвилину. </a:t>
            </a:r>
          </a:p>
          <a:p>
            <a:pPr indent="249238">
              <a:buClr>
                <a:srgbClr val="FF3300"/>
              </a:buClr>
              <a:buFont typeface="Wingdings" pitchFamily="2" charset="2"/>
              <a:buChar char="§"/>
            </a:pPr>
            <a:r>
              <a:rPr lang="uk-UA" dirty="0" smtClean="0">
                <a:solidFill>
                  <a:srgbClr val="000000"/>
                </a:solidFill>
              </a:rPr>
              <a:t>Один дихальний цикл складається з вдиху й видиху. </a:t>
            </a:r>
          </a:p>
          <a:p>
            <a:pPr indent="249238">
              <a:buClr>
                <a:srgbClr val="FF3300"/>
              </a:buClr>
              <a:buFont typeface="Wingdings" pitchFamily="2" charset="2"/>
              <a:buChar char="§"/>
            </a:pPr>
            <a:r>
              <a:rPr lang="uk-UA" dirty="0" smtClean="0">
                <a:solidFill>
                  <a:srgbClr val="000000"/>
                </a:solidFill>
              </a:rPr>
              <a:t>Із поліпшенням фізичної підготовленості частота подихів знижується.</a:t>
            </a:r>
          </a:p>
          <a:p>
            <a:endParaRPr lang="ru-RU" i="1" dirty="0" smtClean="0">
              <a:solidFill>
                <a:srgbClr val="00000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21645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1065198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Для оцінки маси тіла користуються масо-ростовими індексами. Масо-ростові індекси показують ступінь відхилення фактичної маси тіла від необхідної:</a:t>
            </a:r>
            <a:endParaRPr lang="uk-UA" dirty="0"/>
          </a:p>
        </p:txBody>
      </p:sp>
      <p:pic>
        <p:nvPicPr>
          <p:cNvPr id="3" name="Рисунок 2" descr="9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1428736"/>
            <a:ext cx="4310087" cy="912724"/>
          </a:xfrm>
          <a:prstGeom prst="rect">
            <a:avLst/>
          </a:prstGeom>
        </p:spPr>
      </p:pic>
      <p:pic>
        <p:nvPicPr>
          <p:cNvPr id="4" name="Рисунок 3" descr="9-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06" y="2557462"/>
            <a:ext cx="8759369" cy="215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115" y="4814241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Якщо фактична маса тіла</a:t>
            </a:r>
            <a:r>
              <a:rPr lang="uk-UA" cap="all" dirty="0"/>
              <a:t> </a:t>
            </a:r>
            <a:r>
              <a:rPr lang="uk-UA" dirty="0"/>
              <a:t>більше ідеальної на 15%, то це в межах норми, якщо ж перевищує на 16-30% то необхідно рекомендувати ефективні фізичні вправи для зниження надлишку маси тіла. Якщо більше 30% - необхідно поєднати дієту з фізичними вправами.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6454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Частота серцевих скорочень</a:t>
            </a:r>
          </a:p>
          <a:p>
            <a:r>
              <a:rPr lang="uk-UA" dirty="0" smtClean="0"/>
              <a:t>Артеріальний тиск</a:t>
            </a:r>
          </a:p>
          <a:p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зросту</a:t>
            </a:r>
            <a:r>
              <a:rPr lang="ru-RU" dirty="0"/>
              <a:t> і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 smtClean="0"/>
              <a:t>тіла</a:t>
            </a:r>
            <a:endParaRPr lang="ru-RU" dirty="0" smtClean="0"/>
          </a:p>
          <a:p>
            <a:r>
              <a:rPr lang="ru-RU" dirty="0"/>
              <a:t>Стаж </a:t>
            </a:r>
            <a:r>
              <a:rPr lang="ru-RU" dirty="0" err="1"/>
              <a:t>регулярних</a:t>
            </a:r>
            <a:r>
              <a:rPr lang="ru-RU" dirty="0"/>
              <a:t> </a:t>
            </a:r>
            <a:r>
              <a:rPr lang="ru-RU" dirty="0" err="1"/>
              <a:t>оздоровчих</a:t>
            </a:r>
            <a:r>
              <a:rPr lang="ru-RU" dirty="0"/>
              <a:t> </a:t>
            </a:r>
            <a:r>
              <a:rPr lang="ru-RU" dirty="0" err="1" smtClean="0"/>
              <a:t>тренувань</a:t>
            </a:r>
            <a:endParaRPr lang="ru-RU" dirty="0" smtClean="0"/>
          </a:p>
          <a:p>
            <a:r>
              <a:rPr lang="ru-RU" dirty="0"/>
              <a:t>Сила, </a:t>
            </a:r>
            <a:r>
              <a:rPr lang="ru-RU" dirty="0" err="1"/>
              <a:t>спритність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 smtClean="0"/>
              <a:t>тренованості</a:t>
            </a:r>
            <a:endParaRPr lang="ru-RU" dirty="0" smtClean="0"/>
          </a:p>
          <a:p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 smtClean="0"/>
              <a:t>системи</a:t>
            </a:r>
            <a:endParaRPr lang="ru-RU" dirty="0" smtClean="0"/>
          </a:p>
          <a:p>
            <a:r>
              <a:rPr lang="ru-RU" dirty="0" err="1"/>
              <a:t>Наявність</a:t>
            </a:r>
            <a:r>
              <a:rPr lang="ru-RU" dirty="0"/>
              <a:t> (</a:t>
            </a:r>
            <a:r>
              <a:rPr lang="ru-RU" dirty="0" err="1"/>
              <a:t>відсутність</a:t>
            </a:r>
            <a:r>
              <a:rPr lang="ru-RU" dirty="0"/>
              <a:t>)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Експрес-оцінка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індивідуального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рівня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здоров’я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0982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145</TotalTime>
  <Words>263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 Оцінка рівня фізичного здоров’я </vt:lpstr>
      <vt:lpstr>Стовпи фізичного здоров'я </vt:lpstr>
      <vt:lpstr>Показники контролю за станом здоров'я </vt:lpstr>
      <vt:lpstr>Показники контролю за станом здоров'я </vt:lpstr>
      <vt:lpstr>Оцінка стану органів дихання</vt:lpstr>
      <vt:lpstr>Слайд 6</vt:lpstr>
      <vt:lpstr>Експрес-оцінка індивідуального рівня фізичного здоров’я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Tatyana</dc:creator>
  <cp:lastModifiedBy>Roshko</cp:lastModifiedBy>
  <cp:revision>31</cp:revision>
  <dcterms:created xsi:type="dcterms:W3CDTF">2015-09-13T12:52:50Z</dcterms:created>
  <dcterms:modified xsi:type="dcterms:W3CDTF">2022-11-07T14:57:15Z</dcterms:modified>
</cp:coreProperties>
</file>