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F200A-B592-405D-9F2A-D769F194747F}" type="datetimeFigureOut">
              <a:rPr lang="ru-RU" smtClean="0"/>
              <a:pPr/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49609-E3FC-45A6-AC18-D6EE7539BB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D:\Мои документы\Зображення\Рамки\da87777ea8a0a53bf5e8c13aebb694d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01122" cy="2643206"/>
          </a:xfrm>
        </p:spPr>
        <p:txBody>
          <a:bodyPr>
            <a:normAutofit fontScale="90000"/>
          </a:bodyPr>
          <a:lstStyle/>
          <a:p>
            <a:r>
              <a:rPr lang="uk-UA" sz="6700" b="1" dirty="0" smtClean="0">
                <a:solidFill>
                  <a:srgbClr val="0000CC"/>
                </a:solidFill>
                <a:latin typeface="Bookman Old Style" pitchFamily="18" charset="0"/>
              </a:rPr>
              <a:t>Золотий</a:t>
            </a:r>
            <a:br>
              <a:rPr lang="uk-UA" sz="6700" b="1" dirty="0" smtClean="0">
                <a:solidFill>
                  <a:srgbClr val="0000CC"/>
                </a:solidFill>
                <a:latin typeface="Bookman Old Style" pitchFamily="18" charset="0"/>
              </a:rPr>
            </a:br>
            <a:r>
              <a:rPr lang="uk-UA" sz="6700" b="1" dirty="0" smtClean="0">
                <a:solidFill>
                  <a:srgbClr val="0000CC"/>
                </a:solidFill>
                <a:latin typeface="Bookman Old Style" pitchFamily="18" charset="0"/>
              </a:rPr>
              <a:t> черевичок</a:t>
            </a:r>
            <a:r>
              <a:rPr lang="uk-UA" b="1" dirty="0" smtClean="0">
                <a:latin typeface="Bookman Old Style" pitchFamily="18" charset="0"/>
              </a:rPr>
              <a:t/>
            </a:r>
            <a:br>
              <a:rPr lang="uk-UA" b="1" dirty="0" smtClean="0">
                <a:latin typeface="Bookman Old Style" pitchFamily="18" charset="0"/>
              </a:rPr>
            </a:br>
            <a:r>
              <a:rPr lang="uk-UA" sz="3600" b="1" i="1" dirty="0" smtClean="0">
                <a:latin typeface="Bookman Old Style" pitchFamily="18" charset="0"/>
              </a:rPr>
              <a:t>( українська народна казка</a:t>
            </a:r>
            <a:br>
              <a:rPr lang="uk-UA" sz="3600" b="1" i="1" dirty="0" smtClean="0">
                <a:latin typeface="Bookman Old Style" pitchFamily="18" charset="0"/>
              </a:rPr>
            </a:br>
            <a:r>
              <a:rPr lang="uk-UA" sz="3600" b="1" i="1" dirty="0" smtClean="0">
                <a:latin typeface="Bookman Old Style" pitchFamily="18" charset="0"/>
              </a:rPr>
              <a:t>ІІ частина )</a:t>
            </a:r>
            <a:endParaRPr lang="ru-RU" b="1" i="1" dirty="0">
              <a:latin typeface="Bookman Old Style" pitchFamily="18" charset="0"/>
            </a:endParaRPr>
          </a:p>
        </p:txBody>
      </p:sp>
      <p:pic>
        <p:nvPicPr>
          <p:cNvPr id="5" name="Picture 14" descr="Веселка Золотий черевичок Вид-во: Белкар – 38 грн – купить в ..."/>
          <p:cNvPicPr>
            <a:picLocks noChangeAspect="1" noChangeArrowheads="1"/>
          </p:cNvPicPr>
          <p:nvPr/>
        </p:nvPicPr>
        <p:blipFill>
          <a:blip r:embed="rId3" cstate="print"/>
          <a:srcRect l="17585" t="10624" r="19623" b="33691"/>
          <a:stretch>
            <a:fillRect/>
          </a:stretch>
        </p:blipFill>
        <p:spPr bwMode="auto">
          <a:xfrm rot="215683" flipH="1">
            <a:off x="5663557" y="3093388"/>
            <a:ext cx="3061615" cy="30124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5984" y="4643446"/>
            <a:ext cx="33369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/>
              <a:t>Літературне читання</a:t>
            </a:r>
          </a:p>
          <a:p>
            <a:pPr algn="ctr"/>
            <a:r>
              <a:rPr lang="uk-UA" sz="2000" b="1" dirty="0" smtClean="0"/>
              <a:t>4 клас</a:t>
            </a:r>
          </a:p>
          <a:p>
            <a:pPr algn="ctr"/>
            <a:r>
              <a:rPr lang="uk-UA" sz="2000" b="1" dirty="0" smtClean="0"/>
              <a:t>Автор </a:t>
            </a:r>
            <a:r>
              <a:rPr lang="uk-UA" sz="2000" b="1" dirty="0" err="1" smtClean="0"/>
              <a:t>Шаталова</a:t>
            </a:r>
            <a:r>
              <a:rPr lang="uk-UA" sz="2000" b="1" dirty="0" smtClean="0"/>
              <a:t> О.О.,</a:t>
            </a:r>
          </a:p>
          <a:p>
            <a:pPr algn="ctr"/>
            <a:r>
              <a:rPr lang="uk-UA" sz="2000" b="1" dirty="0"/>
              <a:t>в</a:t>
            </a:r>
            <a:r>
              <a:rPr lang="uk-UA" sz="2000" b="1" dirty="0" smtClean="0"/>
              <a:t>читель початкових класів</a:t>
            </a:r>
          </a:p>
          <a:p>
            <a:pPr algn="ctr"/>
            <a:r>
              <a:rPr lang="uk-UA" sz="2000" b="1" dirty="0" smtClean="0"/>
              <a:t>Білоцерківської</a:t>
            </a:r>
          </a:p>
          <a:p>
            <a:pPr algn="ctr"/>
            <a:r>
              <a:rPr lang="uk-UA" sz="2000" b="1" dirty="0" smtClean="0"/>
              <a:t>ЗОШ І ступеня №23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428604"/>
            <a:ext cx="79544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i="1" dirty="0" smtClean="0">
                <a:solidFill>
                  <a:srgbClr val="0000CC"/>
                </a:solidFill>
                <a:latin typeface="Bookman Old Style" pitchFamily="18" charset="0"/>
              </a:rPr>
              <a:t>Скоромовка скоро мовить </a:t>
            </a:r>
            <a:endParaRPr lang="ru-RU" sz="4000" b="1" i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428736"/>
            <a:ext cx="825572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/>
              <a:t>Єнот навчав синка єнота:</a:t>
            </a:r>
          </a:p>
          <a:p>
            <a:r>
              <a:rPr lang="uk-UA" sz="5400" b="1" dirty="0" smtClean="0"/>
              <a:t> – Є в лісі річка і болото.</a:t>
            </a:r>
          </a:p>
          <a:p>
            <a:r>
              <a:rPr lang="uk-UA" sz="5400" b="1" dirty="0" smtClean="0"/>
              <a:t>Є мисливець – він полює,</a:t>
            </a:r>
          </a:p>
          <a:p>
            <a:r>
              <a:rPr lang="uk-UA" sz="5400" b="1" dirty="0" smtClean="0"/>
              <a:t>Є</a:t>
            </a:r>
            <a:r>
              <a:rPr lang="uk-UA" sz="5400" b="1" dirty="0" smtClean="0"/>
              <a:t>гер є – він ліс пильнує.</a:t>
            </a:r>
            <a:endParaRPr lang="ru-RU" sz="5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1736" y="214290"/>
            <a:ext cx="4547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ІІ частина казки (с.24 – 25)</a:t>
            </a:r>
            <a:endParaRPr lang="ru-RU" sz="2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500306"/>
          <a:ext cx="8429684" cy="371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4842"/>
                <a:gridCol w="4214842"/>
              </a:tblGrid>
              <a:tr h="928694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00CC"/>
                          </a:solidFill>
                        </a:rPr>
                        <a:t>Народна </a:t>
                      </a:r>
                    </a:p>
                    <a:p>
                      <a:r>
                        <a:rPr lang="uk-UA" sz="2400" b="1" dirty="0" smtClean="0"/>
                        <a:t>Автор</a:t>
                      </a:r>
                      <a:r>
                        <a:rPr lang="uk-UA" sz="2400" b="1" baseline="0" dirty="0" smtClean="0"/>
                        <a:t> – народ.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C00000"/>
                          </a:solidFill>
                        </a:rPr>
                        <a:t>Літературна</a:t>
                      </a:r>
                    </a:p>
                    <a:p>
                      <a:r>
                        <a:rPr lang="uk-UA" sz="2400" b="1" dirty="0" smtClean="0"/>
                        <a:t>Автор  – конкретна людина.</a:t>
                      </a:r>
                      <a:endParaRPr lang="ru-RU" sz="2400" b="1" dirty="0"/>
                    </a:p>
                  </a:txBody>
                  <a:tcPr/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Існує в усній формі </a:t>
                      </a:r>
                    </a:p>
                    <a:p>
                      <a:r>
                        <a:rPr lang="uk-UA" sz="2400" b="1" dirty="0" smtClean="0"/>
                        <a:t>( записана значно пізніше).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Створена у письмовій формі.</a:t>
                      </a:r>
                      <a:endParaRPr lang="ru-RU" sz="2400" b="1" dirty="0"/>
                    </a:p>
                  </a:txBody>
                  <a:tcPr/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Текст має варіанти, можуть вноситись зміни.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Варіанти відсутні.</a:t>
                      </a:r>
                      <a:endParaRPr lang="ru-RU" sz="2400" b="1" dirty="0"/>
                    </a:p>
                  </a:txBody>
                  <a:tcPr/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Передається від оповідача,</a:t>
                      </a:r>
                      <a:r>
                        <a:rPr lang="uk-UA" sz="2400" b="1" baseline="0" dirty="0" smtClean="0"/>
                        <a:t> адресат – слухач.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Створена письменником, адресат – читач.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571480"/>
            <a:ext cx="82868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Пошуково-дослідницьке завдання </a:t>
            </a:r>
          </a:p>
          <a:p>
            <a:pPr algn="ctr"/>
            <a:r>
              <a:rPr lang="uk-UA" sz="2400" b="1" dirty="0" smtClean="0"/>
              <a:t>в</a:t>
            </a:r>
            <a:r>
              <a:rPr lang="uk-UA" sz="2400" b="1" dirty="0" smtClean="0"/>
              <a:t>права </a:t>
            </a:r>
            <a:r>
              <a:rPr lang="uk-UA" sz="2400" b="1" dirty="0" smtClean="0"/>
              <a:t>“ Викликаю на дуель </a:t>
            </a:r>
            <a:r>
              <a:rPr lang="uk-UA" sz="2400" b="1" dirty="0" smtClean="0"/>
              <a:t>“.</a:t>
            </a:r>
            <a:endParaRPr lang="uk-UA" sz="2400" b="1" dirty="0" smtClean="0"/>
          </a:p>
          <a:p>
            <a:pPr algn="ctr"/>
            <a:r>
              <a:rPr lang="uk-UA" sz="2400" b="1" dirty="0" smtClean="0"/>
              <a:t>Використовуючи таблицю, доведіть, що казка “ Золотий черевичок ” є народною казкою.</a:t>
            </a:r>
          </a:p>
          <a:p>
            <a:pPr algn="ctr"/>
            <a:r>
              <a:rPr lang="uk-UA" sz="2400" b="1" dirty="0" smtClean="0"/>
              <a:t>Казка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00232" y="285728"/>
            <a:ext cx="55980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00CC"/>
                </a:solidFill>
                <a:latin typeface="Bookman Old Style" pitchFamily="18" charset="0"/>
              </a:rPr>
              <a:t>Словникова робота</a:t>
            </a:r>
            <a:endParaRPr lang="ru-RU" sz="40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142984"/>
            <a:ext cx="7055649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b="1" dirty="0"/>
              <a:t>н</a:t>
            </a:r>
            <a:r>
              <a:rPr lang="uk-UA" sz="5400" b="1" dirty="0" smtClean="0"/>
              <a:t>естям        </a:t>
            </a:r>
            <a:r>
              <a:rPr lang="uk-UA" sz="5400" b="1" dirty="0" err="1" smtClean="0"/>
              <a:t>ляться</a:t>
            </a:r>
            <a:endParaRPr lang="uk-UA" sz="5400" b="1" dirty="0" smtClean="0"/>
          </a:p>
          <a:p>
            <a:pPr algn="ctr"/>
            <a:r>
              <a:rPr lang="uk-UA" sz="5400" b="1" dirty="0"/>
              <a:t>в</a:t>
            </a:r>
            <a:r>
              <a:rPr lang="uk-UA" sz="5400" b="1" dirty="0" smtClean="0"/>
              <a:t>или               </a:t>
            </a:r>
            <a:r>
              <a:rPr lang="uk-UA" sz="5400" b="1" dirty="0" err="1" smtClean="0"/>
              <a:t>нулив</a:t>
            </a:r>
            <a:endParaRPr lang="uk-UA" sz="5400" b="1" dirty="0" smtClean="0"/>
          </a:p>
          <a:p>
            <a:pPr algn="ctr"/>
            <a:r>
              <a:rPr lang="uk-UA" sz="5400" b="1" dirty="0" err="1"/>
              <a:t>в</a:t>
            </a:r>
            <a:r>
              <a:rPr lang="uk-UA" sz="5400" b="1" dirty="0" err="1" smtClean="0"/>
              <a:t>бра</a:t>
            </a:r>
            <a:r>
              <a:rPr lang="uk-UA" sz="5400" b="1" dirty="0" smtClean="0"/>
              <a:t>                    </a:t>
            </a:r>
            <a:r>
              <a:rPr lang="uk-UA" sz="5400" b="1" dirty="0" err="1" smtClean="0"/>
              <a:t>тися</a:t>
            </a:r>
            <a:endParaRPr lang="uk-UA" sz="5400" b="1" dirty="0" smtClean="0"/>
          </a:p>
          <a:p>
            <a:pPr algn="ctr"/>
            <a:r>
              <a:rPr lang="uk-UA" sz="5400" b="1" dirty="0" err="1"/>
              <a:t>к</a:t>
            </a:r>
            <a:r>
              <a:rPr lang="uk-UA" sz="5400" b="1" dirty="0" err="1" smtClean="0"/>
              <a:t>ня</a:t>
            </a:r>
            <a:r>
              <a:rPr lang="uk-UA" sz="5400" b="1" dirty="0" smtClean="0"/>
              <a:t>                     </a:t>
            </a:r>
            <a:r>
              <a:rPr lang="uk-UA" sz="5400" b="1" dirty="0" err="1" smtClean="0"/>
              <a:t>зенко</a:t>
            </a:r>
            <a:endParaRPr lang="uk-UA" sz="5400" b="1" dirty="0" smtClean="0"/>
          </a:p>
          <a:p>
            <a:pPr algn="ctr"/>
            <a:r>
              <a:rPr lang="uk-UA" sz="5400" b="1" dirty="0"/>
              <a:t>о</a:t>
            </a:r>
            <a:r>
              <a:rPr lang="uk-UA" sz="5400" b="1" dirty="0" smtClean="0"/>
              <a:t>сі                           яла</a:t>
            </a:r>
          </a:p>
          <a:p>
            <a:pPr algn="ctr"/>
            <a:r>
              <a:rPr lang="uk-UA" sz="5400" b="1" dirty="0" err="1"/>
              <a:t>с</a:t>
            </a:r>
            <a:r>
              <a:rPr lang="uk-UA" sz="5400" b="1" dirty="0" err="1" smtClean="0"/>
              <a:t>мо</a:t>
            </a:r>
            <a:r>
              <a:rPr lang="uk-UA" sz="5400" b="1" dirty="0" smtClean="0"/>
              <a:t>                             </a:t>
            </a:r>
            <a:r>
              <a:rPr lang="uk-UA" sz="5400" b="1" dirty="0" err="1" smtClean="0"/>
              <a:t>ла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1285860"/>
            <a:ext cx="266932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err="1" smtClean="0">
                <a:solidFill>
                  <a:srgbClr val="0000CC"/>
                </a:solidFill>
                <a:latin typeface="Bookman Old Style" pitchFamily="18" charset="0"/>
              </a:rPr>
              <a:t>рам</a:t>
            </a:r>
            <a:r>
              <a:rPr lang="uk-UA" sz="4000" b="1" dirty="0" err="1" smtClean="0">
                <a:solidFill>
                  <a:srgbClr val="0000CC"/>
                </a:solidFill>
                <a:latin typeface="Bookman Old Style" pitchFamily="18" charset="0"/>
                <a:cs typeface="Times New Roman"/>
              </a:rPr>
              <a:t>ʼя</a:t>
            </a:r>
            <a:endParaRPr lang="uk-UA" sz="4000" b="1" dirty="0" smtClean="0">
              <a:solidFill>
                <a:srgbClr val="0000CC"/>
              </a:solidFill>
              <a:latin typeface="Bookman Old Style" pitchFamily="18" charset="0"/>
              <a:cs typeface="Times New Roman"/>
            </a:endParaRPr>
          </a:p>
          <a:p>
            <a:endParaRPr lang="uk-UA" sz="40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uk-UA" sz="4000" b="1" dirty="0">
                <a:solidFill>
                  <a:srgbClr val="0000CC"/>
                </a:solidFill>
                <a:latin typeface="Bookman Old Style" pitchFamily="18" charset="0"/>
              </a:rPr>
              <a:t>н</a:t>
            </a:r>
            <a:r>
              <a:rPr lang="uk-UA" sz="4000" b="1" dirty="0" smtClean="0">
                <a:solidFill>
                  <a:srgbClr val="0000CC"/>
                </a:solidFill>
                <a:latin typeface="Bookman Old Style" pitchFamily="18" charset="0"/>
              </a:rPr>
              <a:t>етіпаха</a:t>
            </a:r>
          </a:p>
          <a:p>
            <a:endParaRPr lang="uk-UA" sz="40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uk-UA" sz="4000" b="1" dirty="0">
                <a:solidFill>
                  <a:srgbClr val="0000CC"/>
                </a:solidFill>
                <a:latin typeface="Bookman Old Style" pitchFamily="18" charset="0"/>
              </a:rPr>
              <a:t>в</a:t>
            </a:r>
            <a:r>
              <a:rPr lang="uk-UA" sz="4000" b="1" dirty="0" smtClean="0">
                <a:solidFill>
                  <a:srgbClr val="0000CC"/>
                </a:solidFill>
                <a:latin typeface="Bookman Old Style" pitchFamily="18" charset="0"/>
              </a:rPr>
              <a:t>ідправа</a:t>
            </a:r>
          </a:p>
          <a:p>
            <a:endParaRPr lang="uk-UA" sz="40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uk-UA" sz="4000" b="1" dirty="0">
                <a:solidFill>
                  <a:srgbClr val="0000CC"/>
                </a:solidFill>
                <a:latin typeface="Bookman Old Style" pitchFamily="18" charset="0"/>
              </a:rPr>
              <a:t>п</a:t>
            </a:r>
            <a:r>
              <a:rPr lang="uk-UA" sz="4000" b="1" dirty="0" smtClean="0">
                <a:solidFill>
                  <a:srgbClr val="0000CC"/>
                </a:solidFill>
                <a:latin typeface="Bookman Old Style" pitchFamily="18" charset="0"/>
              </a:rPr>
              <a:t>ишне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0232" y="285728"/>
            <a:ext cx="6744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00CC"/>
                </a:solidFill>
                <a:latin typeface="Bookman Old Style" pitchFamily="18" charset="0"/>
              </a:rPr>
              <a:t>Вправа “ Знайди пару “</a:t>
            </a:r>
            <a:endParaRPr lang="ru-RU" sz="40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124" y="1142984"/>
            <a:ext cx="412555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/>
              <a:t>н</a:t>
            </a:r>
            <a:r>
              <a:rPr lang="uk-UA" sz="4000" b="1" dirty="0" smtClean="0"/>
              <a:t>еохайна,</a:t>
            </a:r>
          </a:p>
          <a:p>
            <a:r>
              <a:rPr lang="uk-UA" sz="4000" b="1" dirty="0" smtClean="0"/>
              <a:t> </a:t>
            </a:r>
            <a:r>
              <a:rPr lang="uk-UA" sz="4000" b="1" dirty="0" err="1" smtClean="0"/>
              <a:t>неакарутна</a:t>
            </a:r>
            <a:endParaRPr lang="uk-UA" sz="4000" b="1" dirty="0" smtClean="0"/>
          </a:p>
          <a:p>
            <a:endParaRPr lang="uk-UA" sz="4000" b="1" dirty="0" smtClean="0"/>
          </a:p>
          <a:p>
            <a:r>
              <a:rPr lang="uk-UA" sz="4000" b="1" dirty="0"/>
              <a:t>п</a:t>
            </a:r>
            <a:r>
              <a:rPr lang="uk-UA" sz="4000" b="1" dirty="0" smtClean="0"/>
              <a:t>оношений одяг</a:t>
            </a:r>
          </a:p>
          <a:p>
            <a:endParaRPr lang="uk-UA" sz="4000" b="1" dirty="0" smtClean="0"/>
          </a:p>
          <a:p>
            <a:r>
              <a:rPr lang="uk-UA" sz="4000" b="1" dirty="0" smtClean="0"/>
              <a:t>багате</a:t>
            </a:r>
          </a:p>
          <a:p>
            <a:endParaRPr lang="uk-UA" sz="4000" b="1" dirty="0" smtClean="0"/>
          </a:p>
          <a:p>
            <a:r>
              <a:rPr lang="uk-UA" sz="4000" b="1" dirty="0"/>
              <a:t>ц</a:t>
            </a:r>
            <a:r>
              <a:rPr lang="uk-UA" sz="4000" b="1" dirty="0" smtClean="0"/>
              <a:t>ерковна служба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428860" y="1714488"/>
            <a:ext cx="2000264" cy="16430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3214678" y="1928802"/>
            <a:ext cx="1428760" cy="10715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286116" y="4071942"/>
            <a:ext cx="1643074" cy="157163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2643174" y="4572008"/>
            <a:ext cx="1785950" cy="78581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00496" y="214290"/>
            <a:ext cx="1347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/>
              <a:t>Тест 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857232"/>
            <a:ext cx="8535029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uk-UA" sz="3600" dirty="0" smtClean="0"/>
              <a:t>Куди пішли баба з донькою?</a:t>
            </a:r>
          </a:p>
          <a:p>
            <a:pPr marL="514350" indent="-514350"/>
            <a:r>
              <a:rPr lang="uk-UA" sz="3600" dirty="0" smtClean="0"/>
              <a:t>А) до крамниці         </a:t>
            </a:r>
          </a:p>
          <a:p>
            <a:pPr marL="514350" indent="-514350"/>
            <a:r>
              <a:rPr lang="uk-UA" sz="3600" dirty="0" smtClean="0"/>
              <a:t>Б) до церкви</a:t>
            </a:r>
          </a:p>
          <a:p>
            <a:pPr marL="514350" indent="-514350"/>
            <a:r>
              <a:rPr lang="uk-UA" sz="3600" dirty="0" smtClean="0"/>
              <a:t>В) на річку</a:t>
            </a:r>
          </a:p>
          <a:p>
            <a:pPr marL="514350" indent="-514350">
              <a:buAutoNum type="arabicPeriod"/>
            </a:pPr>
            <a:endParaRPr lang="uk-UA" sz="3600" dirty="0"/>
          </a:p>
          <a:p>
            <a:pPr marL="514350" indent="-514350"/>
            <a:r>
              <a:rPr lang="uk-UA" sz="3600" dirty="0" smtClean="0"/>
              <a:t>2. Ганна попросила гарне вбрання , щоб…</a:t>
            </a:r>
          </a:p>
          <a:p>
            <a:pPr marL="514350" indent="-514350"/>
            <a:r>
              <a:rPr lang="uk-UA" sz="3600" dirty="0" smtClean="0"/>
              <a:t>А) </a:t>
            </a:r>
            <a:r>
              <a:rPr lang="uk-UA" sz="3600" dirty="0" err="1" smtClean="0"/>
              <a:t>повихвалятися</a:t>
            </a:r>
            <a:endParaRPr lang="uk-UA" sz="3600" dirty="0" smtClean="0"/>
          </a:p>
          <a:p>
            <a:pPr marL="514350" indent="-514350"/>
            <a:r>
              <a:rPr lang="uk-UA" sz="3600" dirty="0" smtClean="0"/>
              <a:t>Б) продати його</a:t>
            </a:r>
          </a:p>
          <a:p>
            <a:pPr marL="514350" indent="-514350"/>
            <a:r>
              <a:rPr lang="uk-UA" sz="3600" dirty="0" smtClean="0"/>
              <a:t>В) піти в ньому до церкви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571480"/>
            <a:ext cx="795980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3. Хто з Ганни у церкві не зводив очей?</a:t>
            </a:r>
          </a:p>
          <a:p>
            <a:r>
              <a:rPr lang="uk-UA" sz="3600" dirty="0" smtClean="0"/>
              <a:t>А) царевич</a:t>
            </a:r>
          </a:p>
          <a:p>
            <a:r>
              <a:rPr lang="uk-UA" sz="3600" dirty="0" smtClean="0"/>
              <a:t>Б) князенко</a:t>
            </a:r>
          </a:p>
          <a:p>
            <a:r>
              <a:rPr lang="uk-UA" sz="3600" dirty="0" smtClean="0"/>
              <a:t>В) королевич</a:t>
            </a:r>
          </a:p>
          <a:p>
            <a:endParaRPr lang="uk-UA" sz="3600" dirty="0"/>
          </a:p>
          <a:p>
            <a:r>
              <a:rPr lang="uk-UA" sz="3600" dirty="0" smtClean="0"/>
              <a:t>4. Що зробила дівчина після служби?</a:t>
            </a:r>
          </a:p>
          <a:p>
            <a:r>
              <a:rPr lang="uk-UA" sz="3600" dirty="0" smtClean="0"/>
              <a:t>А) вийшла, сіла й поїхала</a:t>
            </a:r>
          </a:p>
          <a:p>
            <a:r>
              <a:rPr lang="uk-UA" sz="3600" dirty="0" smtClean="0"/>
              <a:t>Б) вийшла, сіла та чекала бабу</a:t>
            </a:r>
          </a:p>
          <a:p>
            <a:r>
              <a:rPr lang="uk-UA" sz="3600" dirty="0" smtClean="0"/>
              <a:t>В) вийшла, сіла і дивилася на князенка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85728"/>
            <a:ext cx="82868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5. Що зробила Ганна наступної неділі?</a:t>
            </a:r>
          </a:p>
          <a:p>
            <a:r>
              <a:rPr lang="uk-UA" sz="3600" dirty="0" smtClean="0"/>
              <a:t>А) зварила обід та пішла до церкви</a:t>
            </a:r>
          </a:p>
          <a:p>
            <a:r>
              <a:rPr lang="uk-UA" sz="3600" dirty="0" smtClean="0"/>
              <a:t>Б) зварила обід та пошила сорочку</a:t>
            </a:r>
          </a:p>
          <a:p>
            <a:r>
              <a:rPr lang="uk-UA" sz="3600" dirty="0" smtClean="0"/>
              <a:t>В) убралася, у золоті черевички взулася та поїхала до церкви</a:t>
            </a:r>
          </a:p>
          <a:p>
            <a:endParaRPr lang="uk-UA" sz="3600" dirty="0"/>
          </a:p>
          <a:p>
            <a:r>
              <a:rPr lang="uk-UA" sz="3600" dirty="0" smtClean="0"/>
              <a:t>6. Як вирішили дізнатись, хто є та прекрасна панна?</a:t>
            </a:r>
          </a:p>
          <a:p>
            <a:r>
              <a:rPr lang="uk-UA" sz="3600" dirty="0" smtClean="0"/>
              <a:t>А) запитати у неї</a:t>
            </a:r>
          </a:p>
          <a:p>
            <a:r>
              <a:rPr lang="uk-UA" sz="3600" dirty="0" smtClean="0"/>
              <a:t>Б) налити смоли</a:t>
            </a:r>
          </a:p>
          <a:p>
            <a:r>
              <a:rPr lang="uk-UA" sz="3600" dirty="0" smtClean="0"/>
              <a:t>В) познайомитись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pic>
        <p:nvPicPr>
          <p:cNvPr id="2050" name="Picture 2" descr="Веселка Золотий черевичок Вид-во: Белкар – 38 грн – купить в ..."/>
          <p:cNvPicPr>
            <a:picLocks noChangeAspect="1" noChangeArrowheads="1"/>
          </p:cNvPicPr>
          <p:nvPr/>
        </p:nvPicPr>
        <p:blipFill>
          <a:blip r:embed="rId3"/>
          <a:srcRect l="13135" r="11996"/>
          <a:stretch>
            <a:fillRect/>
          </a:stretch>
        </p:blipFill>
        <p:spPr bwMode="auto">
          <a:xfrm>
            <a:off x="2571736" y="857232"/>
            <a:ext cx="4071966" cy="5715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285728"/>
            <a:ext cx="834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Bookman Old Style" pitchFamily="18" charset="0"/>
              </a:rPr>
              <a:t>Ілюстрацію розглядаєш – уривок читаєш</a:t>
            </a:r>
            <a:endParaRPr lang="ru-RU" sz="28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Мои документы\Зображення\Рамки\33b584e6eb2fa880098c71e2fc08bcae.jpg"/>
          <p:cNvPicPr>
            <a:picLocks noChangeAspect="1" noChangeArrowheads="1"/>
          </p:cNvPicPr>
          <p:nvPr/>
        </p:nvPicPr>
        <p:blipFill>
          <a:blip r:embed="rId2"/>
          <a:srcRect t="18750"/>
          <a:stretch>
            <a:fillRect/>
          </a:stretch>
        </p:blipFill>
        <p:spPr bwMode="auto">
          <a:xfrm>
            <a:off x="0" y="-1"/>
            <a:ext cx="9144000" cy="68642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500042"/>
            <a:ext cx="83582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rgbClr val="0000CC"/>
                </a:solidFill>
                <a:latin typeface="Segoe Print" pitchFamily="2" charset="0"/>
              </a:rPr>
              <a:t>Д</a:t>
            </a:r>
            <a:r>
              <a:rPr lang="uk-UA" sz="4800" b="1" dirty="0" smtClean="0">
                <a:solidFill>
                  <a:srgbClr val="0000CC"/>
                </a:solidFill>
                <a:latin typeface="Segoe Print" pitchFamily="2" charset="0"/>
              </a:rPr>
              <a:t>омашнє завдання</a:t>
            </a:r>
          </a:p>
          <a:p>
            <a:pPr algn="just"/>
            <a:endParaRPr lang="uk-UA" sz="3600" b="1" dirty="0" smtClean="0"/>
          </a:p>
          <a:p>
            <a:pPr algn="just"/>
            <a:r>
              <a:rPr lang="uk-UA" sz="3600" b="1" dirty="0" smtClean="0"/>
              <a:t>Підготуй виразне читання уривка казки (с.24-25), використавши прийом “ Диктор ”.</a:t>
            </a:r>
          </a:p>
          <a:p>
            <a:pPr algn="just"/>
            <a:r>
              <a:rPr lang="uk-UA" sz="3600" b="1" dirty="0" smtClean="0"/>
              <a:t>Перекажи цю частину від імені Ганни.</a:t>
            </a:r>
            <a:endParaRPr lang="ru-RU" sz="36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343</Words>
  <Application>Microsoft Office PowerPoint</Application>
  <PresentationFormat>Экран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Золотий  черевичок ( українська народна казка ІІ частина 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Comp</cp:lastModifiedBy>
  <cp:revision>2</cp:revision>
  <dcterms:created xsi:type="dcterms:W3CDTF">2020-06-27T06:45:55Z</dcterms:created>
  <dcterms:modified xsi:type="dcterms:W3CDTF">2020-06-27T07:36:34Z</dcterms:modified>
</cp:coreProperties>
</file>