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74" r:id="rId4"/>
    <p:sldId id="266" r:id="rId5"/>
    <p:sldId id="267" r:id="rId6"/>
    <p:sldId id="277" r:id="rId7"/>
    <p:sldId id="279" r:id="rId8"/>
    <p:sldId id="271" r:id="rId9"/>
    <p:sldId id="275" r:id="rId10"/>
    <p:sldId id="285" r:id="rId11"/>
    <p:sldId id="259" r:id="rId12"/>
    <p:sldId id="278" r:id="rId13"/>
    <p:sldId id="270" r:id="rId14"/>
    <p:sldId id="282" r:id="rId15"/>
    <p:sldId id="280" r:id="rId16"/>
    <p:sldId id="288" r:id="rId17"/>
    <p:sldId id="286" r:id="rId18"/>
    <p:sldId id="258" r:id="rId19"/>
    <p:sldId id="26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0FF99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522" y="-14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BAE70-94C3-421E-98BA-EA80D79B890F}" type="datetimeFigureOut">
              <a:rPr lang="ru-RU" smtClean="0"/>
              <a:t>19.11.2022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CD22-9C2A-4431-91F9-3FF0741401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429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BAE70-94C3-421E-98BA-EA80D79B890F}" type="datetimeFigureOut">
              <a:rPr lang="ru-RU" smtClean="0"/>
              <a:t>19.11.2022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CD22-9C2A-4431-91F9-3FF0741401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244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BAE70-94C3-421E-98BA-EA80D79B890F}" type="datetimeFigureOut">
              <a:rPr lang="ru-RU" smtClean="0"/>
              <a:t>19.11.2022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CD22-9C2A-4431-91F9-3FF0741401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056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BAE70-94C3-421E-98BA-EA80D79B890F}" type="datetimeFigureOut">
              <a:rPr lang="ru-RU" smtClean="0"/>
              <a:t>19.11.2022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CD22-9C2A-4431-91F9-3FF0741401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480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BAE70-94C3-421E-98BA-EA80D79B890F}" type="datetimeFigureOut">
              <a:rPr lang="ru-RU" smtClean="0"/>
              <a:t>19.11.2022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CD22-9C2A-4431-91F9-3FF0741401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631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BAE70-94C3-421E-98BA-EA80D79B890F}" type="datetimeFigureOut">
              <a:rPr lang="ru-RU" smtClean="0"/>
              <a:t>19.11.2022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CD22-9C2A-4431-91F9-3FF0741401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248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BAE70-94C3-421E-98BA-EA80D79B890F}" type="datetimeFigureOut">
              <a:rPr lang="ru-RU" smtClean="0"/>
              <a:t>19.11.2022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CD22-9C2A-4431-91F9-3FF0741401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255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BAE70-94C3-421E-98BA-EA80D79B890F}" type="datetimeFigureOut">
              <a:rPr lang="ru-RU" smtClean="0"/>
              <a:t>19.11.2022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CD22-9C2A-4431-91F9-3FF0741401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906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BAE70-94C3-421E-98BA-EA80D79B890F}" type="datetimeFigureOut">
              <a:rPr lang="ru-RU" smtClean="0"/>
              <a:t>19.11.2022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CD22-9C2A-4431-91F9-3FF0741401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647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BAE70-94C3-421E-98BA-EA80D79B890F}" type="datetimeFigureOut">
              <a:rPr lang="ru-RU" smtClean="0"/>
              <a:t>19.11.2022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CD22-9C2A-4431-91F9-3FF0741401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558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BAE70-94C3-421E-98BA-EA80D79B890F}" type="datetimeFigureOut">
              <a:rPr lang="ru-RU" smtClean="0"/>
              <a:t>19.11.2022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CD22-9C2A-4431-91F9-3FF0741401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309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BAE70-94C3-421E-98BA-EA80D79B890F}" type="datetimeFigureOut">
              <a:rPr lang="ru-RU" smtClean="0"/>
              <a:t>19.11.2022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4CD22-9C2A-4431-91F9-3FF0741401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030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Волна 3"/>
          <p:cNvSpPr/>
          <p:nvPr/>
        </p:nvSpPr>
        <p:spPr>
          <a:xfrm>
            <a:off x="1763688" y="1916832"/>
            <a:ext cx="7128792" cy="4585395"/>
          </a:xfrm>
          <a:prstGeom prst="wave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Arial Black" pitchFamily="34" charset="0"/>
              </a:rPr>
              <a:t>Василь Королів-Старий «Мавка-Вербинка». Образи фантастичних істот у казках.</a:t>
            </a:r>
            <a:endParaRPr lang="ru-RU" sz="36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531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24" t="41648" r="34188" b="15740"/>
          <a:stretch/>
        </p:blipFill>
        <p:spPr bwMode="auto">
          <a:xfrm>
            <a:off x="2483768" y="1188765"/>
            <a:ext cx="6265199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0722"/>
            <a:ext cx="1944216" cy="2668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71800" y="33265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292B2C"/>
                </a:solidFill>
                <a:latin typeface="Philosopher"/>
              </a:rPr>
              <a:t>Василь Королів-Старий</a:t>
            </a:r>
          </a:p>
          <a:p>
            <a:pPr algn="ctr"/>
            <a:r>
              <a:rPr lang="ru-RU" b="1" dirty="0">
                <a:solidFill>
                  <a:srgbClr val="292B2C"/>
                </a:solidFill>
                <a:latin typeface="Philosopher"/>
              </a:rPr>
              <a:t>(1879-1941)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2867114"/>
            <a:ext cx="2520280" cy="39703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prstClr val="black"/>
                </a:solidFill>
              </a:rPr>
              <a:t> </a:t>
            </a:r>
            <a:r>
              <a:rPr lang="ru-RU" b="1" dirty="0" err="1">
                <a:solidFill>
                  <a:prstClr val="black"/>
                </a:solidFill>
              </a:rPr>
              <a:t>Старий</a:t>
            </a:r>
            <a:r>
              <a:rPr lang="ru-RU" b="1" dirty="0">
                <a:solidFill>
                  <a:prstClr val="black"/>
                </a:solidFill>
              </a:rPr>
              <a:t> - це не вік автора, а </a:t>
            </a:r>
            <a:r>
              <a:rPr lang="ru-RU" b="1" dirty="0" err="1">
                <a:solidFill>
                  <a:prstClr val="black"/>
                </a:solidFill>
              </a:rPr>
              <a:t>дібране</a:t>
            </a:r>
            <a:r>
              <a:rPr lang="ru-RU" b="1" dirty="0">
                <a:solidFill>
                  <a:prstClr val="black"/>
                </a:solidFill>
              </a:rPr>
              <a:t> </a:t>
            </a:r>
            <a:r>
              <a:rPr lang="ru-RU" b="1" dirty="0" err="1">
                <a:solidFill>
                  <a:prstClr val="black"/>
                </a:solidFill>
              </a:rPr>
              <a:t>прізвище</a:t>
            </a:r>
            <a:r>
              <a:rPr lang="ru-RU" b="1" dirty="0">
                <a:solidFill>
                  <a:prstClr val="black"/>
                </a:solidFill>
              </a:rPr>
              <a:t> (</a:t>
            </a:r>
            <a:r>
              <a:rPr lang="ru-RU" b="1" dirty="0" err="1">
                <a:solidFill>
                  <a:prstClr val="black"/>
                </a:solidFill>
              </a:rPr>
              <a:t>псевдонім</a:t>
            </a:r>
            <a:r>
              <a:rPr lang="ru-RU" b="1" dirty="0">
                <a:solidFill>
                  <a:prstClr val="black"/>
                </a:solidFill>
              </a:rPr>
              <a:t>), яким митець </a:t>
            </a:r>
            <a:r>
              <a:rPr lang="ru-RU" b="1" dirty="0" err="1">
                <a:solidFill>
                  <a:prstClr val="black"/>
                </a:solidFill>
              </a:rPr>
              <a:t>підписував</a:t>
            </a:r>
            <a:r>
              <a:rPr lang="ru-RU" b="1" dirty="0">
                <a:solidFill>
                  <a:prstClr val="black"/>
                </a:solidFill>
              </a:rPr>
              <a:t> свої твори. У дитинстві він </a:t>
            </a:r>
            <a:r>
              <a:rPr lang="ru-RU" b="1" dirty="0" err="1">
                <a:solidFill>
                  <a:prstClr val="black"/>
                </a:solidFill>
              </a:rPr>
              <a:t>мріяв</a:t>
            </a:r>
            <a:r>
              <a:rPr lang="ru-RU" b="1" dirty="0">
                <a:solidFill>
                  <a:prstClr val="black"/>
                </a:solidFill>
              </a:rPr>
              <a:t> стати художником, письменником і </a:t>
            </a:r>
            <a:r>
              <a:rPr lang="ru-RU" b="1" dirty="0" err="1">
                <a:solidFill>
                  <a:prstClr val="black"/>
                </a:solidFill>
              </a:rPr>
              <a:t>лікарем</a:t>
            </a:r>
            <a:r>
              <a:rPr lang="ru-RU" b="1" dirty="0">
                <a:solidFill>
                  <a:prstClr val="black"/>
                </a:solidFill>
              </a:rPr>
              <a:t>. Ці його мрії </a:t>
            </a:r>
            <a:r>
              <a:rPr lang="ru-RU" b="1" dirty="0" err="1">
                <a:solidFill>
                  <a:prstClr val="black"/>
                </a:solidFill>
              </a:rPr>
              <a:t>здійснилися</a:t>
            </a:r>
            <a:r>
              <a:rPr lang="ru-RU" b="1" dirty="0">
                <a:solidFill>
                  <a:prstClr val="black"/>
                </a:solidFill>
              </a:rPr>
              <a:t>. </a:t>
            </a:r>
            <a:r>
              <a:rPr lang="ru-RU" b="1" dirty="0" err="1">
                <a:solidFill>
                  <a:prstClr val="black"/>
                </a:solidFill>
              </a:rPr>
              <a:t>Щоправда</a:t>
            </a:r>
            <a:r>
              <a:rPr lang="ru-RU" b="1" dirty="0">
                <a:solidFill>
                  <a:prstClr val="black"/>
                </a:solidFill>
              </a:rPr>
              <a:t>, лікував Василь </a:t>
            </a:r>
            <a:r>
              <a:rPr lang="ru-RU" b="1" dirty="0" err="1">
                <a:solidFill>
                  <a:prstClr val="black"/>
                </a:solidFill>
              </a:rPr>
              <a:t>Костянтинович</a:t>
            </a:r>
            <a:r>
              <a:rPr lang="ru-RU" b="1" dirty="0">
                <a:solidFill>
                  <a:prstClr val="black"/>
                </a:solidFill>
              </a:rPr>
              <a:t> тварин - був </a:t>
            </a:r>
            <a:r>
              <a:rPr lang="ru-RU" b="1" dirty="0" smtClean="0">
                <a:solidFill>
                  <a:prstClr val="black"/>
                </a:solidFill>
              </a:rPr>
              <a:t>ветеринаром</a:t>
            </a:r>
            <a:endParaRPr lang="ru-RU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847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213"/>
            <a:ext cx="9144000" cy="6956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75556" y="1124744"/>
            <a:ext cx="7992888" cy="144016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chemeClr val="tx1"/>
                </a:solidFill>
                <a:latin typeface="Arial Black" pitchFamily="34" charset="0"/>
              </a:rPr>
              <a:t>Ви прочитали вдома казку.</a:t>
            </a:r>
          </a:p>
          <a:p>
            <a:pPr algn="ctr"/>
            <a:r>
              <a:rPr lang="uk-UA" sz="2800" dirty="0" smtClean="0">
                <a:solidFill>
                  <a:schemeClr val="tx1"/>
                </a:solidFill>
                <a:latin typeface="Arial Black" pitchFamily="34" charset="0"/>
              </a:rPr>
              <a:t>Вона вам сподобалася ?</a:t>
            </a:r>
            <a:endParaRPr lang="ru-RU" sz="28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755576" y="2780928"/>
            <a:ext cx="7920880" cy="3816424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dirty="0" smtClean="0">
                <a:latin typeface="Arial Black" pitchFamily="34" charset="0"/>
              </a:rPr>
              <a:t>Пригадаємо  казку</a:t>
            </a:r>
            <a:endParaRPr lang="ru-RU" sz="40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918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213"/>
            <a:ext cx="9144000" cy="6956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75856" y="188640"/>
            <a:ext cx="565212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+mj-lt"/>
              </a:rPr>
              <a:t>У лісі </a:t>
            </a:r>
            <a:r>
              <a:rPr lang="ru-RU" b="1" dirty="0" err="1">
                <a:solidFill>
                  <a:prstClr val="black"/>
                </a:solidFill>
                <a:latin typeface="+mj-lt"/>
              </a:rPr>
              <a:t>знявся</a:t>
            </a:r>
            <a:r>
              <a:rPr lang="ru-RU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ru-RU" b="1" dirty="0" err="1">
                <a:solidFill>
                  <a:prstClr val="black"/>
                </a:solidFill>
                <a:latin typeface="+mj-lt"/>
              </a:rPr>
              <a:t>переляк</a:t>
            </a:r>
            <a:r>
              <a:rPr lang="ru-RU" b="1" dirty="0">
                <a:solidFill>
                  <a:prstClr val="black"/>
                </a:solidFill>
                <a:latin typeface="+mj-lt"/>
              </a:rPr>
              <a:t>...</a:t>
            </a:r>
          </a:p>
          <a:p>
            <a:r>
              <a:rPr lang="ru-RU" b="1" dirty="0">
                <a:solidFill>
                  <a:prstClr val="black"/>
                </a:solidFill>
                <a:latin typeface="+mj-lt"/>
              </a:rPr>
              <a:t>Першим </a:t>
            </a:r>
            <a:r>
              <a:rPr lang="ru-RU" b="1" dirty="0" err="1">
                <a:solidFill>
                  <a:prstClr val="black"/>
                </a:solidFill>
                <a:latin typeface="+mj-lt"/>
              </a:rPr>
              <a:t>вісником</a:t>
            </a:r>
            <a:r>
              <a:rPr lang="ru-RU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ru-RU" b="1" dirty="0" err="1">
                <a:solidFill>
                  <a:prstClr val="black"/>
                </a:solidFill>
                <a:latin typeface="+mj-lt"/>
              </a:rPr>
              <a:t>прибіг</a:t>
            </a:r>
            <a:r>
              <a:rPr lang="ru-RU" b="1" dirty="0">
                <a:solidFill>
                  <a:prstClr val="black"/>
                </a:solidFill>
                <a:latin typeface="+mj-lt"/>
              </a:rPr>
              <a:t> сам не свій — аж мордочка </a:t>
            </a:r>
            <a:r>
              <a:rPr lang="ru-RU" b="1" dirty="0" smtClean="0">
                <a:solidFill>
                  <a:prstClr val="black"/>
                </a:solidFill>
                <a:latin typeface="+mj-lt"/>
              </a:rPr>
              <a:t>йому </a:t>
            </a:r>
            <a:r>
              <a:rPr lang="ru-RU" b="1" dirty="0" err="1">
                <a:solidFill>
                  <a:prstClr val="black"/>
                </a:solidFill>
                <a:latin typeface="+mj-lt"/>
              </a:rPr>
              <a:t>побіліла</a:t>
            </a:r>
            <a:r>
              <a:rPr lang="ru-RU" b="1" dirty="0">
                <a:solidFill>
                  <a:prstClr val="black"/>
                </a:solidFill>
                <a:latin typeface="+mj-lt"/>
              </a:rPr>
              <a:t> — </a:t>
            </a:r>
            <a:r>
              <a:rPr lang="ru-RU" b="1" dirty="0" err="1">
                <a:solidFill>
                  <a:prstClr val="black"/>
                </a:solidFill>
                <a:latin typeface="+mj-lt"/>
              </a:rPr>
              <a:t>бувалий</a:t>
            </a:r>
            <a:r>
              <a:rPr lang="ru-RU" b="1" dirty="0">
                <a:solidFill>
                  <a:prstClr val="black"/>
                </a:solidFill>
                <a:latin typeface="+mj-lt"/>
              </a:rPr>
              <a:t> в </a:t>
            </a:r>
            <a:r>
              <a:rPr lang="ru-RU" b="1" dirty="0" err="1">
                <a:solidFill>
                  <a:prstClr val="black"/>
                </a:solidFill>
                <a:latin typeface="+mj-lt"/>
              </a:rPr>
              <a:t>бувальцях</a:t>
            </a:r>
            <a:r>
              <a:rPr lang="ru-RU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ru-RU" b="1" dirty="0" err="1">
                <a:solidFill>
                  <a:prstClr val="black"/>
                </a:solidFill>
                <a:latin typeface="+mj-lt"/>
              </a:rPr>
              <a:t>чорновухий</a:t>
            </a:r>
            <a:r>
              <a:rPr lang="ru-RU" b="1" dirty="0">
                <a:solidFill>
                  <a:prstClr val="black"/>
                </a:solidFill>
                <a:latin typeface="+mj-lt"/>
              </a:rPr>
              <a:t> Заєць. </a:t>
            </a:r>
            <a:r>
              <a:rPr lang="ru-RU" b="1" dirty="0" err="1" smtClean="0">
                <a:solidFill>
                  <a:prstClr val="black"/>
                </a:solidFill>
                <a:latin typeface="+mj-lt"/>
              </a:rPr>
              <a:t>Захекавшись</a:t>
            </a:r>
            <a:r>
              <a:rPr lang="ru-RU" b="1" dirty="0">
                <a:solidFill>
                  <a:prstClr val="black"/>
                </a:solidFill>
                <a:latin typeface="+mj-lt"/>
              </a:rPr>
              <a:t>, він </a:t>
            </a:r>
            <a:r>
              <a:rPr lang="ru-RU" b="1" dirty="0" err="1">
                <a:solidFill>
                  <a:prstClr val="black"/>
                </a:solidFill>
                <a:latin typeface="+mj-lt"/>
              </a:rPr>
              <a:t>перебіг</a:t>
            </a:r>
            <a:r>
              <a:rPr lang="ru-RU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ru-RU" b="1" dirty="0" err="1">
                <a:solidFill>
                  <a:prstClr val="black"/>
                </a:solidFill>
                <a:latin typeface="+mj-lt"/>
              </a:rPr>
              <a:t>цілим</a:t>
            </a:r>
            <a:r>
              <a:rPr lang="ru-RU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ru-RU" b="1" dirty="0" err="1">
                <a:solidFill>
                  <a:prstClr val="black"/>
                </a:solidFill>
                <a:latin typeface="+mj-lt"/>
              </a:rPr>
              <a:t>лісом</a:t>
            </a:r>
            <a:r>
              <a:rPr lang="ru-RU" b="1" dirty="0">
                <a:solidFill>
                  <a:prstClr val="black"/>
                </a:solidFill>
                <a:latin typeface="+mj-lt"/>
              </a:rPr>
              <a:t> і кого тільки </a:t>
            </a:r>
            <a:r>
              <a:rPr lang="ru-RU" b="1" dirty="0" err="1">
                <a:solidFill>
                  <a:prstClr val="black"/>
                </a:solidFill>
                <a:latin typeface="+mj-lt"/>
              </a:rPr>
              <a:t>спіткав</a:t>
            </a:r>
            <a:r>
              <a:rPr lang="ru-RU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ru-RU" b="1" dirty="0" smtClean="0">
                <a:solidFill>
                  <a:prstClr val="black"/>
                </a:solidFill>
                <a:latin typeface="+mj-lt"/>
              </a:rPr>
              <a:t>по </a:t>
            </a:r>
            <a:r>
              <a:rPr lang="ru-RU" b="1" dirty="0">
                <a:solidFill>
                  <a:prstClr val="black"/>
                </a:solidFill>
                <a:latin typeface="+mj-lt"/>
              </a:rPr>
              <a:t>дорозі, перед </a:t>
            </a:r>
            <a:r>
              <a:rPr lang="ru-RU" b="1" dirty="0" err="1">
                <a:solidFill>
                  <a:prstClr val="black"/>
                </a:solidFill>
                <a:latin typeface="+mj-lt"/>
              </a:rPr>
              <a:t>кожним</a:t>
            </a:r>
            <a:r>
              <a:rPr lang="ru-RU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ru-RU" b="1" dirty="0" err="1">
                <a:solidFill>
                  <a:prstClr val="black"/>
                </a:solidFill>
                <a:latin typeface="+mj-lt"/>
              </a:rPr>
              <a:t>сідав</a:t>
            </a:r>
            <a:r>
              <a:rPr lang="ru-RU" b="1" dirty="0">
                <a:solidFill>
                  <a:prstClr val="black"/>
                </a:solidFill>
                <a:latin typeface="+mj-lt"/>
              </a:rPr>
              <a:t> на </a:t>
            </a:r>
            <a:r>
              <a:rPr lang="ru-RU" b="1" dirty="0" err="1">
                <a:solidFill>
                  <a:prstClr val="black"/>
                </a:solidFill>
                <a:latin typeface="+mj-lt"/>
              </a:rPr>
              <a:t>задні</a:t>
            </a:r>
            <a:r>
              <a:rPr lang="ru-RU" b="1" dirty="0">
                <a:solidFill>
                  <a:prstClr val="black"/>
                </a:solidFill>
                <a:latin typeface="+mj-lt"/>
              </a:rPr>
              <a:t> лапки, </a:t>
            </a:r>
            <a:r>
              <a:rPr lang="ru-RU" b="1" dirty="0" err="1">
                <a:solidFill>
                  <a:prstClr val="black"/>
                </a:solidFill>
                <a:latin typeface="+mj-lt"/>
              </a:rPr>
              <a:t>передніми</a:t>
            </a:r>
            <a:r>
              <a:rPr lang="ru-RU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ru-RU" b="1" dirty="0" err="1" smtClean="0">
                <a:solidFill>
                  <a:prstClr val="black"/>
                </a:solidFill>
                <a:latin typeface="+mj-lt"/>
              </a:rPr>
              <a:t>витирав</a:t>
            </a:r>
            <a:r>
              <a:rPr lang="ru-RU" b="1" dirty="0" smtClean="0">
                <a:solidFill>
                  <a:prstClr val="black"/>
                </a:solidFill>
                <a:latin typeface="+mj-lt"/>
              </a:rPr>
              <a:t> </a:t>
            </a:r>
            <a:r>
              <a:rPr lang="ru-RU" b="1" dirty="0" err="1">
                <a:solidFill>
                  <a:prstClr val="black"/>
                </a:solidFill>
                <a:latin typeface="+mj-lt"/>
              </a:rPr>
              <a:t>вуса</a:t>
            </a:r>
            <a:r>
              <a:rPr lang="ru-RU" b="1" dirty="0">
                <a:solidFill>
                  <a:prstClr val="black"/>
                </a:solidFill>
                <a:latin typeface="+mj-lt"/>
              </a:rPr>
              <a:t>, </a:t>
            </a:r>
            <a:r>
              <a:rPr lang="ru-RU" b="1" dirty="0" err="1">
                <a:solidFill>
                  <a:prstClr val="black"/>
                </a:solidFill>
                <a:latin typeface="+mj-lt"/>
              </a:rPr>
              <a:t>відкашлювався</a:t>
            </a:r>
            <a:r>
              <a:rPr lang="ru-RU" b="1" dirty="0">
                <a:solidFill>
                  <a:prstClr val="black"/>
                </a:solidFill>
                <a:latin typeface="+mj-lt"/>
              </a:rPr>
              <a:t> й </a:t>
            </a:r>
            <a:r>
              <a:rPr lang="ru-RU" b="1" dirty="0" err="1">
                <a:solidFill>
                  <a:prstClr val="black"/>
                </a:solidFill>
                <a:latin typeface="+mj-lt"/>
              </a:rPr>
              <a:t>пошепки</a:t>
            </a:r>
            <a:r>
              <a:rPr lang="ru-RU" b="1" dirty="0">
                <a:solidFill>
                  <a:prstClr val="black"/>
                </a:solidFill>
                <a:latin typeface="+mj-lt"/>
              </a:rPr>
              <a:t> говорив:</a:t>
            </a:r>
          </a:p>
          <a:p>
            <a:r>
              <a:rPr lang="ru-RU" b="1" dirty="0">
                <a:solidFill>
                  <a:prstClr val="black"/>
                </a:solidFill>
                <a:latin typeface="+mj-lt"/>
              </a:rPr>
              <a:t>— Біда, </a:t>
            </a:r>
            <a:r>
              <a:rPr lang="ru-RU" b="1" dirty="0" err="1">
                <a:solidFill>
                  <a:prstClr val="black"/>
                </a:solidFill>
                <a:latin typeface="+mj-lt"/>
              </a:rPr>
              <a:t>братця</a:t>
            </a:r>
            <a:r>
              <a:rPr lang="ru-RU" b="1" dirty="0">
                <a:solidFill>
                  <a:prstClr val="black"/>
                </a:solidFill>
                <a:latin typeface="+mj-lt"/>
              </a:rPr>
              <a:t>! Біда-а!.. Бачив я, своїми </a:t>
            </a:r>
            <a:r>
              <a:rPr lang="ru-RU" b="1" dirty="0" err="1">
                <a:solidFill>
                  <a:prstClr val="black"/>
                </a:solidFill>
                <a:latin typeface="+mj-lt"/>
              </a:rPr>
              <a:t>очима</a:t>
            </a:r>
            <a:r>
              <a:rPr lang="ru-RU" b="1" dirty="0">
                <a:solidFill>
                  <a:prstClr val="black"/>
                </a:solidFill>
                <a:latin typeface="+mj-lt"/>
              </a:rPr>
              <a:t> бачив </a:t>
            </a:r>
            <a:r>
              <a:rPr lang="ru-RU" b="1" dirty="0" smtClean="0">
                <a:solidFill>
                  <a:prstClr val="black"/>
                </a:solidFill>
                <a:latin typeface="+mj-lt"/>
              </a:rPr>
              <a:t>на </a:t>
            </a:r>
            <a:r>
              <a:rPr lang="ru-RU" b="1" dirty="0" err="1">
                <a:solidFill>
                  <a:prstClr val="black"/>
                </a:solidFill>
                <a:latin typeface="+mj-lt"/>
              </a:rPr>
              <a:t>узліссі</a:t>
            </a:r>
            <a:r>
              <a:rPr lang="ru-RU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ru-RU" b="1" dirty="0" err="1">
                <a:solidFill>
                  <a:prstClr val="black"/>
                </a:solidFill>
                <a:latin typeface="+mj-lt"/>
              </a:rPr>
              <a:t>мисливців</a:t>
            </a:r>
            <a:r>
              <a:rPr lang="ru-RU" b="1" dirty="0">
                <a:solidFill>
                  <a:prstClr val="black"/>
                </a:solidFill>
                <a:latin typeface="+mj-lt"/>
              </a:rPr>
              <a:t>, собак, </a:t>
            </a:r>
            <a:r>
              <a:rPr lang="ru-RU" b="1" dirty="0" err="1">
                <a:solidFill>
                  <a:prstClr val="black"/>
                </a:solidFill>
                <a:latin typeface="+mj-lt"/>
              </a:rPr>
              <a:t>загонщиків</a:t>
            </a:r>
            <a:r>
              <a:rPr lang="ru-RU" b="1" dirty="0">
                <a:solidFill>
                  <a:prstClr val="black"/>
                </a:solidFill>
                <a:latin typeface="+mj-lt"/>
              </a:rPr>
              <a:t>...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10" y="1096195"/>
            <a:ext cx="2996546" cy="234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852936"/>
            <a:ext cx="2499599" cy="344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37982" y="3573016"/>
            <a:ext cx="417590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+mj-lt"/>
              </a:rPr>
              <a:t>Мавка-Вербинка, що на день </a:t>
            </a:r>
            <a:r>
              <a:rPr lang="ru-RU" b="1" dirty="0" err="1">
                <a:latin typeface="+mj-lt"/>
              </a:rPr>
              <a:t>ховалася</a:t>
            </a:r>
            <a:r>
              <a:rPr lang="ru-RU" b="1" dirty="0">
                <a:latin typeface="+mj-lt"/>
              </a:rPr>
              <a:t> у великому </a:t>
            </a:r>
            <a:r>
              <a:rPr lang="ru-RU" b="1" dirty="0" err="1">
                <a:latin typeface="+mj-lt"/>
              </a:rPr>
              <a:t>дуплі</a:t>
            </a:r>
            <a:r>
              <a:rPr lang="ru-RU" b="1" dirty="0">
                <a:latin typeface="+mj-lt"/>
              </a:rPr>
              <a:t> </a:t>
            </a:r>
            <a:r>
              <a:rPr lang="ru-RU" b="1" dirty="0" smtClean="0">
                <a:latin typeface="+mj-lt"/>
              </a:rPr>
              <a:t> старої </a:t>
            </a:r>
            <a:r>
              <a:rPr lang="ru-RU" b="1" dirty="0" err="1">
                <a:latin typeface="+mj-lt"/>
              </a:rPr>
              <a:t>верби</a:t>
            </a:r>
            <a:r>
              <a:rPr lang="ru-RU" b="1" dirty="0">
                <a:latin typeface="+mj-lt"/>
              </a:rPr>
              <a:t> над болотом, </a:t>
            </a:r>
            <a:r>
              <a:rPr lang="ru-RU" b="1" dirty="0" err="1">
                <a:latin typeface="+mj-lt"/>
              </a:rPr>
              <a:t>прокинулась</a:t>
            </a:r>
            <a:r>
              <a:rPr lang="ru-RU" b="1" dirty="0">
                <a:latin typeface="+mj-lt"/>
              </a:rPr>
              <a:t> й </a:t>
            </a:r>
            <a:r>
              <a:rPr lang="ru-RU" b="1" dirty="0" err="1">
                <a:latin typeface="+mj-lt"/>
              </a:rPr>
              <a:t>нашорошила</a:t>
            </a:r>
            <a:r>
              <a:rPr lang="ru-RU" b="1" dirty="0">
                <a:latin typeface="+mj-lt"/>
              </a:rPr>
              <a:t> </a:t>
            </a:r>
            <a:r>
              <a:rPr lang="ru-RU" b="1" dirty="0" err="1">
                <a:latin typeface="+mj-lt"/>
              </a:rPr>
              <a:t>вуха</a:t>
            </a:r>
            <a:r>
              <a:rPr lang="ru-RU" b="1" dirty="0">
                <a:latin typeface="+mj-lt"/>
              </a:rPr>
              <a:t>. </a:t>
            </a:r>
            <a:r>
              <a:rPr lang="ru-RU" b="1" dirty="0" smtClean="0">
                <a:latin typeface="+mj-lt"/>
              </a:rPr>
              <a:t>Серце </a:t>
            </a:r>
            <a:r>
              <a:rPr lang="ru-RU" b="1" dirty="0">
                <a:latin typeface="+mj-lt"/>
              </a:rPr>
              <a:t>їй </a:t>
            </a:r>
            <a:r>
              <a:rPr lang="ru-RU" b="1" dirty="0" err="1">
                <a:latin typeface="+mj-lt"/>
              </a:rPr>
              <a:t>болісно</a:t>
            </a:r>
            <a:r>
              <a:rPr lang="ru-RU" b="1" dirty="0">
                <a:latin typeface="+mj-lt"/>
              </a:rPr>
              <a:t> </a:t>
            </a:r>
            <a:r>
              <a:rPr lang="ru-RU" b="1" dirty="0" err="1">
                <a:latin typeface="+mj-lt"/>
              </a:rPr>
              <a:t>стислося</a:t>
            </a:r>
            <a:r>
              <a:rPr lang="ru-RU" b="1" dirty="0">
                <a:latin typeface="+mj-lt"/>
              </a:rPr>
              <a:t>. Багато вже </a:t>
            </a:r>
            <a:r>
              <a:rPr lang="ru-RU" b="1" dirty="0" err="1">
                <a:latin typeface="+mj-lt"/>
              </a:rPr>
              <a:t>разів</a:t>
            </a:r>
            <a:r>
              <a:rPr lang="ru-RU" b="1" dirty="0">
                <a:latin typeface="+mj-lt"/>
              </a:rPr>
              <a:t> на своєму віку </a:t>
            </a:r>
            <a:r>
              <a:rPr lang="ru-RU" b="1" dirty="0" smtClean="0">
                <a:latin typeface="+mj-lt"/>
              </a:rPr>
              <a:t> </a:t>
            </a:r>
            <a:r>
              <a:rPr lang="ru-RU" b="1" dirty="0" err="1" smtClean="0">
                <a:latin typeface="+mj-lt"/>
              </a:rPr>
              <a:t>чула</a:t>
            </a:r>
            <a:r>
              <a:rPr lang="ru-RU" b="1" dirty="0" smtClean="0">
                <a:latin typeface="+mj-lt"/>
              </a:rPr>
              <a:t> </a:t>
            </a:r>
            <a:r>
              <a:rPr lang="ru-RU" b="1" dirty="0">
                <a:latin typeface="+mj-lt"/>
              </a:rPr>
              <a:t>вона те </a:t>
            </a:r>
            <a:r>
              <a:rPr lang="ru-RU" b="1" dirty="0" err="1">
                <a:latin typeface="+mj-lt"/>
              </a:rPr>
              <a:t>собаче</a:t>
            </a:r>
            <a:r>
              <a:rPr lang="ru-RU" b="1" dirty="0">
                <a:latin typeface="+mj-lt"/>
              </a:rPr>
              <a:t> </a:t>
            </a:r>
            <a:r>
              <a:rPr lang="ru-RU" b="1" dirty="0" err="1">
                <a:latin typeface="+mj-lt"/>
              </a:rPr>
              <a:t>гавкання</a:t>
            </a:r>
            <a:r>
              <a:rPr lang="ru-RU" b="1" dirty="0">
                <a:latin typeface="+mj-lt"/>
              </a:rPr>
              <a:t>, </a:t>
            </a:r>
            <a:r>
              <a:rPr lang="ru-RU" b="1" dirty="0" err="1">
                <a:latin typeface="+mj-lt"/>
              </a:rPr>
              <a:t>ріжки</a:t>
            </a:r>
            <a:r>
              <a:rPr lang="ru-RU" b="1" dirty="0">
                <a:latin typeface="+mj-lt"/>
              </a:rPr>
              <a:t>, </a:t>
            </a:r>
            <a:r>
              <a:rPr lang="ru-RU" b="1" dirty="0" err="1">
                <a:latin typeface="+mj-lt"/>
              </a:rPr>
              <a:t>страшні</a:t>
            </a:r>
            <a:r>
              <a:rPr lang="ru-RU" b="1" dirty="0">
                <a:latin typeface="+mj-lt"/>
              </a:rPr>
              <a:t> </a:t>
            </a:r>
            <a:r>
              <a:rPr lang="ru-RU" b="1" dirty="0" err="1">
                <a:latin typeface="+mj-lt"/>
              </a:rPr>
              <a:t>постріли</a:t>
            </a:r>
            <a:r>
              <a:rPr lang="ru-RU" b="1" dirty="0">
                <a:latin typeface="+mj-lt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376435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213"/>
            <a:ext cx="9144000" cy="6956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16632"/>
            <a:ext cx="3880495" cy="2956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07704" y="836712"/>
            <a:ext cx="28083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Самого ж </a:t>
            </a:r>
            <a:r>
              <a:rPr lang="ru-RU" b="1" dirty="0" err="1"/>
              <a:t>лісника</a:t>
            </a:r>
            <a:r>
              <a:rPr lang="ru-RU" b="1" dirty="0"/>
              <a:t> </a:t>
            </a:r>
            <a:r>
              <a:rPr lang="ru-RU" b="1" dirty="0" smtClean="0"/>
              <a:t> </a:t>
            </a:r>
            <a:r>
              <a:rPr lang="ru-RU" b="1" dirty="0" err="1" smtClean="0"/>
              <a:t>угледіла</a:t>
            </a:r>
            <a:r>
              <a:rPr lang="ru-RU" b="1" dirty="0" smtClean="0"/>
              <a:t> </a:t>
            </a:r>
            <a:r>
              <a:rPr lang="ru-RU" b="1" dirty="0" err="1"/>
              <a:t>Вербинка</a:t>
            </a:r>
            <a:r>
              <a:rPr lang="ru-RU" b="1" dirty="0"/>
              <a:t> попереду </a:t>
            </a:r>
            <a:r>
              <a:rPr lang="ru-RU" b="1" dirty="0" err="1"/>
              <a:t>мисливців</a:t>
            </a:r>
            <a:r>
              <a:rPr lang="ru-RU" b="1" dirty="0"/>
              <a:t> з </a:t>
            </a:r>
            <a:r>
              <a:rPr lang="ru-RU" b="1" dirty="0" err="1"/>
              <a:t>рушницею</a:t>
            </a:r>
            <a:r>
              <a:rPr lang="ru-RU" b="1" dirty="0"/>
              <a:t> </a:t>
            </a:r>
            <a:r>
              <a:rPr lang="ru-RU" b="1" dirty="0" err="1" smtClean="0"/>
              <a:t>напоготові</a:t>
            </a:r>
            <a:r>
              <a:rPr lang="ru-RU" b="1" dirty="0" smtClean="0"/>
              <a:t> </a:t>
            </a:r>
            <a:r>
              <a:rPr lang="ru-RU" b="1" dirty="0"/>
              <a:t>та </a:t>
            </a:r>
            <a:r>
              <a:rPr lang="ru-RU" b="1" dirty="0" err="1"/>
              <a:t>двома</a:t>
            </a:r>
            <a:r>
              <a:rPr lang="ru-RU" b="1" dirty="0"/>
              <a:t> псами на </a:t>
            </a:r>
            <a:r>
              <a:rPr lang="ru-RU" b="1" dirty="0" err="1"/>
              <a:t>ланцюгу</a:t>
            </a:r>
            <a:r>
              <a:rPr lang="ru-RU" b="1" dirty="0"/>
              <a:t>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88" y="3037760"/>
            <a:ext cx="3845226" cy="2494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283968" y="3501008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Тоді </a:t>
            </a:r>
            <a:r>
              <a:rPr lang="ru-RU" b="1" dirty="0" err="1"/>
              <a:t>Мавка</a:t>
            </a:r>
            <a:r>
              <a:rPr lang="ru-RU" b="1" dirty="0"/>
              <a:t> ще наказала ракшам та сойкам </a:t>
            </a:r>
            <a:r>
              <a:rPr lang="ru-RU" b="1" dirty="0" err="1"/>
              <a:t>нікуди</a:t>
            </a:r>
            <a:r>
              <a:rPr lang="ru-RU" b="1" dirty="0"/>
              <a:t> </a:t>
            </a:r>
            <a:r>
              <a:rPr lang="ru-RU" b="1" dirty="0" err="1"/>
              <a:t>відсіль</a:t>
            </a:r>
            <a:r>
              <a:rPr lang="ru-RU" b="1" dirty="0"/>
              <a:t> </a:t>
            </a:r>
            <a:r>
              <a:rPr lang="ru-RU" b="1" dirty="0" smtClean="0"/>
              <a:t>далеко </a:t>
            </a:r>
            <a:r>
              <a:rPr lang="ru-RU" b="1" dirty="0"/>
              <a:t>не </a:t>
            </a:r>
            <a:r>
              <a:rPr lang="ru-RU" b="1" dirty="0" err="1"/>
              <a:t>відлітати</a:t>
            </a:r>
            <a:r>
              <a:rPr lang="ru-RU" b="1" dirty="0"/>
              <a:t>, аж поки не </a:t>
            </a:r>
            <a:r>
              <a:rPr lang="ru-RU" b="1" dirty="0" err="1"/>
              <a:t>скінчаться</a:t>
            </a:r>
            <a:r>
              <a:rPr lang="ru-RU" b="1" dirty="0"/>
              <a:t> лови. Коли б </a:t>
            </a:r>
            <a:r>
              <a:rPr lang="ru-RU" b="1" dirty="0" smtClean="0"/>
              <a:t>же </a:t>
            </a:r>
            <a:r>
              <a:rPr lang="ru-RU" b="1" dirty="0"/>
              <a:t>заблудив </a:t>
            </a:r>
            <a:r>
              <a:rPr lang="ru-RU" b="1" dirty="0" err="1"/>
              <a:t>сюди</a:t>
            </a:r>
            <a:r>
              <a:rPr lang="ru-RU" b="1" dirty="0"/>
              <a:t> </a:t>
            </a:r>
            <a:r>
              <a:rPr lang="ru-RU" b="1" dirty="0" err="1"/>
              <a:t>якийсь</a:t>
            </a:r>
            <a:r>
              <a:rPr lang="ru-RU" b="1" dirty="0"/>
              <a:t> пес, загадала пташкам </a:t>
            </a:r>
            <a:r>
              <a:rPr lang="ru-RU" b="1" dirty="0" err="1" smtClean="0"/>
              <a:t>крутитися</a:t>
            </a:r>
            <a:r>
              <a:rPr lang="ru-RU" b="1" dirty="0" smtClean="0"/>
              <a:t> </a:t>
            </a:r>
            <a:r>
              <a:rPr lang="ru-RU" b="1" dirty="0"/>
              <a:t>в нього перед носом й </a:t>
            </a:r>
            <a:r>
              <a:rPr lang="ru-RU" b="1" dirty="0" err="1"/>
              <a:t>відманити</a:t>
            </a:r>
            <a:r>
              <a:rPr lang="ru-RU" b="1" dirty="0"/>
              <a:t> його з того місця, де </a:t>
            </a:r>
            <a:r>
              <a:rPr lang="ru-RU" b="1" dirty="0" smtClean="0"/>
              <a:t> лежав </a:t>
            </a:r>
            <a:r>
              <a:rPr lang="ru-RU" b="1" dirty="0" err="1"/>
              <a:t>немічний</a:t>
            </a:r>
            <a:r>
              <a:rPr lang="ru-RU" b="1" dirty="0"/>
              <a:t>, поранений Зайчик— </a:t>
            </a:r>
            <a:r>
              <a:rPr lang="ru-RU" b="1" dirty="0" err="1"/>
              <a:t>Вуханчик</a:t>
            </a:r>
            <a:r>
              <a:rPr lang="ru-RU" b="1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1454863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213"/>
            <a:ext cx="9144000" cy="6956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88640"/>
            <a:ext cx="3616473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4005064"/>
            <a:ext cx="67687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prstClr val="black"/>
                </a:solidFill>
              </a:rPr>
              <a:t>Ой, </a:t>
            </a:r>
            <a:r>
              <a:rPr lang="ru-RU" sz="2000" b="1" dirty="0" err="1">
                <a:solidFill>
                  <a:prstClr val="black"/>
                </a:solidFill>
              </a:rPr>
              <a:t>нароблять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</a:rPr>
              <a:t>сьогодні </a:t>
            </a:r>
            <a:r>
              <a:rPr lang="ru-RU" sz="2000" b="1" dirty="0">
                <a:solidFill>
                  <a:prstClr val="black"/>
                </a:solidFill>
              </a:rPr>
              <a:t>ті безбожники великого </a:t>
            </a:r>
            <a:r>
              <a:rPr lang="ru-RU" sz="2000" b="1" dirty="0" err="1">
                <a:solidFill>
                  <a:prstClr val="black"/>
                </a:solidFill>
              </a:rPr>
              <a:t>нещастя</a:t>
            </a:r>
            <a:r>
              <a:rPr lang="ru-RU" sz="2000" b="1" dirty="0">
                <a:solidFill>
                  <a:prstClr val="black"/>
                </a:solidFill>
              </a:rPr>
              <a:t>... Багато їх, багато... </a:t>
            </a:r>
            <a:r>
              <a:rPr lang="ru-RU" sz="2000" b="1" dirty="0" smtClean="0">
                <a:solidFill>
                  <a:prstClr val="black"/>
                </a:solidFill>
              </a:rPr>
              <a:t>Я </a:t>
            </a:r>
            <a:r>
              <a:rPr lang="ru-RU" sz="2000" b="1" dirty="0">
                <a:solidFill>
                  <a:prstClr val="black"/>
                </a:solidFill>
              </a:rPr>
              <a:t>тим часом </a:t>
            </a:r>
            <a:r>
              <a:rPr lang="ru-RU" sz="2000" b="1" dirty="0" err="1">
                <a:solidFill>
                  <a:prstClr val="black"/>
                </a:solidFill>
              </a:rPr>
              <a:t>піду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попередити</a:t>
            </a:r>
            <a:r>
              <a:rPr lang="ru-RU" sz="2000" b="1" dirty="0">
                <a:solidFill>
                  <a:prstClr val="black"/>
                </a:solidFill>
              </a:rPr>
              <a:t> Водяника та Русалок. Може, </a:t>
            </a:r>
            <a:r>
              <a:rPr lang="ru-RU" sz="2000" b="1" dirty="0" smtClean="0">
                <a:solidFill>
                  <a:prstClr val="black"/>
                </a:solidFill>
              </a:rPr>
              <a:t>хтось </a:t>
            </a:r>
            <a:r>
              <a:rPr lang="ru-RU" sz="2000" b="1" dirty="0" err="1">
                <a:solidFill>
                  <a:prstClr val="black"/>
                </a:solidFill>
              </a:rPr>
              <a:t>забіжить</a:t>
            </a:r>
            <a:r>
              <a:rPr lang="ru-RU" sz="2000" b="1" dirty="0">
                <a:solidFill>
                  <a:prstClr val="black"/>
                </a:solidFill>
              </a:rPr>
              <a:t> до води </a:t>
            </a:r>
            <a:r>
              <a:rPr lang="ru-RU" sz="2000" b="1" dirty="0" err="1">
                <a:solidFill>
                  <a:prstClr val="black"/>
                </a:solidFill>
              </a:rPr>
              <a:t>помирати</a:t>
            </a:r>
            <a:r>
              <a:rPr lang="ru-RU" sz="2000" b="1" dirty="0" smtClean="0">
                <a:solidFill>
                  <a:prstClr val="black"/>
                </a:solidFill>
              </a:rPr>
              <a:t>...Він </a:t>
            </a:r>
            <a:r>
              <a:rPr lang="ru-RU" sz="2000" b="1" dirty="0">
                <a:solidFill>
                  <a:prstClr val="black"/>
                </a:solidFill>
              </a:rPr>
              <a:t>сперся на свою </a:t>
            </a:r>
            <a:r>
              <a:rPr lang="ru-RU" sz="2000" b="1" dirty="0" err="1">
                <a:solidFill>
                  <a:prstClr val="black"/>
                </a:solidFill>
              </a:rPr>
              <a:t>сукувату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патерицю</a:t>
            </a:r>
            <a:r>
              <a:rPr lang="ru-RU" sz="2000" b="1" dirty="0">
                <a:solidFill>
                  <a:prstClr val="black"/>
                </a:solidFill>
              </a:rPr>
              <a:t> й тихо </a:t>
            </a:r>
            <a:r>
              <a:rPr lang="ru-RU" sz="2000" b="1" dirty="0" err="1">
                <a:solidFill>
                  <a:prstClr val="black"/>
                </a:solidFill>
              </a:rPr>
              <a:t>посунув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</a:rPr>
              <a:t> до </a:t>
            </a:r>
            <a:r>
              <a:rPr lang="ru-RU" sz="2000" b="1" dirty="0">
                <a:solidFill>
                  <a:prstClr val="black"/>
                </a:solidFill>
              </a:rPr>
              <a:t>болота.</a:t>
            </a:r>
          </a:p>
        </p:txBody>
      </p:sp>
    </p:spTree>
    <p:extLst>
      <p:ext uri="{BB962C8B-B14F-4D97-AF65-F5344CB8AC3E}">
        <p14:creationId xmlns:p14="http://schemas.microsoft.com/office/powerpoint/2010/main" val="2049176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213"/>
            <a:ext cx="9144000" cy="6956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02"/>
          <a:stretch/>
        </p:blipFill>
        <p:spPr bwMode="auto">
          <a:xfrm>
            <a:off x="5364088" y="3284984"/>
            <a:ext cx="3159544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004048" y="404664"/>
            <a:ext cx="370790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prstClr val="black"/>
                </a:solidFill>
              </a:rPr>
              <a:t>Тоді вона </a:t>
            </a:r>
            <a:r>
              <a:rPr lang="ru-RU" b="1" dirty="0" err="1">
                <a:solidFill>
                  <a:prstClr val="black"/>
                </a:solidFill>
              </a:rPr>
              <a:t>заспівала</a:t>
            </a:r>
            <a:r>
              <a:rPr lang="ru-RU" b="1" dirty="0">
                <a:solidFill>
                  <a:prstClr val="black"/>
                </a:solidFill>
              </a:rPr>
              <a:t> дзвінким, мов </a:t>
            </a:r>
            <a:r>
              <a:rPr lang="ru-RU" b="1" dirty="0" err="1">
                <a:solidFill>
                  <a:prstClr val="black"/>
                </a:solidFill>
              </a:rPr>
              <a:t>срібним</a:t>
            </a:r>
            <a:r>
              <a:rPr lang="ru-RU" b="1" dirty="0">
                <a:solidFill>
                  <a:prstClr val="black"/>
                </a:solidFill>
              </a:rPr>
              <a:t> голоском. </a:t>
            </a:r>
            <a:r>
              <a:rPr lang="ru-RU" b="1" dirty="0" smtClean="0">
                <a:solidFill>
                  <a:prstClr val="black"/>
                </a:solidFill>
              </a:rPr>
              <a:t>Вона </a:t>
            </a:r>
            <a:r>
              <a:rPr lang="ru-RU" b="1" dirty="0">
                <a:solidFill>
                  <a:prstClr val="black"/>
                </a:solidFill>
              </a:rPr>
              <a:t>кликала </a:t>
            </a:r>
            <a:r>
              <a:rPr lang="ru-RU" b="1" dirty="0" err="1">
                <a:solidFill>
                  <a:prstClr val="black"/>
                </a:solidFill>
              </a:rPr>
              <a:t>Хух</a:t>
            </a:r>
            <a:r>
              <a:rPr lang="ru-RU" b="1" dirty="0">
                <a:solidFill>
                  <a:prstClr val="black"/>
                </a:solidFill>
              </a:rPr>
              <a:t>:</a:t>
            </a:r>
          </a:p>
          <a:p>
            <a:pPr algn="just"/>
            <a:r>
              <a:rPr lang="ru-RU" b="1" dirty="0">
                <a:solidFill>
                  <a:prstClr val="black"/>
                </a:solidFill>
              </a:rPr>
              <a:t>— </a:t>
            </a:r>
            <a:r>
              <a:rPr lang="ru-RU" b="1" dirty="0" err="1">
                <a:solidFill>
                  <a:prstClr val="black"/>
                </a:solidFill>
              </a:rPr>
              <a:t>Біжіть</a:t>
            </a:r>
            <a:r>
              <a:rPr lang="ru-RU" b="1" dirty="0">
                <a:solidFill>
                  <a:prstClr val="black"/>
                </a:solidFill>
              </a:rPr>
              <a:t> швидше, сестрички, до </a:t>
            </a:r>
            <a:r>
              <a:rPr lang="ru-RU" b="1" dirty="0" err="1">
                <a:solidFill>
                  <a:prstClr val="black"/>
                </a:solidFill>
              </a:rPr>
              <a:t>сусідніх</a:t>
            </a:r>
            <a:r>
              <a:rPr lang="ru-RU" b="1" dirty="0">
                <a:solidFill>
                  <a:prstClr val="black"/>
                </a:solidFill>
              </a:rPr>
              <a:t> </a:t>
            </a:r>
            <a:r>
              <a:rPr lang="ru-RU" b="1" dirty="0" err="1">
                <a:solidFill>
                  <a:prstClr val="black"/>
                </a:solidFill>
              </a:rPr>
              <a:t>лісів</a:t>
            </a:r>
            <a:r>
              <a:rPr lang="ru-RU" b="1" dirty="0">
                <a:solidFill>
                  <a:prstClr val="black"/>
                </a:solidFill>
              </a:rPr>
              <a:t>. </a:t>
            </a:r>
            <a:r>
              <a:rPr lang="ru-RU" b="1" dirty="0" err="1">
                <a:solidFill>
                  <a:prstClr val="black"/>
                </a:solidFill>
              </a:rPr>
              <a:t>Кличте</a:t>
            </a:r>
            <a:r>
              <a:rPr lang="ru-RU" b="1" dirty="0">
                <a:solidFill>
                  <a:prstClr val="black"/>
                </a:solidFill>
              </a:rPr>
              <a:t> </a:t>
            </a:r>
            <a:r>
              <a:rPr lang="ru-RU" b="1" dirty="0" err="1" smtClean="0">
                <a:solidFill>
                  <a:prstClr val="black"/>
                </a:solidFill>
              </a:rPr>
              <a:t>Мавок</a:t>
            </a:r>
            <a:r>
              <a:rPr lang="ru-RU" b="1" dirty="0">
                <a:solidFill>
                  <a:prstClr val="black"/>
                </a:solidFill>
              </a:rPr>
              <a:t>: </a:t>
            </a:r>
            <a:r>
              <a:rPr lang="ru-RU" b="1" dirty="0" err="1">
                <a:solidFill>
                  <a:prstClr val="black"/>
                </a:solidFill>
              </a:rPr>
              <a:t>Ясининку</a:t>
            </a:r>
            <a:r>
              <a:rPr lang="ru-RU" b="1" dirty="0">
                <a:solidFill>
                  <a:prstClr val="black"/>
                </a:solidFill>
              </a:rPr>
              <a:t>, </a:t>
            </a:r>
            <a:r>
              <a:rPr lang="ru-RU" b="1" dirty="0" err="1">
                <a:solidFill>
                  <a:prstClr val="black"/>
                </a:solidFill>
              </a:rPr>
              <a:t>Дубовинку</a:t>
            </a:r>
            <a:r>
              <a:rPr lang="ru-RU" b="1" dirty="0">
                <a:solidFill>
                  <a:prstClr val="black"/>
                </a:solidFill>
              </a:rPr>
              <a:t>, </a:t>
            </a:r>
            <a:r>
              <a:rPr lang="ru-RU" b="1" dirty="0" err="1">
                <a:solidFill>
                  <a:prstClr val="black"/>
                </a:solidFill>
              </a:rPr>
              <a:t>Вільхівку</a:t>
            </a:r>
            <a:r>
              <a:rPr lang="ru-RU" b="1" dirty="0">
                <a:solidFill>
                  <a:prstClr val="black"/>
                </a:solidFill>
              </a:rPr>
              <a:t>, </a:t>
            </a:r>
            <a:r>
              <a:rPr lang="ru-RU" b="1" dirty="0" err="1">
                <a:solidFill>
                  <a:prstClr val="black"/>
                </a:solidFill>
              </a:rPr>
              <a:t>Кленівку</a:t>
            </a:r>
            <a:r>
              <a:rPr lang="ru-RU" b="1" dirty="0">
                <a:solidFill>
                  <a:prstClr val="black"/>
                </a:solidFill>
              </a:rPr>
              <a:t> та </a:t>
            </a:r>
            <a:r>
              <a:rPr lang="ru-RU" b="1" dirty="0" err="1">
                <a:solidFill>
                  <a:prstClr val="black"/>
                </a:solidFill>
              </a:rPr>
              <a:t>Шипшиночку</a:t>
            </a:r>
            <a:r>
              <a:rPr lang="ru-RU" b="1" dirty="0">
                <a:solidFill>
                  <a:prstClr val="black"/>
                </a:solidFill>
              </a:rPr>
              <a:t>. Сьогодні у нас буде багато </a:t>
            </a:r>
            <a:r>
              <a:rPr lang="ru-RU" b="1" dirty="0" err="1">
                <a:solidFill>
                  <a:prstClr val="black"/>
                </a:solidFill>
              </a:rPr>
              <a:t>нещасних</a:t>
            </a:r>
            <a:r>
              <a:rPr lang="ru-RU" b="1" dirty="0">
                <a:solidFill>
                  <a:prstClr val="black"/>
                </a:solidFill>
              </a:rPr>
              <a:t>. </a:t>
            </a:r>
            <a:r>
              <a:rPr lang="ru-RU" b="1" dirty="0" err="1">
                <a:solidFill>
                  <a:prstClr val="black"/>
                </a:solidFill>
              </a:rPr>
              <a:t>Боюся</a:t>
            </a:r>
            <a:r>
              <a:rPr lang="ru-RU" b="1" dirty="0">
                <a:solidFill>
                  <a:prstClr val="black"/>
                </a:solidFill>
              </a:rPr>
              <a:t>, що </a:t>
            </a:r>
            <a:r>
              <a:rPr lang="ru-RU" b="1" dirty="0" smtClean="0">
                <a:solidFill>
                  <a:prstClr val="black"/>
                </a:solidFill>
              </a:rPr>
              <a:t>сама </a:t>
            </a:r>
            <a:r>
              <a:rPr lang="ru-RU" b="1" dirty="0">
                <a:solidFill>
                  <a:prstClr val="black"/>
                </a:solidFill>
              </a:rPr>
              <a:t>не </a:t>
            </a:r>
            <a:r>
              <a:rPr lang="ru-RU" b="1" dirty="0" err="1">
                <a:solidFill>
                  <a:prstClr val="black"/>
                </a:solidFill>
              </a:rPr>
              <a:t>вправлюся</a:t>
            </a:r>
            <a:r>
              <a:rPr lang="ru-RU" b="1" dirty="0">
                <a:solidFill>
                  <a:prstClr val="black"/>
                </a:solidFill>
              </a:rPr>
              <a:t>...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344" y="506268"/>
            <a:ext cx="3561492" cy="238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63688" y="4149080"/>
            <a:ext cx="337640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prstClr val="black"/>
                </a:solidFill>
              </a:rPr>
              <a:t>І тільки вона </a:t>
            </a:r>
            <a:r>
              <a:rPr lang="ru-RU" b="1" dirty="0" err="1">
                <a:solidFill>
                  <a:prstClr val="black"/>
                </a:solidFill>
              </a:rPr>
              <a:t>проказала</a:t>
            </a:r>
            <a:r>
              <a:rPr lang="ru-RU" b="1" dirty="0">
                <a:solidFill>
                  <a:prstClr val="black"/>
                </a:solidFill>
              </a:rPr>
              <a:t> ті слова, </a:t>
            </a:r>
            <a:r>
              <a:rPr lang="ru-RU" b="1" dirty="0" err="1">
                <a:solidFill>
                  <a:prstClr val="black"/>
                </a:solidFill>
              </a:rPr>
              <a:t>маленькі</a:t>
            </a:r>
            <a:r>
              <a:rPr lang="ru-RU" b="1" dirty="0">
                <a:solidFill>
                  <a:prstClr val="black"/>
                </a:solidFill>
              </a:rPr>
              <a:t> зелені </a:t>
            </a:r>
            <a:r>
              <a:rPr lang="ru-RU" b="1" dirty="0" err="1">
                <a:solidFill>
                  <a:prstClr val="black"/>
                </a:solidFill>
              </a:rPr>
              <a:t>Хухи</a:t>
            </a:r>
            <a:r>
              <a:rPr lang="ru-RU" b="1" dirty="0">
                <a:solidFill>
                  <a:prstClr val="black"/>
                </a:solidFill>
              </a:rPr>
              <a:t> </a:t>
            </a:r>
            <a:r>
              <a:rPr lang="ru-RU" b="1" dirty="0" smtClean="0">
                <a:solidFill>
                  <a:prstClr val="black"/>
                </a:solidFill>
              </a:rPr>
              <a:t> вже </a:t>
            </a:r>
            <a:r>
              <a:rPr lang="ru-RU" b="1" dirty="0" err="1">
                <a:solidFill>
                  <a:prstClr val="black"/>
                </a:solidFill>
              </a:rPr>
              <a:t>покотили</a:t>
            </a:r>
            <a:r>
              <a:rPr lang="ru-RU" b="1" dirty="0">
                <a:solidFill>
                  <a:prstClr val="black"/>
                </a:solidFill>
              </a:rPr>
              <a:t> з лісу, мов </a:t>
            </a:r>
            <a:r>
              <a:rPr lang="ru-RU" b="1" dirty="0" err="1">
                <a:solidFill>
                  <a:prstClr val="black"/>
                </a:solidFill>
              </a:rPr>
              <a:t>перекотиполе</a:t>
            </a:r>
            <a:r>
              <a:rPr lang="ru-RU" b="1" dirty="0">
                <a:solidFill>
                  <a:prstClr val="black"/>
                </a:solidFill>
              </a:rPr>
              <a:t>, у різних </a:t>
            </a:r>
            <a:r>
              <a:rPr lang="ru-RU" b="1" dirty="0" err="1">
                <a:solidFill>
                  <a:prstClr val="black"/>
                </a:solidFill>
              </a:rPr>
              <a:t>напрямах</a:t>
            </a:r>
            <a:r>
              <a:rPr lang="ru-RU" b="1" dirty="0">
                <a:solidFill>
                  <a:prstClr val="black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2851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213"/>
            <a:ext cx="9144000" cy="6956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635" y="764704"/>
            <a:ext cx="2252510" cy="238683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75856" y="505764"/>
            <a:ext cx="56166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Мавка</a:t>
            </a:r>
            <a:r>
              <a:rPr lang="ru-RU" b="1" dirty="0"/>
              <a:t> знала, що </a:t>
            </a:r>
            <a:r>
              <a:rPr lang="ru-RU" b="1" dirty="0" err="1"/>
              <a:t>кози</a:t>
            </a:r>
            <a:r>
              <a:rPr lang="ru-RU" b="1" dirty="0"/>
              <a:t> й </a:t>
            </a:r>
            <a:r>
              <a:rPr lang="ru-RU" b="1" dirty="0" err="1"/>
              <a:t>справді</a:t>
            </a:r>
            <a:r>
              <a:rPr lang="ru-RU" b="1" dirty="0"/>
              <a:t> не можуть </a:t>
            </a:r>
            <a:r>
              <a:rPr lang="ru-RU" b="1" dirty="0" err="1"/>
              <a:t>стрибати</a:t>
            </a:r>
            <a:r>
              <a:rPr lang="ru-RU" b="1" dirty="0"/>
              <a:t> </a:t>
            </a:r>
          </a:p>
          <a:p>
            <a:r>
              <a:rPr lang="ru-RU" b="1" dirty="0"/>
              <a:t>на трьох ногах. Вона </a:t>
            </a:r>
            <a:r>
              <a:rPr lang="ru-RU" b="1" dirty="0" err="1"/>
              <a:t>підбігла</a:t>
            </a:r>
            <a:r>
              <a:rPr lang="ru-RU" b="1" dirty="0"/>
              <a:t> до </a:t>
            </a:r>
            <a:r>
              <a:rPr lang="ru-RU" b="1" dirty="0" err="1"/>
              <a:t>козеняти</a:t>
            </a:r>
            <a:r>
              <a:rPr lang="ru-RU" b="1" dirty="0"/>
              <a:t>, </a:t>
            </a:r>
            <a:r>
              <a:rPr lang="ru-RU" b="1" dirty="0" err="1"/>
              <a:t>швиденько</a:t>
            </a:r>
            <a:r>
              <a:rPr lang="ru-RU" b="1" dirty="0"/>
              <a:t> </a:t>
            </a:r>
            <a:r>
              <a:rPr lang="ru-RU" b="1" dirty="0" err="1"/>
              <a:t>перев’язала</a:t>
            </a:r>
            <a:r>
              <a:rPr lang="ru-RU" b="1" dirty="0"/>
              <a:t> йому </a:t>
            </a:r>
            <a:r>
              <a:rPr lang="ru-RU" b="1" dirty="0" err="1"/>
              <a:t>ніжку</a:t>
            </a:r>
            <a:r>
              <a:rPr lang="ru-RU" b="1" dirty="0"/>
              <a:t> й, </a:t>
            </a:r>
            <a:r>
              <a:rPr lang="ru-RU" b="1" dirty="0" err="1"/>
              <a:t>підтримуючи</a:t>
            </a:r>
            <a:r>
              <a:rPr lang="ru-RU" b="1" dirty="0"/>
              <a:t> </a:t>
            </a:r>
            <a:r>
              <a:rPr lang="ru-RU" b="1" dirty="0" err="1"/>
              <a:t>збоку</a:t>
            </a:r>
            <a:r>
              <a:rPr lang="ru-RU" b="1" dirty="0"/>
              <a:t>, повела його </a:t>
            </a:r>
            <a:r>
              <a:rPr lang="ru-RU" b="1" dirty="0" smtClean="0"/>
              <a:t>до </a:t>
            </a:r>
            <a:r>
              <a:rPr lang="ru-RU" b="1" dirty="0" err="1"/>
              <a:t>кущів</a:t>
            </a:r>
            <a:r>
              <a:rPr lang="ru-RU" b="1" dirty="0"/>
              <a:t>. У той момент на поляну </a:t>
            </a:r>
            <a:r>
              <a:rPr lang="ru-RU" b="1" dirty="0" err="1"/>
              <a:t>виткнувся</a:t>
            </a:r>
            <a:r>
              <a:rPr lang="ru-RU" b="1" dirty="0"/>
              <a:t> </a:t>
            </a:r>
            <a:r>
              <a:rPr lang="ru-RU" b="1" dirty="0" err="1"/>
              <a:t>лісник</a:t>
            </a:r>
            <a:r>
              <a:rPr lang="ru-RU" b="1" dirty="0"/>
              <a:t>. Він </a:t>
            </a:r>
            <a:r>
              <a:rPr lang="ru-RU" b="1" dirty="0" err="1" smtClean="0"/>
              <a:t>побачив</a:t>
            </a:r>
            <a:r>
              <a:rPr lang="ru-RU" b="1" dirty="0"/>
              <a:t>, як </a:t>
            </a:r>
            <a:r>
              <a:rPr lang="ru-RU" b="1" dirty="0" err="1"/>
              <a:t>шкандибає</a:t>
            </a:r>
            <a:r>
              <a:rPr lang="ru-RU" b="1" dirty="0"/>
              <a:t> </a:t>
            </a:r>
            <a:r>
              <a:rPr lang="ru-RU" b="1" dirty="0" err="1"/>
              <a:t>Кізочка</a:t>
            </a:r>
            <a:r>
              <a:rPr lang="ru-RU" b="1" dirty="0"/>
              <a:t>, й </a:t>
            </a:r>
            <a:r>
              <a:rPr lang="ru-RU" b="1" dirty="0" err="1"/>
              <a:t>кинувся</a:t>
            </a:r>
            <a:r>
              <a:rPr lang="ru-RU" b="1" dirty="0"/>
              <a:t> до </a:t>
            </a:r>
            <a:r>
              <a:rPr lang="ru-RU" b="1" dirty="0" err="1"/>
              <a:t>неї</a:t>
            </a:r>
            <a:r>
              <a:rPr lang="ru-RU" b="1" dirty="0"/>
              <a:t>. 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813" y="2636912"/>
            <a:ext cx="2841625" cy="371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94645" y="3045509"/>
            <a:ext cx="37981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— Дядечку! Прошу вас, </a:t>
            </a:r>
            <a:r>
              <a:rPr lang="ru-RU" b="1" dirty="0" err="1"/>
              <a:t>змилуйтесь</a:t>
            </a:r>
            <a:r>
              <a:rPr lang="ru-RU" b="1" dirty="0"/>
              <a:t> над нею! Вона ж </a:t>
            </a:r>
            <a:r>
              <a:rPr lang="ru-RU" b="1" dirty="0" err="1" smtClean="0"/>
              <a:t>така</a:t>
            </a:r>
            <a:r>
              <a:rPr lang="ru-RU" b="1" dirty="0" smtClean="0"/>
              <a:t> </a:t>
            </a:r>
            <a:r>
              <a:rPr lang="ru-RU" b="1" dirty="0"/>
              <a:t>молоденька, живе </a:t>
            </a:r>
            <a:r>
              <a:rPr lang="ru-RU" b="1" dirty="0" err="1"/>
              <a:t>всього</a:t>
            </a:r>
            <a:r>
              <a:rPr lang="ru-RU" b="1" dirty="0"/>
              <a:t> тільки </a:t>
            </a:r>
            <a:r>
              <a:rPr lang="ru-RU" b="1" dirty="0" err="1"/>
              <a:t>чотири</a:t>
            </a:r>
            <a:r>
              <a:rPr lang="ru-RU" b="1" dirty="0"/>
              <a:t> </a:t>
            </a:r>
            <a:r>
              <a:rPr lang="ru-RU" b="1" dirty="0" err="1"/>
              <a:t>місяці</a:t>
            </a:r>
            <a:r>
              <a:rPr lang="ru-RU" b="1" dirty="0"/>
              <a:t>, </a:t>
            </a:r>
            <a:r>
              <a:rPr lang="ru-RU" b="1" dirty="0" err="1"/>
              <a:t>така</a:t>
            </a:r>
            <a:r>
              <a:rPr lang="ru-RU" b="1" dirty="0"/>
              <a:t> </a:t>
            </a:r>
            <a:r>
              <a:rPr lang="ru-RU" b="1" dirty="0" smtClean="0"/>
              <a:t>гарна </a:t>
            </a:r>
            <a:r>
              <a:rPr lang="ru-RU" b="1" dirty="0"/>
              <a:t>й тендітна! Вона ж нікому не </a:t>
            </a:r>
            <a:r>
              <a:rPr lang="ru-RU" b="1" dirty="0" err="1"/>
              <a:t>робить</a:t>
            </a:r>
            <a:r>
              <a:rPr lang="ru-RU" b="1" dirty="0"/>
              <a:t> </a:t>
            </a:r>
            <a:r>
              <a:rPr lang="ru-RU" b="1" dirty="0" err="1"/>
              <a:t>шкоди</a:t>
            </a:r>
            <a:r>
              <a:rPr lang="ru-RU" b="1" dirty="0"/>
              <a:t>!..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20813" y="465313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/>
              <a:t>Лісник</a:t>
            </a:r>
            <a:r>
              <a:rPr lang="ru-RU" b="1" dirty="0"/>
              <a:t> все ще стояв </a:t>
            </a:r>
            <a:r>
              <a:rPr lang="ru-RU" b="1" dirty="0" err="1"/>
              <a:t>нерухомо</a:t>
            </a:r>
            <a:r>
              <a:rPr lang="ru-RU" b="1" dirty="0"/>
              <a:t>.</a:t>
            </a:r>
          </a:p>
          <a:p>
            <a:r>
              <a:rPr lang="ru-RU" b="1" dirty="0"/>
              <a:t>— Ти — </a:t>
            </a:r>
            <a:r>
              <a:rPr lang="ru-RU" b="1" dirty="0" err="1"/>
              <a:t>Мавка</a:t>
            </a:r>
            <a:r>
              <a:rPr lang="ru-RU" b="1" dirty="0"/>
              <a:t>? — спитав </a:t>
            </a:r>
            <a:r>
              <a:rPr lang="ru-RU" b="1" dirty="0" smtClean="0"/>
              <a:t>він</a:t>
            </a:r>
            <a:r>
              <a:rPr lang="ru-RU" b="1" dirty="0"/>
              <a:t>, </a:t>
            </a:r>
            <a:r>
              <a:rPr lang="ru-RU" b="1" dirty="0" err="1"/>
              <a:t>нарешті</a:t>
            </a:r>
            <a:r>
              <a:rPr lang="ru-RU" b="1" dirty="0"/>
              <a:t> </a:t>
            </a:r>
            <a:r>
              <a:rPr lang="ru-RU" b="1" dirty="0" err="1"/>
              <a:t>отямившись</a:t>
            </a:r>
            <a:r>
              <a:rPr lang="ru-RU" b="1" dirty="0"/>
              <a:t>.</a:t>
            </a:r>
          </a:p>
          <a:p>
            <a:r>
              <a:rPr lang="ru-RU" b="1" dirty="0"/>
              <a:t>— Так, я — </a:t>
            </a:r>
            <a:r>
              <a:rPr lang="ru-RU" b="1" dirty="0" err="1"/>
              <a:t>Мавка</a:t>
            </a:r>
            <a:r>
              <a:rPr lang="ru-RU" b="1" dirty="0"/>
              <a:t> з </a:t>
            </a:r>
            <a:r>
              <a:rPr lang="ru-RU" b="1" dirty="0" err="1"/>
              <a:t>цього</a:t>
            </a:r>
            <a:r>
              <a:rPr lang="ru-RU" b="1" dirty="0"/>
              <a:t> лісу. </a:t>
            </a:r>
            <a:r>
              <a:rPr lang="ru-RU" b="1" dirty="0" err="1"/>
              <a:t>Зовуть</a:t>
            </a:r>
            <a:r>
              <a:rPr lang="ru-RU" b="1" dirty="0"/>
              <a:t> мене </a:t>
            </a:r>
            <a:r>
              <a:rPr lang="ru-RU" b="1" dirty="0" err="1"/>
              <a:t>Вербинка</a:t>
            </a:r>
            <a:r>
              <a:rPr lang="ru-RU" b="1" dirty="0"/>
              <a:t>. Ви ж добрий, я це знаю.</a:t>
            </a:r>
          </a:p>
        </p:txBody>
      </p:sp>
    </p:spTree>
    <p:extLst>
      <p:ext uri="{BB962C8B-B14F-4D97-AF65-F5344CB8AC3E}">
        <p14:creationId xmlns:p14="http://schemas.microsoft.com/office/powerpoint/2010/main" val="3900280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213"/>
            <a:ext cx="9144000" cy="6956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620688"/>
            <a:ext cx="3450100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1052736"/>
            <a:ext cx="316835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Arial Black" pitchFamily="34" charset="0"/>
              </a:rPr>
              <a:t>Що його робити? Яма </a:t>
            </a:r>
            <a:r>
              <a:rPr lang="ru-RU" dirty="0" err="1">
                <a:latin typeface="Arial Black" pitchFamily="34" charset="0"/>
              </a:rPr>
              <a:t>глибока</a:t>
            </a:r>
            <a:r>
              <a:rPr lang="ru-RU" dirty="0">
                <a:latin typeface="Arial Black" pitchFamily="34" charset="0"/>
              </a:rPr>
              <a:t>, </a:t>
            </a:r>
            <a:r>
              <a:rPr lang="ru-RU" dirty="0" err="1">
                <a:latin typeface="Arial Black" pitchFamily="34" charset="0"/>
              </a:rPr>
              <a:t>вилізти</a:t>
            </a:r>
            <a:r>
              <a:rPr lang="ru-RU" dirty="0">
                <a:latin typeface="Arial Black" pitchFamily="34" charset="0"/>
              </a:rPr>
              <a:t> не можна, бо ж </a:t>
            </a:r>
            <a:r>
              <a:rPr lang="ru-RU" dirty="0" smtClean="0">
                <a:latin typeface="Arial Black" pitchFamily="34" charset="0"/>
              </a:rPr>
              <a:t>нема </a:t>
            </a:r>
            <a:r>
              <a:rPr lang="ru-RU" dirty="0">
                <a:latin typeface="Arial Black" pitchFamily="34" charset="0"/>
              </a:rPr>
              <a:t>за що </a:t>
            </a:r>
            <a:r>
              <a:rPr lang="ru-RU" dirty="0" err="1">
                <a:latin typeface="Arial Black" pitchFamily="34" charset="0"/>
              </a:rPr>
              <a:t>зачепитися</a:t>
            </a:r>
            <a:r>
              <a:rPr lang="ru-RU" dirty="0">
                <a:latin typeface="Arial Black" pitchFamily="34" charset="0"/>
              </a:rPr>
              <a:t>. А в </a:t>
            </a:r>
            <a:r>
              <a:rPr lang="ru-RU" dirty="0" err="1">
                <a:latin typeface="Arial Black" pitchFamily="34" charset="0"/>
              </a:rPr>
              <a:t>ямі</a:t>
            </a:r>
            <a:r>
              <a:rPr lang="ru-RU" dirty="0">
                <a:latin typeface="Arial Black" pitchFamily="34" charset="0"/>
              </a:rPr>
              <a:t> темно-</a:t>
            </a:r>
            <a:r>
              <a:rPr lang="ru-RU" dirty="0" err="1">
                <a:latin typeface="Arial Black" pitchFamily="34" charset="0"/>
              </a:rPr>
              <a:t>претемно</a:t>
            </a:r>
            <a:r>
              <a:rPr lang="ru-RU" dirty="0">
                <a:latin typeface="Arial Black" pitchFamily="34" charset="0"/>
              </a:rPr>
              <a:t>. І </a:t>
            </a:r>
            <a:r>
              <a:rPr lang="ru-RU" dirty="0" err="1">
                <a:latin typeface="Arial Black" pitchFamily="34" charset="0"/>
              </a:rPr>
              <a:t>бачить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smtClean="0">
                <a:latin typeface="Arial Black" pitchFamily="34" charset="0"/>
              </a:rPr>
              <a:t>він</a:t>
            </a:r>
            <a:r>
              <a:rPr lang="ru-RU" dirty="0">
                <a:latin typeface="Arial Black" pitchFamily="34" charset="0"/>
              </a:rPr>
              <a:t>, що в </a:t>
            </a:r>
            <a:r>
              <a:rPr lang="ru-RU" dirty="0" err="1">
                <a:latin typeface="Arial Black" pitchFamily="34" charset="0"/>
              </a:rPr>
              <a:t>тій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пітьмі</a:t>
            </a:r>
            <a:r>
              <a:rPr lang="ru-RU" dirty="0">
                <a:latin typeface="Arial Black" pitchFamily="34" charset="0"/>
              </a:rPr>
              <a:t> десь у кутку </a:t>
            </a:r>
            <a:r>
              <a:rPr lang="ru-RU" dirty="0" err="1">
                <a:latin typeface="Arial Black" pitchFamily="34" charset="0"/>
              </a:rPr>
              <a:t>немов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дві</a:t>
            </a:r>
            <a:r>
              <a:rPr lang="ru-RU" dirty="0">
                <a:latin typeface="Arial Black" pitchFamily="34" charset="0"/>
              </a:rPr>
              <a:t> маленьких </a:t>
            </a:r>
            <a:r>
              <a:rPr lang="ru-RU" dirty="0" err="1">
                <a:latin typeface="Arial Black" pitchFamily="34" charset="0"/>
              </a:rPr>
              <a:t>жаринки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жевріють</a:t>
            </a:r>
            <a:r>
              <a:rPr lang="ru-RU" dirty="0">
                <a:latin typeface="Arial Black" pitchFamily="34" charset="0"/>
              </a:rPr>
              <a:t>... Аж серце йому захолонуло, бо </a:t>
            </a:r>
            <a:r>
              <a:rPr lang="ru-RU" dirty="0" err="1">
                <a:latin typeface="Arial Black" pitchFamily="34" charset="0"/>
              </a:rPr>
              <a:t>вгадав</a:t>
            </a:r>
            <a:r>
              <a:rPr lang="ru-RU" dirty="0">
                <a:latin typeface="Arial Black" pitchFamily="34" charset="0"/>
              </a:rPr>
              <a:t> він </a:t>
            </a:r>
            <a:r>
              <a:rPr lang="ru-RU" dirty="0" smtClean="0">
                <a:latin typeface="Arial Black" pitchFamily="34" charset="0"/>
              </a:rPr>
              <a:t>одразу</a:t>
            </a:r>
            <a:r>
              <a:rPr lang="ru-RU" dirty="0">
                <a:latin typeface="Arial Black" pitchFamily="34" charset="0"/>
              </a:rPr>
              <a:t>, що там </a:t>
            </a:r>
            <a:r>
              <a:rPr lang="ru-RU" dirty="0" err="1">
                <a:latin typeface="Arial Black" pitchFamily="34" charset="0"/>
              </a:rPr>
              <a:t>вкупі</a:t>
            </a:r>
            <a:r>
              <a:rPr lang="ru-RU" dirty="0">
                <a:latin typeface="Arial Black" pitchFamily="34" charset="0"/>
              </a:rPr>
              <a:t> з ним і Вовк сидить.</a:t>
            </a:r>
          </a:p>
        </p:txBody>
      </p:sp>
    </p:spTree>
    <p:extLst>
      <p:ext uri="{BB962C8B-B14F-4D97-AF65-F5344CB8AC3E}">
        <p14:creationId xmlns:p14="http://schemas.microsoft.com/office/powerpoint/2010/main" val="1357913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213"/>
            <a:ext cx="9144000" cy="6956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1484784"/>
            <a:ext cx="4572000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dirty="0" err="1">
                <a:solidFill>
                  <a:prstClr val="black"/>
                </a:solidFill>
                <a:latin typeface="Arial Black" pitchFamily="34" charset="0"/>
              </a:rPr>
              <a:t>Лісовик</a:t>
            </a:r>
            <a:r>
              <a:rPr lang="ru-RU" dirty="0">
                <a:solidFill>
                  <a:prstClr val="black"/>
                </a:solidFill>
                <a:latin typeface="Arial Black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 Black" pitchFamily="34" charset="0"/>
              </a:rPr>
              <a:t>налітає</a:t>
            </a:r>
            <a:r>
              <a:rPr lang="ru-RU" dirty="0">
                <a:solidFill>
                  <a:prstClr val="black"/>
                </a:solidFill>
                <a:latin typeface="Arial Black" pitchFamily="34" charset="0"/>
              </a:rPr>
              <a:t> на дерево й </a:t>
            </a:r>
            <a:r>
              <a:rPr lang="ru-RU" dirty="0" err="1">
                <a:solidFill>
                  <a:prstClr val="black"/>
                </a:solidFill>
                <a:latin typeface="Arial Black" pitchFamily="34" charset="0"/>
              </a:rPr>
              <a:t>звалює</a:t>
            </a:r>
            <a:r>
              <a:rPr lang="ru-RU" dirty="0">
                <a:solidFill>
                  <a:prstClr val="black"/>
                </a:solidFill>
                <a:latin typeface="Arial Black" pitchFamily="34" charset="0"/>
              </a:rPr>
              <a:t> його на яму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42860" y="2492896"/>
            <a:ext cx="6022803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 err="1">
                <a:solidFill>
                  <a:prstClr val="black"/>
                </a:solidFill>
                <a:latin typeface="Arial Black" pitchFamily="34" charset="0"/>
              </a:rPr>
              <a:t>Мавка</a:t>
            </a:r>
            <a:r>
              <a:rPr lang="ru-RU" dirty="0">
                <a:solidFill>
                  <a:prstClr val="black"/>
                </a:solidFill>
                <a:latin typeface="Arial Black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 Black" pitchFamily="34" charset="0"/>
              </a:rPr>
              <a:t>Вербинка</a:t>
            </a:r>
            <a:r>
              <a:rPr lang="ru-RU" dirty="0">
                <a:solidFill>
                  <a:prstClr val="black"/>
                </a:solidFill>
                <a:latin typeface="Arial Black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 Black" pitchFamily="34" charset="0"/>
              </a:rPr>
              <a:t>відкрилася</a:t>
            </a:r>
            <a:r>
              <a:rPr lang="ru-RU" dirty="0">
                <a:solidFill>
                  <a:prstClr val="black"/>
                </a:solidFill>
                <a:latin typeface="Arial Black" pitchFamily="34" charset="0"/>
              </a:rPr>
              <a:t> перед </a:t>
            </a:r>
            <a:r>
              <a:rPr lang="ru-RU" dirty="0" err="1">
                <a:solidFill>
                  <a:prstClr val="black"/>
                </a:solidFill>
                <a:latin typeface="Arial Black" pitchFamily="34" charset="0"/>
              </a:rPr>
              <a:t>лісником</a:t>
            </a:r>
            <a:endParaRPr lang="ru-RU" dirty="0">
              <a:solidFill>
                <a:prstClr val="black"/>
              </a:solidFill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7470" y="3212976"/>
            <a:ext cx="4623382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 err="1">
                <a:solidFill>
                  <a:prstClr val="black"/>
                </a:solidFill>
                <a:latin typeface="Arial Black" pitchFamily="34" charset="0"/>
              </a:rPr>
              <a:t>лісник</a:t>
            </a:r>
            <a:r>
              <a:rPr lang="ru-RU" dirty="0">
                <a:solidFill>
                  <a:prstClr val="black"/>
                </a:solidFill>
                <a:latin typeface="Arial Black" pitchFamily="34" charset="0"/>
              </a:rPr>
              <a:t> опиняється в </a:t>
            </a:r>
            <a:r>
              <a:rPr lang="ru-RU" dirty="0" err="1">
                <a:solidFill>
                  <a:prstClr val="black"/>
                </a:solidFill>
                <a:latin typeface="Arial Black" pitchFamily="34" charset="0"/>
              </a:rPr>
              <a:t>ямі</a:t>
            </a:r>
            <a:r>
              <a:rPr lang="ru-RU" dirty="0">
                <a:solidFill>
                  <a:prstClr val="black"/>
                </a:solidFill>
                <a:latin typeface="Arial Black" pitchFamily="34" charset="0"/>
              </a:rPr>
              <a:t> з Вовком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57470" y="3933056"/>
            <a:ext cx="5226111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 err="1">
                <a:solidFill>
                  <a:prstClr val="black"/>
                </a:solidFill>
                <a:latin typeface="Arial Black" pitchFamily="34" charset="0"/>
              </a:rPr>
              <a:t>лісник</a:t>
            </a:r>
            <a:r>
              <a:rPr lang="ru-RU" dirty="0">
                <a:solidFill>
                  <a:prstClr val="black"/>
                </a:solidFill>
                <a:latin typeface="Arial Black" pitchFamily="34" charset="0"/>
              </a:rPr>
              <a:t> готує </a:t>
            </a:r>
            <a:r>
              <a:rPr lang="ru-RU" dirty="0" err="1">
                <a:solidFill>
                  <a:prstClr val="black"/>
                </a:solidFill>
                <a:latin typeface="Arial Black" pitchFamily="34" charset="0"/>
              </a:rPr>
              <a:t>молочну</a:t>
            </a:r>
            <a:r>
              <a:rPr lang="ru-RU" dirty="0">
                <a:solidFill>
                  <a:prstClr val="black"/>
                </a:solidFill>
                <a:latin typeface="Arial Black" pitchFamily="34" charset="0"/>
              </a:rPr>
              <a:t> кашу з корицею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57470" y="4509120"/>
            <a:ext cx="5660524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 err="1">
                <a:solidFill>
                  <a:prstClr val="black"/>
                </a:solidFill>
                <a:latin typeface="Arial Black" pitchFamily="34" charset="0"/>
              </a:rPr>
              <a:t>Мавка</a:t>
            </a:r>
            <a:r>
              <a:rPr lang="ru-RU" dirty="0">
                <a:solidFill>
                  <a:prstClr val="black"/>
                </a:solidFill>
                <a:latin typeface="Arial Black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 Black" pitchFamily="34" charset="0"/>
              </a:rPr>
              <a:t>Вербинка</a:t>
            </a:r>
            <a:r>
              <a:rPr lang="ru-RU" dirty="0">
                <a:solidFill>
                  <a:prstClr val="black"/>
                </a:solidFill>
                <a:latin typeface="Arial Black" pitchFamily="34" charset="0"/>
              </a:rPr>
              <a:t> надає </a:t>
            </a:r>
            <a:r>
              <a:rPr lang="ru-RU" dirty="0" err="1">
                <a:solidFill>
                  <a:prstClr val="black"/>
                </a:solidFill>
                <a:latin typeface="Arial Black" pitchFamily="34" charset="0"/>
              </a:rPr>
              <a:t>допомогу</a:t>
            </a:r>
            <a:r>
              <a:rPr lang="ru-RU" dirty="0">
                <a:solidFill>
                  <a:prstClr val="black"/>
                </a:solidFill>
                <a:latin typeface="Arial Black" pitchFamily="34" charset="0"/>
              </a:rPr>
              <a:t> Зайчику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2590" y="5229200"/>
            <a:ext cx="45720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dirty="0" err="1">
                <a:solidFill>
                  <a:prstClr val="black"/>
                </a:solidFill>
                <a:latin typeface="Arial Black" pitchFamily="34" charset="0"/>
              </a:rPr>
              <a:t>Мавка</a:t>
            </a:r>
            <a:r>
              <a:rPr lang="ru-RU" dirty="0">
                <a:solidFill>
                  <a:prstClr val="black"/>
                </a:solidFill>
                <a:latin typeface="Arial Black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 Black" pitchFamily="34" charset="0"/>
              </a:rPr>
              <a:t>Вербинка</a:t>
            </a:r>
            <a:r>
              <a:rPr lang="ru-RU" dirty="0">
                <a:solidFill>
                  <a:prstClr val="black"/>
                </a:solidFill>
                <a:latin typeface="Arial Black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 Black" pitchFamily="34" charset="0"/>
              </a:rPr>
              <a:t>звертається</a:t>
            </a:r>
            <a:r>
              <a:rPr lang="ru-RU" dirty="0">
                <a:solidFill>
                  <a:prstClr val="black"/>
                </a:solidFill>
                <a:latin typeface="Arial Black" pitchFamily="34" charset="0"/>
              </a:rPr>
              <a:t> до </a:t>
            </a:r>
            <a:r>
              <a:rPr lang="ru-RU" dirty="0" err="1">
                <a:solidFill>
                  <a:prstClr val="black"/>
                </a:solidFill>
                <a:latin typeface="Arial Black" pitchFamily="34" charset="0"/>
              </a:rPr>
              <a:t>Хух</a:t>
            </a:r>
            <a:r>
              <a:rPr lang="ru-RU" dirty="0">
                <a:solidFill>
                  <a:prstClr val="black"/>
                </a:solidFill>
                <a:latin typeface="Arial Black" pitchFamily="34" charset="0"/>
              </a:rPr>
              <a:t> по </a:t>
            </a:r>
            <a:r>
              <a:rPr lang="ru-RU" dirty="0" err="1">
                <a:solidFill>
                  <a:prstClr val="black"/>
                </a:solidFill>
                <a:latin typeface="Arial Black" pitchFamily="34" charset="0"/>
              </a:rPr>
              <a:t>допомогу</a:t>
            </a:r>
            <a:r>
              <a:rPr lang="ru-RU" dirty="0">
                <a:solidFill>
                  <a:prstClr val="black"/>
                </a:solidFill>
                <a:latin typeface="Arial Black" pitchFamily="34" charset="0"/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547664" y="188640"/>
            <a:ext cx="7056784" cy="100811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solidFill>
                  <a:prstClr val="black"/>
                </a:solidFill>
                <a:latin typeface="Arial Black" pitchFamily="34" charset="0"/>
              </a:rPr>
              <a:t>Установіть послідовність подій</a:t>
            </a:r>
            <a:endParaRPr lang="ru-RU" sz="3200" dirty="0">
              <a:solidFill>
                <a:prstClr val="black"/>
              </a:solidFill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12160" y="1484784"/>
            <a:ext cx="764985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prstClr val="white"/>
                </a:solidFill>
                <a:latin typeface="Arial Black" pitchFamily="34" charset="0"/>
              </a:rPr>
              <a:t>1</a:t>
            </a:r>
            <a:endParaRPr lang="ru-RU" sz="3600" dirty="0">
              <a:solidFill>
                <a:prstClr val="white"/>
              </a:solidFill>
              <a:latin typeface="Arial Black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380312" y="2492896"/>
            <a:ext cx="792088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prstClr val="white"/>
                </a:solidFill>
                <a:latin typeface="Arial Black" pitchFamily="34" charset="0"/>
              </a:rPr>
              <a:t>2</a:t>
            </a:r>
            <a:endParaRPr lang="ru-RU" sz="3600" dirty="0">
              <a:solidFill>
                <a:prstClr val="white"/>
              </a:solidFill>
              <a:latin typeface="Arial Black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580112" y="3068960"/>
            <a:ext cx="864097" cy="5133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prstClr val="white"/>
                </a:solidFill>
                <a:latin typeface="Arial Black" pitchFamily="34" charset="0"/>
              </a:rPr>
              <a:t>3</a:t>
            </a:r>
            <a:endParaRPr lang="ru-RU" sz="3600" dirty="0">
              <a:solidFill>
                <a:prstClr val="white"/>
              </a:solidFill>
              <a:latin typeface="Arial Black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317994" y="3789040"/>
            <a:ext cx="918302" cy="5133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prstClr val="white"/>
                </a:solidFill>
                <a:latin typeface="Arial Black" pitchFamily="34" charset="0"/>
              </a:rPr>
              <a:t>4</a:t>
            </a:r>
            <a:endParaRPr lang="ru-RU" sz="3600" dirty="0">
              <a:solidFill>
                <a:prstClr val="white"/>
              </a:solidFill>
              <a:latin typeface="Arial Black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65663" y="4509120"/>
            <a:ext cx="930673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prstClr val="white"/>
                </a:solidFill>
                <a:latin typeface="Arial Black" pitchFamily="34" charset="0"/>
              </a:rPr>
              <a:t>5</a:t>
            </a:r>
            <a:endParaRPr lang="ru-RU" sz="3600" dirty="0">
              <a:solidFill>
                <a:prstClr val="white"/>
              </a:solidFill>
              <a:latin typeface="Arial Black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580113" y="5229200"/>
            <a:ext cx="864096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prstClr val="white"/>
                </a:solidFill>
                <a:latin typeface="Arial Black" pitchFamily="34" charset="0"/>
              </a:rPr>
              <a:t>6</a:t>
            </a:r>
            <a:endParaRPr lang="ru-RU" sz="3600" dirty="0">
              <a:solidFill>
                <a:prstClr val="white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758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213"/>
            <a:ext cx="9144000" cy="6956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47664" y="130908"/>
            <a:ext cx="53285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CC00"/>
                </a:solidFill>
                <a:latin typeface="Arial Black" pitchFamily="34" charset="0"/>
              </a:rPr>
              <a:t>Словничок до твору </a:t>
            </a:r>
            <a:endParaRPr lang="ru-RU" sz="2800" dirty="0">
              <a:solidFill>
                <a:srgbClr val="00CC00"/>
              </a:solidFill>
              <a:latin typeface="Arial Black" pitchFamily="34" charset="0"/>
            </a:endParaRPr>
          </a:p>
        </p:txBody>
      </p:sp>
      <p:sp>
        <p:nvSpPr>
          <p:cNvPr id="4" name="Пятиугольник 3"/>
          <p:cNvSpPr/>
          <p:nvPr/>
        </p:nvSpPr>
        <p:spPr>
          <a:xfrm>
            <a:off x="323528" y="824974"/>
            <a:ext cx="5472608" cy="1200329"/>
          </a:xfrm>
          <a:prstGeom prst="homePlate">
            <a:avLst/>
          </a:prstGeom>
          <a:solidFill>
            <a:srgbClr val="92D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dirty="0" err="1">
                <a:latin typeface="Arial Black" pitchFamily="34" charset="0"/>
              </a:rPr>
              <a:t>Мавка</a:t>
            </a:r>
            <a:r>
              <a:rPr lang="ru-RU" dirty="0">
                <a:latin typeface="Arial Black" pitchFamily="34" charset="0"/>
              </a:rPr>
              <a:t> – </a:t>
            </a:r>
            <a:r>
              <a:rPr lang="ru-RU" dirty="0" err="1">
                <a:latin typeface="Arial Black" pitchFamily="34" charset="0"/>
              </a:rPr>
              <a:t>істота</a:t>
            </a:r>
            <a:r>
              <a:rPr lang="ru-RU" dirty="0">
                <a:latin typeface="Arial Black" pitchFamily="34" charset="0"/>
              </a:rPr>
              <a:t> української </a:t>
            </a:r>
            <a:r>
              <a:rPr lang="ru-RU" dirty="0" err="1">
                <a:latin typeface="Arial Black" pitchFamily="34" charset="0"/>
              </a:rPr>
              <a:t>міфології</a:t>
            </a:r>
            <a:r>
              <a:rPr lang="ru-RU" dirty="0">
                <a:latin typeface="Arial Black" pitchFamily="34" charset="0"/>
              </a:rPr>
              <a:t>, </a:t>
            </a:r>
            <a:r>
              <a:rPr lang="ru-RU" dirty="0" err="1">
                <a:latin typeface="Arial Black" pitchFamily="34" charset="0"/>
              </a:rPr>
              <a:t>близька</a:t>
            </a:r>
            <a:r>
              <a:rPr lang="ru-RU" dirty="0">
                <a:latin typeface="Arial Black" pitchFamily="34" charset="0"/>
              </a:rPr>
              <a:t> до русалки, в образі </a:t>
            </a:r>
            <a:r>
              <a:rPr lang="ru-RU" dirty="0" err="1">
                <a:latin typeface="Arial Black" pitchFamily="34" charset="0"/>
              </a:rPr>
              <a:t>гарної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дівчини</a:t>
            </a:r>
            <a:r>
              <a:rPr lang="ru-RU" dirty="0">
                <a:latin typeface="Arial Black" pitchFamily="34" charset="0"/>
              </a:rPr>
              <a:t> з </a:t>
            </a:r>
            <a:r>
              <a:rPr lang="ru-RU" dirty="0" err="1">
                <a:latin typeface="Arial Black" pitchFamily="34" charset="0"/>
              </a:rPr>
              <a:t>довгим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розпущеним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волоссям</a:t>
            </a:r>
            <a:r>
              <a:rPr lang="ru-RU" dirty="0" smtClean="0">
                <a:latin typeface="Arial Black" pitchFamily="34" charset="0"/>
              </a:rPr>
              <a:t>.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467544" y="5155168"/>
            <a:ext cx="5328592" cy="1200329"/>
          </a:xfrm>
          <a:prstGeom prst="homePlate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latin typeface="Arial Black" pitchFamily="34" charset="0"/>
              </a:rPr>
              <a:t>Хухи</a:t>
            </a:r>
            <a:r>
              <a:rPr lang="ru-RU" dirty="0">
                <a:latin typeface="Arial Black" pitchFamily="34" charset="0"/>
              </a:rPr>
              <a:t> – </a:t>
            </a:r>
            <a:r>
              <a:rPr lang="ru-RU" dirty="0" err="1">
                <a:latin typeface="Arial Black" pitchFamily="34" charset="0"/>
              </a:rPr>
              <a:t>лісові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добрі</a:t>
            </a:r>
            <a:r>
              <a:rPr lang="ru-RU" dirty="0">
                <a:latin typeface="Arial Black" pitchFamily="34" charset="0"/>
              </a:rPr>
              <a:t> духи в </a:t>
            </a:r>
            <a:r>
              <a:rPr lang="ru-RU" dirty="0" err="1">
                <a:latin typeface="Arial Black" pitchFamily="34" charset="0"/>
              </a:rPr>
              <a:t>слов'янській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міфології</a:t>
            </a:r>
            <a:r>
              <a:rPr lang="ru-RU" dirty="0">
                <a:latin typeface="Arial Black" pitchFamily="34" charset="0"/>
              </a:rPr>
              <a:t>. За своїм </a:t>
            </a:r>
            <a:r>
              <a:rPr lang="ru-RU" dirty="0" err="1">
                <a:latin typeface="Arial Black" pitchFamily="34" charset="0"/>
              </a:rPr>
              <a:t>зовнішнім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виглядом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схожі</a:t>
            </a:r>
            <a:r>
              <a:rPr lang="ru-RU" dirty="0">
                <a:latin typeface="Arial Black" pitchFamily="34" charset="0"/>
              </a:rPr>
              <a:t> на маленьких </a:t>
            </a:r>
            <a:r>
              <a:rPr lang="ru-RU" dirty="0" err="1">
                <a:latin typeface="Arial Black" pitchFamily="34" charset="0"/>
              </a:rPr>
              <a:t>пухнастих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звіряток</a:t>
            </a:r>
            <a:r>
              <a:rPr lang="ru-RU" dirty="0">
                <a:latin typeface="Arial Black" pitchFamily="34" charset="0"/>
              </a:rPr>
              <a:t>.</a:t>
            </a:r>
          </a:p>
        </p:txBody>
      </p:sp>
      <p:sp>
        <p:nvSpPr>
          <p:cNvPr id="6" name="Пятиугольник 5"/>
          <p:cNvSpPr/>
          <p:nvPr/>
        </p:nvSpPr>
        <p:spPr>
          <a:xfrm flipH="1">
            <a:off x="3779912" y="3356992"/>
            <a:ext cx="4896544" cy="923330"/>
          </a:xfrm>
          <a:prstGeom prst="homePlate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latin typeface="Arial Black" pitchFamily="34" charset="0"/>
              </a:rPr>
              <a:t>Лісовик</a:t>
            </a:r>
            <a:r>
              <a:rPr lang="ru-RU" dirty="0">
                <a:latin typeface="Arial Black" pitchFamily="34" charset="0"/>
              </a:rPr>
              <a:t> – персонаж слов'янської </a:t>
            </a:r>
            <a:r>
              <a:rPr lang="ru-RU" dirty="0" err="1">
                <a:latin typeface="Arial Black" pitchFamily="34" charset="0"/>
              </a:rPr>
              <a:t>міфології</a:t>
            </a:r>
            <a:r>
              <a:rPr lang="ru-RU" dirty="0">
                <a:latin typeface="Arial Black" pitchFamily="34" charset="0"/>
              </a:rPr>
              <a:t>, </a:t>
            </a:r>
            <a:r>
              <a:rPr lang="ru-RU" dirty="0" err="1">
                <a:latin typeface="Arial Black" pitchFamily="34" charset="0"/>
              </a:rPr>
              <a:t>лісовий</a:t>
            </a:r>
            <a:r>
              <a:rPr lang="ru-RU" dirty="0">
                <a:latin typeface="Arial Black" pitchFamily="34" charset="0"/>
              </a:rPr>
              <a:t> дух, </a:t>
            </a:r>
            <a:r>
              <a:rPr lang="ru-RU" dirty="0" err="1">
                <a:latin typeface="Arial Black" pitchFamily="34" charset="0"/>
              </a:rPr>
              <a:t>володар</a:t>
            </a:r>
            <a:r>
              <a:rPr lang="ru-RU" dirty="0">
                <a:latin typeface="Arial Black" pitchFamily="34" charset="0"/>
              </a:rPr>
              <a:t> лісу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83740"/>
            <a:ext cx="3131840" cy="218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761870"/>
            <a:ext cx="2438400" cy="187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84" b="28054"/>
          <a:stretch/>
        </p:blipFill>
        <p:spPr bwMode="auto">
          <a:xfrm>
            <a:off x="5967750" y="4638295"/>
            <a:ext cx="2353612" cy="1730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86637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213"/>
            <a:ext cx="9144000" cy="6956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ятиугольник 1"/>
          <p:cNvSpPr/>
          <p:nvPr/>
        </p:nvSpPr>
        <p:spPr>
          <a:xfrm>
            <a:off x="539552" y="548680"/>
            <a:ext cx="5328592" cy="923330"/>
          </a:xfrm>
          <a:prstGeom prst="homePlate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ru-RU" dirty="0">
                <a:latin typeface="Arial Black" pitchFamily="34" charset="0"/>
              </a:rPr>
              <a:t>Водяник – персонаж слов'янської </a:t>
            </a:r>
            <a:r>
              <a:rPr lang="ru-RU" dirty="0" err="1">
                <a:latin typeface="Arial Black" pitchFamily="34" charset="0"/>
              </a:rPr>
              <a:t>міфології</a:t>
            </a:r>
            <a:r>
              <a:rPr lang="ru-RU" dirty="0">
                <a:latin typeface="Arial Black" pitchFamily="34" charset="0"/>
              </a:rPr>
              <a:t>, дух, </a:t>
            </a:r>
            <a:r>
              <a:rPr lang="ru-RU" dirty="0" err="1">
                <a:latin typeface="Arial Black" pitchFamily="34" charset="0"/>
              </a:rPr>
              <a:t>володар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рік</a:t>
            </a:r>
            <a:r>
              <a:rPr lang="ru-RU" dirty="0">
                <a:latin typeface="Arial Black" pitchFamily="34" charset="0"/>
              </a:rPr>
              <a:t>, озер, </a:t>
            </a:r>
            <a:r>
              <a:rPr lang="ru-RU" dirty="0" err="1">
                <a:latin typeface="Arial Black" pitchFamily="34" charset="0"/>
              </a:rPr>
              <a:t>боліт</a:t>
            </a:r>
            <a:r>
              <a:rPr lang="ru-RU" dirty="0">
                <a:latin typeface="Arial Black" pitchFamily="34" charset="0"/>
              </a:rPr>
              <a:t>, </a:t>
            </a:r>
            <a:r>
              <a:rPr lang="ru-RU" dirty="0" err="1">
                <a:latin typeface="Arial Black" pitchFamily="34" charset="0"/>
              </a:rPr>
              <a:t>морів</a:t>
            </a:r>
            <a:r>
              <a:rPr lang="ru-RU" dirty="0">
                <a:latin typeface="Arial Black" pitchFamily="34" charset="0"/>
              </a:rPr>
              <a:t> тощо.</a:t>
            </a:r>
          </a:p>
        </p:txBody>
      </p:sp>
      <p:sp>
        <p:nvSpPr>
          <p:cNvPr id="4" name="Пятиугольник 3"/>
          <p:cNvSpPr/>
          <p:nvPr/>
        </p:nvSpPr>
        <p:spPr>
          <a:xfrm>
            <a:off x="179512" y="4948048"/>
            <a:ext cx="5832648" cy="1754326"/>
          </a:xfrm>
          <a:prstGeom prst="homePlate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latin typeface="Arial Black" pitchFamily="34" charset="0"/>
              </a:rPr>
              <a:t>Вовча</a:t>
            </a:r>
            <a:r>
              <a:rPr lang="ru-RU" dirty="0">
                <a:latin typeface="Arial Black" pitchFamily="34" charset="0"/>
              </a:rPr>
              <a:t> яма – </a:t>
            </a:r>
            <a:r>
              <a:rPr lang="ru-RU" dirty="0" err="1">
                <a:latin typeface="Arial Black" pitchFamily="34" charset="0"/>
              </a:rPr>
              <a:t>глибока</a:t>
            </a:r>
            <a:r>
              <a:rPr lang="ru-RU" dirty="0">
                <a:latin typeface="Arial Black" pitchFamily="34" charset="0"/>
              </a:rPr>
              <a:t> яма, на дно якої </a:t>
            </a:r>
            <a:r>
              <a:rPr lang="ru-RU" dirty="0" err="1">
                <a:latin typeface="Arial Black" pitchFamily="34" charset="0"/>
              </a:rPr>
              <a:t>кладуть</a:t>
            </a:r>
            <a:r>
              <a:rPr lang="ru-RU" dirty="0">
                <a:latin typeface="Arial Black" pitchFamily="34" charset="0"/>
              </a:rPr>
              <a:t> якусь приманку. </a:t>
            </a:r>
            <a:r>
              <a:rPr lang="ru-RU" dirty="0" err="1">
                <a:latin typeface="Arial Black" pitchFamily="34" charset="0"/>
              </a:rPr>
              <a:t>Зверху</a:t>
            </a:r>
            <a:r>
              <a:rPr lang="ru-RU" dirty="0">
                <a:latin typeface="Arial Black" pitchFamily="34" charset="0"/>
              </a:rPr>
              <a:t> яма </a:t>
            </a:r>
            <a:r>
              <a:rPr lang="ru-RU" dirty="0" err="1">
                <a:latin typeface="Arial Black" pitchFamily="34" charset="0"/>
              </a:rPr>
              <a:t>маскується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гіллям</a:t>
            </a:r>
            <a:r>
              <a:rPr lang="ru-RU" dirty="0">
                <a:latin typeface="Arial Black" pitchFamily="34" charset="0"/>
              </a:rPr>
              <a:t> та листям. </a:t>
            </a:r>
            <a:r>
              <a:rPr lang="ru-RU" dirty="0" err="1">
                <a:latin typeface="Arial Black" pitchFamily="34" charset="0"/>
              </a:rPr>
              <a:t>Звір</a:t>
            </a:r>
            <a:r>
              <a:rPr lang="ru-RU" dirty="0">
                <a:latin typeface="Arial Black" pitchFamily="34" charset="0"/>
              </a:rPr>
              <a:t>, </a:t>
            </a:r>
            <a:r>
              <a:rPr lang="ru-RU" dirty="0" err="1">
                <a:latin typeface="Arial Black" pitchFamily="34" charset="0"/>
              </a:rPr>
              <a:t>приваблений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приманкою</a:t>
            </a:r>
            <a:r>
              <a:rPr lang="ru-RU" dirty="0">
                <a:latin typeface="Arial Black" pitchFamily="34" charset="0"/>
              </a:rPr>
              <a:t>, </a:t>
            </a:r>
            <a:r>
              <a:rPr lang="ru-RU" dirty="0" err="1">
                <a:latin typeface="Arial Black" pitchFamily="34" charset="0"/>
              </a:rPr>
              <a:t>провалюється</a:t>
            </a:r>
            <a:r>
              <a:rPr lang="ru-RU" dirty="0">
                <a:latin typeface="Arial Black" pitchFamily="34" charset="0"/>
              </a:rPr>
              <a:t> у цю яму, а </a:t>
            </a:r>
            <a:r>
              <a:rPr lang="ru-RU" dirty="0" err="1">
                <a:latin typeface="Arial Black" pitchFamily="34" charset="0"/>
              </a:rPr>
              <a:t>вискочити</a:t>
            </a:r>
            <a:r>
              <a:rPr lang="ru-RU" dirty="0">
                <a:latin typeface="Arial Black" pitchFamily="34" charset="0"/>
              </a:rPr>
              <a:t> з </a:t>
            </a:r>
            <a:r>
              <a:rPr lang="ru-RU" dirty="0" err="1">
                <a:latin typeface="Arial Black" pitchFamily="34" charset="0"/>
              </a:rPr>
              <a:t>неї</a:t>
            </a:r>
            <a:r>
              <a:rPr lang="ru-RU" dirty="0">
                <a:latin typeface="Arial Black" pitchFamily="34" charset="0"/>
              </a:rPr>
              <a:t> не може. </a:t>
            </a:r>
          </a:p>
        </p:txBody>
      </p:sp>
      <p:sp>
        <p:nvSpPr>
          <p:cNvPr id="5" name="Пятиугольник 4"/>
          <p:cNvSpPr/>
          <p:nvPr/>
        </p:nvSpPr>
        <p:spPr>
          <a:xfrm flipH="1">
            <a:off x="2743178" y="2949044"/>
            <a:ext cx="6192688" cy="1200329"/>
          </a:xfrm>
          <a:prstGeom prst="homePlate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Arial Black" pitchFamily="34" charset="0"/>
              </a:rPr>
              <a:t>Русалки – </a:t>
            </a:r>
            <a:r>
              <a:rPr lang="ru-RU" dirty="0" err="1">
                <a:latin typeface="Arial Black" pitchFamily="34" charset="0"/>
              </a:rPr>
              <a:t>істоти</a:t>
            </a:r>
            <a:r>
              <a:rPr lang="ru-RU" dirty="0">
                <a:latin typeface="Arial Black" pitchFamily="34" charset="0"/>
              </a:rPr>
              <a:t> української </a:t>
            </a:r>
            <a:r>
              <a:rPr lang="ru-RU" dirty="0" err="1">
                <a:latin typeface="Arial Black" pitchFamily="34" charset="0"/>
              </a:rPr>
              <a:t>міфології</a:t>
            </a:r>
            <a:r>
              <a:rPr lang="ru-RU" dirty="0">
                <a:latin typeface="Arial Black" pitchFamily="34" charset="0"/>
              </a:rPr>
              <a:t>, </a:t>
            </a:r>
            <a:r>
              <a:rPr lang="ru-RU" dirty="0" err="1">
                <a:latin typeface="Arial Black" pitchFamily="34" charset="0"/>
              </a:rPr>
              <a:t>первісно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Діви-Богині</a:t>
            </a:r>
            <a:r>
              <a:rPr lang="ru-RU" dirty="0">
                <a:latin typeface="Arial Black" pitchFamily="34" charset="0"/>
              </a:rPr>
              <a:t> природи: </a:t>
            </a:r>
            <a:r>
              <a:rPr lang="ru-RU" dirty="0" err="1">
                <a:latin typeface="Arial Black" pitchFamily="34" charset="0"/>
              </a:rPr>
              <a:t>рік</a:t>
            </a:r>
            <a:r>
              <a:rPr lang="ru-RU" dirty="0">
                <a:latin typeface="Arial Black" pitchFamily="34" charset="0"/>
              </a:rPr>
              <a:t>, озер, </a:t>
            </a:r>
            <a:r>
              <a:rPr lang="ru-RU" dirty="0" err="1">
                <a:latin typeface="Arial Black" pitchFamily="34" charset="0"/>
              </a:rPr>
              <a:t>джерел</a:t>
            </a:r>
            <a:r>
              <a:rPr lang="ru-RU" dirty="0">
                <a:latin typeface="Arial Black" pitchFamily="34" charset="0"/>
              </a:rPr>
              <a:t>, </a:t>
            </a:r>
            <a:r>
              <a:rPr lang="ru-RU" dirty="0" err="1">
                <a:latin typeface="Arial Black" pitchFamily="34" charset="0"/>
              </a:rPr>
              <a:t>рослин</a:t>
            </a:r>
            <a:r>
              <a:rPr lang="ru-RU" dirty="0">
                <a:latin typeface="Arial Black" pitchFamily="34" charset="0"/>
              </a:rPr>
              <a:t>, </a:t>
            </a:r>
            <a:r>
              <a:rPr lang="ru-RU" dirty="0" err="1">
                <a:latin typeface="Arial Black" pitchFamily="34" charset="0"/>
              </a:rPr>
              <a:t>лісів</a:t>
            </a:r>
            <a:r>
              <a:rPr lang="ru-RU" dirty="0">
                <a:latin typeface="Arial Black" pitchFamily="34" charset="0"/>
              </a:rPr>
              <a:t>, </a:t>
            </a:r>
            <a:r>
              <a:rPr lang="ru-RU" dirty="0" err="1">
                <a:latin typeface="Arial Black" pitchFamily="34" charset="0"/>
              </a:rPr>
              <a:t>полів</a:t>
            </a:r>
            <a:r>
              <a:rPr lang="ru-RU" dirty="0">
                <a:latin typeface="Arial Black" pitchFamily="34" charset="0"/>
              </a:rPr>
              <a:t> тощо у вигляді </a:t>
            </a:r>
            <a:r>
              <a:rPr lang="ru-RU" dirty="0" err="1">
                <a:latin typeface="Arial Black" pitchFamily="34" charset="0"/>
              </a:rPr>
              <a:t>гарних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дівчат</a:t>
            </a:r>
            <a:r>
              <a:rPr lang="ru-RU" dirty="0">
                <a:latin typeface="Arial Black" pitchFamily="34" charset="0"/>
              </a:rPr>
              <a:t> з </a:t>
            </a:r>
            <a:r>
              <a:rPr lang="ru-RU" dirty="0" err="1">
                <a:latin typeface="Arial Black" pitchFamily="34" charset="0"/>
              </a:rPr>
              <a:t>довгим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волоссям</a:t>
            </a:r>
            <a:r>
              <a:rPr lang="ru-RU" dirty="0">
                <a:latin typeface="Arial Black" pitchFamily="34" charset="0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37748"/>
            <a:ext cx="2390775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44824"/>
            <a:ext cx="2381930" cy="2930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023" y="4613477"/>
            <a:ext cx="3297843" cy="1849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9258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213"/>
            <a:ext cx="9144000" cy="6956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36" y="1412776"/>
            <a:ext cx="8867775" cy="305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41619" y="548680"/>
            <a:ext cx="5812810" cy="584775"/>
          </a:xfrm>
          <a:prstGeom prst="rect">
            <a:avLst/>
          </a:prstGeom>
          <a:solidFill>
            <a:srgbClr val="00FF99"/>
          </a:solidFill>
        </p:spPr>
        <p:txBody>
          <a:bodyPr wrap="none">
            <a:spAutoFit/>
          </a:bodyPr>
          <a:lstStyle/>
          <a:p>
            <a:r>
              <a:rPr lang="ru-RU" sz="3200" dirty="0">
                <a:latin typeface="Arial Black" pitchFamily="34" charset="0"/>
              </a:rPr>
              <a:t>Установіть відповідність</a:t>
            </a:r>
          </a:p>
        </p:txBody>
      </p:sp>
    </p:spTree>
    <p:extLst>
      <p:ext uri="{BB962C8B-B14F-4D97-AF65-F5344CB8AC3E}">
        <p14:creationId xmlns:p14="http://schemas.microsoft.com/office/powerpoint/2010/main" val="2884209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213"/>
            <a:ext cx="9144000" cy="6956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51136" y="5373216"/>
            <a:ext cx="6120680" cy="461665"/>
          </a:xfrm>
          <a:prstGeom prst="rect">
            <a:avLst/>
          </a:prstGeom>
          <a:solidFill>
            <a:srgbClr val="00FF99"/>
          </a:solidFill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prstClr val="black"/>
                </a:solidFill>
                <a:latin typeface="Arial Black" pitchFamily="34" charset="0"/>
              </a:rPr>
              <a:t>Як </a:t>
            </a:r>
            <a:r>
              <a:rPr lang="ru-RU" sz="2400" dirty="0">
                <a:solidFill>
                  <a:prstClr val="black"/>
                </a:solidFill>
                <a:latin typeface="Arial Black" pitchFamily="34" charset="0"/>
              </a:rPr>
              <a:t>добро </a:t>
            </a:r>
            <a:r>
              <a:rPr lang="ru-RU" sz="2400" dirty="0" err="1">
                <a:solidFill>
                  <a:prstClr val="black"/>
                </a:solidFill>
                <a:latin typeface="Arial Black" pitchFamily="34" charset="0"/>
              </a:rPr>
              <a:t>перемагає</a:t>
            </a:r>
            <a:r>
              <a:rPr lang="ru-RU" sz="2400" dirty="0">
                <a:solidFill>
                  <a:prstClr val="black"/>
                </a:solidFill>
                <a:latin typeface="Arial Black" pitchFamily="34" charset="0"/>
              </a:rPr>
              <a:t> зло?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15101" y="1340768"/>
            <a:ext cx="5913798" cy="461665"/>
          </a:xfrm>
          <a:prstGeom prst="rect">
            <a:avLst/>
          </a:prstGeom>
          <a:solidFill>
            <a:srgbClr val="00FF99"/>
          </a:solidFill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prstClr val="black"/>
                </a:solidFill>
                <a:latin typeface="Arial Black" pitchFamily="34" charset="0"/>
              </a:rPr>
              <a:t>Хто такі </a:t>
            </a:r>
            <a:r>
              <a:rPr lang="ru-RU" sz="2400" dirty="0" err="1">
                <a:solidFill>
                  <a:prstClr val="black"/>
                </a:solidFill>
                <a:latin typeface="Arial Black" pitchFamily="34" charset="0"/>
              </a:rPr>
              <a:t>Хухи</a:t>
            </a:r>
            <a:r>
              <a:rPr lang="ru-RU" sz="2400" dirty="0">
                <a:solidFill>
                  <a:prstClr val="black"/>
                </a:solidFill>
                <a:latin typeface="Arial Black" pitchFamily="34" charset="0"/>
              </a:rPr>
              <a:t>, </a:t>
            </a:r>
            <a:r>
              <a:rPr lang="ru-RU" sz="2400" dirty="0" err="1">
                <a:solidFill>
                  <a:prstClr val="black"/>
                </a:solidFill>
                <a:latin typeface="Arial Black" pitchFamily="34" charset="0"/>
              </a:rPr>
              <a:t>Мавка</a:t>
            </a:r>
            <a:r>
              <a:rPr lang="ru-RU" sz="2400" dirty="0">
                <a:solidFill>
                  <a:prstClr val="black"/>
                </a:solidFill>
                <a:latin typeface="Arial Black" pitchFamily="34" charset="0"/>
              </a:rPr>
              <a:t> та </a:t>
            </a:r>
            <a:r>
              <a:rPr lang="ru-RU" sz="2400" dirty="0" err="1">
                <a:solidFill>
                  <a:prstClr val="black"/>
                </a:solidFill>
                <a:latin typeface="Arial Black" pitchFamily="34" charset="0"/>
              </a:rPr>
              <a:t>Лісовик</a:t>
            </a:r>
            <a:r>
              <a:rPr lang="ru-RU" sz="2400" dirty="0">
                <a:solidFill>
                  <a:prstClr val="black"/>
                </a:solidFill>
                <a:latin typeface="Arial Black" pitchFamily="34" charset="0"/>
              </a:rPr>
              <a:t>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204864"/>
            <a:ext cx="8064896" cy="461665"/>
          </a:xfrm>
          <a:prstGeom prst="rect">
            <a:avLst/>
          </a:prstGeom>
          <a:solidFill>
            <a:srgbClr val="00FF99"/>
          </a:solidFill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black"/>
                </a:solidFill>
                <a:latin typeface="Arial Black" pitchFamily="34" charset="0"/>
              </a:rPr>
              <a:t>Як </a:t>
            </a:r>
            <a:r>
              <a:rPr lang="ru-RU" sz="2400" dirty="0" err="1">
                <a:solidFill>
                  <a:prstClr val="black"/>
                </a:solidFill>
                <a:latin typeface="Arial Black" pitchFamily="34" charset="0"/>
              </a:rPr>
              <a:t>дбають</a:t>
            </a:r>
            <a:r>
              <a:rPr lang="ru-RU" sz="2400" dirty="0">
                <a:solidFill>
                  <a:prstClr val="black"/>
                </a:solidFill>
                <a:latin typeface="Arial Black" pitchFamily="34" charset="0"/>
              </a:rPr>
              <a:t> одне про одного </a:t>
            </a:r>
            <a:r>
              <a:rPr lang="ru-RU" sz="2400" dirty="0" err="1">
                <a:solidFill>
                  <a:prstClr val="black"/>
                </a:solidFill>
                <a:latin typeface="Arial Black" pitchFamily="34" charset="0"/>
              </a:rPr>
              <a:t>лісові</a:t>
            </a:r>
            <a:r>
              <a:rPr lang="ru-RU" sz="2400" dirty="0">
                <a:solidFill>
                  <a:prstClr val="black"/>
                </a:solidFill>
                <a:latin typeface="Arial Black" pitchFamily="34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Arial Black" pitchFamily="34" charset="0"/>
              </a:rPr>
              <a:t>мешканці</a:t>
            </a:r>
            <a:r>
              <a:rPr lang="ru-RU" sz="2400" dirty="0">
                <a:solidFill>
                  <a:prstClr val="black"/>
                </a:solidFill>
                <a:latin typeface="Arial Black" pitchFamily="34" charset="0"/>
              </a:rPr>
              <a:t>?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88640"/>
            <a:ext cx="7431360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03" y="2934493"/>
            <a:ext cx="80105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806477"/>
            <a:ext cx="8424863" cy="104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1635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788024" y="1936248"/>
            <a:ext cx="3635896" cy="3785652"/>
          </a:xfrm>
          <a:prstGeom prst="rect">
            <a:avLst/>
          </a:prstGeom>
          <a:solidFill>
            <a:srgbClr val="00FF99"/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prstClr val="black"/>
                </a:solidFill>
              </a:rPr>
              <a:t>«</a:t>
            </a:r>
            <a:r>
              <a:rPr lang="ru-RU" sz="2400" b="1" dirty="0" err="1">
                <a:solidFill>
                  <a:prstClr val="black"/>
                </a:solidFill>
              </a:rPr>
              <a:t>Незвичайно</a:t>
            </a:r>
            <a:r>
              <a:rPr lang="ru-RU" sz="2400" b="1" dirty="0">
                <a:solidFill>
                  <a:prstClr val="black"/>
                </a:solidFill>
              </a:rPr>
              <a:t> гарна дівчина з </a:t>
            </a:r>
            <a:r>
              <a:rPr lang="ru-RU" sz="2400" b="1" dirty="0" err="1">
                <a:solidFill>
                  <a:prstClr val="black"/>
                </a:solidFill>
              </a:rPr>
              <a:t>темними</a:t>
            </a:r>
            <a:r>
              <a:rPr lang="ru-RU" sz="2400" b="1" dirty="0">
                <a:solidFill>
                  <a:prstClr val="black"/>
                </a:solidFill>
              </a:rPr>
              <a:t> </a:t>
            </a:r>
            <a:r>
              <a:rPr lang="ru-RU" sz="2400" b="1" dirty="0" err="1">
                <a:solidFill>
                  <a:prstClr val="black"/>
                </a:solidFill>
              </a:rPr>
              <a:t>очима</a:t>
            </a:r>
            <a:r>
              <a:rPr lang="ru-RU" sz="2400" b="1" dirty="0">
                <a:solidFill>
                  <a:prstClr val="black"/>
                </a:solidFill>
              </a:rPr>
              <a:t>, як </a:t>
            </a:r>
            <a:r>
              <a:rPr lang="ru-RU" sz="2400" b="1" dirty="0" err="1">
                <a:solidFill>
                  <a:prstClr val="black"/>
                </a:solidFill>
              </a:rPr>
              <a:t>фіалки</a:t>
            </a:r>
            <a:r>
              <a:rPr lang="ru-RU" sz="2400" b="1" dirty="0">
                <a:solidFill>
                  <a:prstClr val="black"/>
                </a:solidFill>
              </a:rPr>
              <a:t>; </a:t>
            </a:r>
            <a:r>
              <a:rPr lang="ru-RU" sz="2400" b="1" dirty="0" err="1">
                <a:solidFill>
                  <a:prstClr val="black"/>
                </a:solidFill>
              </a:rPr>
              <a:t>довге</a:t>
            </a:r>
            <a:r>
              <a:rPr lang="ru-RU" sz="2400" b="1" dirty="0">
                <a:solidFill>
                  <a:prstClr val="black"/>
                </a:solidFill>
              </a:rPr>
              <a:t> темно-синє волосся, що </a:t>
            </a:r>
            <a:r>
              <a:rPr lang="ru-RU" sz="2400" b="1" dirty="0" err="1">
                <a:solidFill>
                  <a:prstClr val="black"/>
                </a:solidFill>
              </a:rPr>
              <a:t>виблискувало</a:t>
            </a:r>
            <a:r>
              <a:rPr lang="ru-RU" sz="2400" b="1" dirty="0">
                <a:solidFill>
                  <a:prstClr val="black"/>
                </a:solidFill>
              </a:rPr>
              <a:t>, як </a:t>
            </a:r>
            <a:r>
              <a:rPr lang="ru-RU" sz="2400" b="1" dirty="0" err="1">
                <a:solidFill>
                  <a:prstClr val="black"/>
                </a:solidFill>
              </a:rPr>
              <a:t>гайвороняче</a:t>
            </a:r>
            <a:r>
              <a:rPr lang="ru-RU" sz="2400" b="1" dirty="0">
                <a:solidFill>
                  <a:prstClr val="black"/>
                </a:solidFill>
              </a:rPr>
              <a:t> </a:t>
            </a:r>
            <a:r>
              <a:rPr lang="ru-RU" sz="2400" b="1" dirty="0" err="1">
                <a:solidFill>
                  <a:prstClr val="black"/>
                </a:solidFill>
              </a:rPr>
              <a:t>крило</a:t>
            </a:r>
            <a:r>
              <a:rPr lang="ru-RU" sz="2400" b="1" dirty="0">
                <a:solidFill>
                  <a:prstClr val="black"/>
                </a:solidFill>
              </a:rPr>
              <a:t>, довгі світло-зелені </a:t>
            </a:r>
            <a:r>
              <a:rPr lang="ru-RU" sz="2400" b="1" dirty="0" err="1">
                <a:solidFill>
                  <a:prstClr val="black"/>
                </a:solidFill>
              </a:rPr>
              <a:t>шати</a:t>
            </a:r>
            <a:r>
              <a:rPr lang="ru-RU" sz="2400" b="1" dirty="0">
                <a:solidFill>
                  <a:prstClr val="black"/>
                </a:solidFill>
              </a:rPr>
              <a:t>, ніжні, білі, як </a:t>
            </a:r>
            <a:r>
              <a:rPr lang="ru-RU" sz="2400" b="1" dirty="0" err="1">
                <a:solidFill>
                  <a:prstClr val="black"/>
                </a:solidFill>
              </a:rPr>
              <a:t>лілеї</a:t>
            </a:r>
            <a:r>
              <a:rPr lang="ru-RU" sz="2400" b="1" dirty="0">
                <a:solidFill>
                  <a:prstClr val="black"/>
                </a:solidFill>
              </a:rPr>
              <a:t>, руки і голос, неначе </a:t>
            </a:r>
            <a:r>
              <a:rPr lang="ru-RU" sz="2400" b="1" dirty="0" err="1">
                <a:solidFill>
                  <a:prstClr val="black"/>
                </a:solidFill>
              </a:rPr>
              <a:t>задзвонили</a:t>
            </a:r>
            <a:r>
              <a:rPr lang="ru-RU" sz="2400" b="1" dirty="0">
                <a:solidFill>
                  <a:prstClr val="black"/>
                </a:solidFill>
              </a:rPr>
              <a:t> навколо </a:t>
            </a:r>
            <a:r>
              <a:rPr lang="ru-RU" sz="2400" b="1" dirty="0" err="1">
                <a:solidFill>
                  <a:prstClr val="black"/>
                </a:solidFill>
              </a:rPr>
              <a:t>сині</a:t>
            </a:r>
            <a:r>
              <a:rPr lang="ru-RU" sz="2400" b="1" dirty="0">
                <a:solidFill>
                  <a:prstClr val="black"/>
                </a:solidFill>
              </a:rPr>
              <a:t> </a:t>
            </a:r>
            <a:r>
              <a:rPr lang="ru-RU" sz="2400" b="1" dirty="0" err="1">
                <a:solidFill>
                  <a:prstClr val="black"/>
                </a:solidFill>
              </a:rPr>
              <a:t>дзвіночки</a:t>
            </a:r>
            <a:r>
              <a:rPr lang="ru-RU" sz="2400" b="1" dirty="0">
                <a:solidFill>
                  <a:prstClr val="black"/>
                </a:solidFill>
              </a:rPr>
              <a:t>».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4091043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37089" y="404664"/>
            <a:ext cx="45111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rgbClr val="00CC00"/>
                </a:solidFill>
                <a:latin typeface="Arial Black" pitchFamily="34" charset="0"/>
              </a:rPr>
              <a:t>Мавка-Вербинка</a:t>
            </a:r>
            <a:endParaRPr lang="ru-RU" dirty="0">
              <a:solidFill>
                <a:srgbClr val="00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4498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213"/>
            <a:ext cx="9144000" cy="6956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71600" y="1700808"/>
            <a:ext cx="17219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</a:rPr>
              <a:t>добра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89866" y="1628800"/>
            <a:ext cx="21531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</a:rPr>
              <a:t>лагідна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248006" y="1628800"/>
            <a:ext cx="26789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</a:rPr>
              <a:t>дбайлива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4529" y="2782669"/>
            <a:ext cx="31053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</a:rPr>
              <a:t>турботлива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35487" y="4365104"/>
            <a:ext cx="31502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</a:rPr>
              <a:t>товариська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926062" y="2924944"/>
            <a:ext cx="30844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</a:rPr>
              <a:t>небайдужа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04248" y="4334779"/>
            <a:ext cx="15664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</a:rPr>
              <a:t>вірна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129234" y="5517232"/>
            <a:ext cx="22846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</a:rPr>
              <a:t>смілива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03647" y="260648"/>
            <a:ext cx="7698835" cy="1152128"/>
          </a:xfrm>
          <a:prstGeom prst="rect">
            <a:avLst/>
          </a:prstGeom>
          <a:solidFill>
            <a:srgbClr val="00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prstClr val="black"/>
                </a:solidFill>
                <a:latin typeface="Arial Black" pitchFamily="34" charset="0"/>
              </a:rPr>
              <a:t>З допомогою тексту казки , доведіть, що Мавка-Вербинка наділена такими рисами</a:t>
            </a:r>
            <a:endParaRPr lang="ru-RU" sz="2400" dirty="0">
              <a:solidFill>
                <a:prstClr val="black"/>
              </a:solidFill>
              <a:latin typeface="Arial Black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9"/>
          <a:stretch/>
        </p:blipFill>
        <p:spPr bwMode="auto">
          <a:xfrm>
            <a:off x="3405598" y="2478917"/>
            <a:ext cx="2721689" cy="250219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94384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213"/>
            <a:ext cx="9144000" cy="6956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95936" y="260648"/>
            <a:ext cx="4572000" cy="3046988"/>
          </a:xfrm>
          <a:prstGeom prst="rect">
            <a:avLst/>
          </a:prstGeom>
          <a:solidFill>
            <a:srgbClr val="66FF33"/>
          </a:solidFill>
        </p:spPr>
        <p:txBody>
          <a:bodyPr>
            <a:spAutoFit/>
          </a:bodyPr>
          <a:lstStyle/>
          <a:p>
            <a:r>
              <a:rPr lang="ru-RU" sz="2400" dirty="0">
                <a:latin typeface="Arial Black" pitchFamily="34" charset="0"/>
              </a:rPr>
              <a:t>«… ніколи не </a:t>
            </a:r>
            <a:r>
              <a:rPr lang="ru-RU" sz="2400" dirty="0" err="1">
                <a:latin typeface="Arial Black" pitchFamily="34" charset="0"/>
              </a:rPr>
              <a:t>уражав</a:t>
            </a:r>
            <a:r>
              <a:rPr lang="ru-RU" sz="2400" dirty="0">
                <a:latin typeface="Arial Black" pitchFamily="34" charset="0"/>
              </a:rPr>
              <a:t> </a:t>
            </a:r>
            <a:r>
              <a:rPr lang="ru-RU" sz="2400" dirty="0" err="1">
                <a:latin typeface="Arial Black" pitchFamily="34" charset="0"/>
              </a:rPr>
              <a:t>звірів</a:t>
            </a:r>
            <a:r>
              <a:rPr lang="ru-RU" sz="2400" dirty="0">
                <a:latin typeface="Arial Black" pitchFamily="34" charset="0"/>
              </a:rPr>
              <a:t>, </a:t>
            </a:r>
            <a:r>
              <a:rPr lang="ru-RU" sz="2400" dirty="0" err="1">
                <a:latin typeface="Arial Black" pitchFamily="34" charset="0"/>
              </a:rPr>
              <a:t>поважав</a:t>
            </a:r>
            <a:r>
              <a:rPr lang="ru-RU" sz="2400" dirty="0">
                <a:latin typeface="Arial Black" pitchFamily="34" charset="0"/>
              </a:rPr>
              <a:t> </a:t>
            </a:r>
            <a:r>
              <a:rPr lang="ru-RU" sz="2400" dirty="0" err="1">
                <a:latin typeface="Arial Black" pitchFamily="34" charset="0"/>
              </a:rPr>
              <a:t>Лісовика</a:t>
            </a:r>
            <a:r>
              <a:rPr lang="ru-RU" sz="2400" dirty="0">
                <a:latin typeface="Arial Black" pitchFamily="34" charset="0"/>
              </a:rPr>
              <a:t>, </a:t>
            </a:r>
            <a:r>
              <a:rPr lang="ru-RU" sz="2400" dirty="0" err="1">
                <a:latin typeface="Arial Black" pitchFamily="34" charset="0"/>
              </a:rPr>
              <a:t>жалів</a:t>
            </a:r>
            <a:r>
              <a:rPr lang="ru-RU" sz="2400" dirty="0">
                <a:latin typeface="Arial Black" pitchFamily="34" charset="0"/>
              </a:rPr>
              <a:t> і </a:t>
            </a:r>
            <a:r>
              <a:rPr lang="ru-RU" sz="2400" dirty="0" err="1">
                <a:latin typeface="Arial Black" pitchFamily="34" charset="0"/>
              </a:rPr>
              <a:t>малих</a:t>
            </a:r>
            <a:r>
              <a:rPr lang="ru-RU" sz="2400" dirty="0">
                <a:latin typeface="Arial Black" pitchFamily="34" charset="0"/>
              </a:rPr>
              <a:t> </a:t>
            </a:r>
            <a:r>
              <a:rPr lang="ru-RU" sz="2400" dirty="0" err="1">
                <a:latin typeface="Arial Black" pitchFamily="34" charset="0"/>
              </a:rPr>
              <a:t>Хух</a:t>
            </a:r>
            <a:r>
              <a:rPr lang="ru-RU" sz="2400" dirty="0">
                <a:latin typeface="Arial Black" pitchFamily="34" charset="0"/>
              </a:rPr>
              <a:t>, а її, </a:t>
            </a:r>
            <a:r>
              <a:rPr lang="ru-RU" sz="2400" dirty="0" err="1">
                <a:latin typeface="Arial Black" pitchFamily="34" charset="0"/>
              </a:rPr>
              <a:t>Мавку</a:t>
            </a:r>
            <a:r>
              <a:rPr lang="ru-RU" sz="2400" dirty="0">
                <a:latin typeface="Arial Black" pitchFamily="34" charset="0"/>
              </a:rPr>
              <a:t>, дуже любив. Навіть часом ставив для </a:t>
            </a:r>
            <a:r>
              <a:rPr lang="ru-RU" sz="2400" dirty="0" err="1">
                <a:latin typeface="Arial Black" pitchFamily="34" charset="0"/>
              </a:rPr>
              <a:t>неї</a:t>
            </a:r>
            <a:r>
              <a:rPr lang="ru-RU" sz="2400" dirty="0">
                <a:latin typeface="Arial Black" pitchFamily="34" charset="0"/>
              </a:rPr>
              <a:t> на пеньку у </a:t>
            </a:r>
            <a:r>
              <a:rPr lang="ru-RU" sz="2400" dirty="0" err="1">
                <a:latin typeface="Arial Black" pitchFamily="34" charset="0"/>
              </a:rPr>
              <a:t>мисочці</a:t>
            </a:r>
            <a:r>
              <a:rPr lang="ru-RU" sz="2400" dirty="0">
                <a:latin typeface="Arial Black" pitchFamily="34" charset="0"/>
              </a:rPr>
              <a:t> </a:t>
            </a:r>
            <a:r>
              <a:rPr lang="ru-RU" sz="2400" dirty="0" err="1">
                <a:latin typeface="Arial Black" pitchFamily="34" charset="0"/>
              </a:rPr>
              <a:t>молочну</a:t>
            </a:r>
            <a:r>
              <a:rPr lang="ru-RU" sz="2400" dirty="0">
                <a:latin typeface="Arial Black" pitchFamily="34" charset="0"/>
              </a:rPr>
              <a:t> кашку...»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018792" y="3551143"/>
            <a:ext cx="4572000" cy="2677656"/>
          </a:xfrm>
          <a:prstGeom prst="rect">
            <a:avLst/>
          </a:prstGeom>
          <a:solidFill>
            <a:srgbClr val="00FF99"/>
          </a:solidFill>
        </p:spPr>
        <p:txBody>
          <a:bodyPr>
            <a:spAutoFit/>
          </a:bodyPr>
          <a:lstStyle/>
          <a:p>
            <a:r>
              <a:rPr lang="ru-RU" sz="2400" dirty="0">
                <a:latin typeface="Arial Black" pitchFamily="34" charset="0"/>
              </a:rPr>
              <a:t>«Він був </a:t>
            </a:r>
            <a:r>
              <a:rPr lang="ru-RU" sz="2400" dirty="0" err="1">
                <a:latin typeface="Arial Black" pitchFamily="34" charset="0"/>
              </a:rPr>
              <a:t>сумний</a:t>
            </a:r>
            <a:r>
              <a:rPr lang="ru-RU" sz="2400" dirty="0">
                <a:latin typeface="Arial Black" pitchFamily="34" charset="0"/>
              </a:rPr>
              <a:t>, </a:t>
            </a:r>
            <a:r>
              <a:rPr lang="ru-RU" sz="2400" dirty="0" err="1">
                <a:latin typeface="Arial Black" pitchFamily="34" charset="0"/>
              </a:rPr>
              <a:t>роздратований</a:t>
            </a:r>
            <a:r>
              <a:rPr lang="ru-RU" sz="2400" dirty="0">
                <a:latin typeface="Arial Black" pitchFamily="34" charset="0"/>
              </a:rPr>
              <a:t>. Його </a:t>
            </a:r>
            <a:r>
              <a:rPr lang="ru-RU" sz="2400" dirty="0" err="1">
                <a:latin typeface="Arial Black" pitchFamily="34" charset="0"/>
              </a:rPr>
              <a:t>світлі</a:t>
            </a:r>
            <a:r>
              <a:rPr lang="ru-RU" sz="2400" dirty="0">
                <a:latin typeface="Arial Black" pitchFamily="34" charset="0"/>
              </a:rPr>
              <a:t> </a:t>
            </a:r>
            <a:r>
              <a:rPr lang="ru-RU" sz="2400" dirty="0" err="1">
                <a:latin typeface="Arial Black" pitchFamily="34" charset="0"/>
              </a:rPr>
              <a:t>блакитні</a:t>
            </a:r>
            <a:r>
              <a:rPr lang="ru-RU" sz="2400" dirty="0">
                <a:latin typeface="Arial Black" pitchFamily="34" charset="0"/>
              </a:rPr>
              <a:t> очі </a:t>
            </a:r>
            <a:r>
              <a:rPr lang="ru-RU" sz="2400" dirty="0" err="1">
                <a:latin typeface="Arial Black" pitchFamily="34" charset="0"/>
              </a:rPr>
              <a:t>палали</a:t>
            </a:r>
            <a:r>
              <a:rPr lang="ru-RU" sz="2400" dirty="0">
                <a:latin typeface="Arial Black" pitchFamily="34" charset="0"/>
              </a:rPr>
              <a:t>, як </a:t>
            </a:r>
            <a:r>
              <a:rPr lang="ru-RU" sz="2400" dirty="0" err="1">
                <a:latin typeface="Arial Black" pitchFamily="34" charset="0"/>
              </a:rPr>
              <a:t>сині</a:t>
            </a:r>
            <a:r>
              <a:rPr lang="ru-RU" sz="2400" dirty="0">
                <a:latin typeface="Arial Black" pitchFamily="34" charset="0"/>
              </a:rPr>
              <a:t> </a:t>
            </a:r>
            <a:r>
              <a:rPr lang="ru-RU" sz="2400" dirty="0" err="1">
                <a:latin typeface="Arial Black" pitchFamily="34" charset="0"/>
              </a:rPr>
              <a:t>вогники</a:t>
            </a:r>
            <a:r>
              <a:rPr lang="ru-RU" sz="2400" dirty="0">
                <a:latin typeface="Arial Black" pitchFamily="34" charset="0"/>
              </a:rPr>
              <a:t> в </a:t>
            </a:r>
            <a:r>
              <a:rPr lang="ru-RU" sz="2400" dirty="0" err="1">
                <a:latin typeface="Arial Black" pitchFamily="34" charset="0"/>
              </a:rPr>
              <a:t>печі</a:t>
            </a:r>
            <a:r>
              <a:rPr lang="ru-RU" sz="2400" dirty="0">
                <a:latin typeface="Arial Black" pitchFamily="34" charset="0"/>
              </a:rPr>
              <a:t>, кулаки було </a:t>
            </a:r>
            <a:r>
              <a:rPr lang="ru-RU" sz="2400" dirty="0" err="1">
                <a:latin typeface="Arial Black" pitchFamily="34" charset="0"/>
              </a:rPr>
              <a:t>затято</a:t>
            </a:r>
            <a:r>
              <a:rPr lang="ru-RU" sz="2400" dirty="0">
                <a:latin typeface="Arial Black" pitchFamily="34" charset="0"/>
              </a:rPr>
              <a:t> так, що аж довгі </a:t>
            </a:r>
            <a:r>
              <a:rPr lang="ru-RU" sz="2400" dirty="0" err="1">
                <a:latin typeface="Arial Black" pitchFamily="34" charset="0"/>
              </a:rPr>
              <a:t>кігті</a:t>
            </a:r>
            <a:r>
              <a:rPr lang="ru-RU" sz="2400" dirty="0">
                <a:latin typeface="Arial Black" pitchFamily="34" charset="0"/>
              </a:rPr>
              <a:t> </a:t>
            </a:r>
            <a:r>
              <a:rPr lang="ru-RU" sz="2400" dirty="0" err="1">
                <a:latin typeface="Arial Black" pitchFamily="34" charset="0"/>
              </a:rPr>
              <a:t>впивалися</a:t>
            </a:r>
            <a:r>
              <a:rPr lang="ru-RU" sz="2400" dirty="0">
                <a:latin typeface="Arial Black" pitchFamily="34" charset="0"/>
              </a:rPr>
              <a:t> в руки».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" t="158" r="27223" b="28673"/>
          <a:stretch/>
        </p:blipFill>
        <p:spPr bwMode="auto">
          <a:xfrm>
            <a:off x="1721928" y="3607642"/>
            <a:ext cx="2129107" cy="2564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928" y="380680"/>
            <a:ext cx="2079040" cy="3001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908720"/>
            <a:ext cx="1296144" cy="579161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4000" dirty="0" smtClean="0">
                <a:solidFill>
                  <a:srgbClr val="00CC00"/>
                </a:solidFill>
                <a:latin typeface="Arial Black" pitchFamily="34" charset="0"/>
              </a:rPr>
              <a:t>Х</a:t>
            </a:r>
          </a:p>
          <a:p>
            <a:pPr algn="ctr"/>
            <a:r>
              <a:rPr lang="uk-UA" sz="4000" dirty="0" smtClean="0">
                <a:solidFill>
                  <a:srgbClr val="00CC00"/>
                </a:solidFill>
                <a:latin typeface="Arial Black" pitchFamily="34" charset="0"/>
              </a:rPr>
              <a:t>Т</a:t>
            </a:r>
          </a:p>
          <a:p>
            <a:pPr algn="ctr"/>
            <a:r>
              <a:rPr lang="uk-UA" sz="4000" dirty="0" smtClean="0">
                <a:solidFill>
                  <a:srgbClr val="00CC00"/>
                </a:solidFill>
                <a:latin typeface="Arial Black" pitchFamily="34" charset="0"/>
              </a:rPr>
              <a:t>О</a:t>
            </a:r>
          </a:p>
          <a:p>
            <a:pPr algn="ctr"/>
            <a:endParaRPr lang="uk-UA" sz="4000" dirty="0">
              <a:solidFill>
                <a:srgbClr val="00CC00"/>
              </a:solidFill>
              <a:latin typeface="Arial Black" pitchFamily="34" charset="0"/>
            </a:endParaRPr>
          </a:p>
          <a:p>
            <a:pPr algn="ctr"/>
            <a:endParaRPr lang="uk-UA" sz="4000" dirty="0" smtClean="0">
              <a:solidFill>
                <a:srgbClr val="00CC00"/>
              </a:solidFill>
              <a:latin typeface="Arial Black" pitchFamily="34" charset="0"/>
            </a:endParaRPr>
          </a:p>
          <a:p>
            <a:pPr algn="ctr"/>
            <a:r>
              <a:rPr lang="uk-UA" sz="4000" dirty="0" smtClean="0">
                <a:solidFill>
                  <a:srgbClr val="00CC00"/>
                </a:solidFill>
                <a:latin typeface="Arial Black" pitchFamily="34" charset="0"/>
              </a:rPr>
              <a:t>Ц</a:t>
            </a:r>
          </a:p>
          <a:p>
            <a:pPr algn="ctr"/>
            <a:r>
              <a:rPr lang="uk-UA" sz="4000" dirty="0" smtClean="0">
                <a:solidFill>
                  <a:srgbClr val="00CC00"/>
                </a:solidFill>
                <a:latin typeface="Arial Black" pitchFamily="34" charset="0"/>
              </a:rPr>
              <a:t>Е</a:t>
            </a:r>
          </a:p>
          <a:p>
            <a:pPr algn="ctr"/>
            <a:r>
              <a:rPr lang="uk-UA" sz="4000" dirty="0" smtClean="0">
                <a:solidFill>
                  <a:srgbClr val="00CC00"/>
                </a:solidFill>
                <a:latin typeface="Arial Black" pitchFamily="34" charset="0"/>
              </a:rPr>
              <a:t>?</a:t>
            </a:r>
            <a:endParaRPr lang="ru-RU" sz="4000" dirty="0">
              <a:solidFill>
                <a:srgbClr val="00CC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9887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213"/>
            <a:ext cx="9144000" cy="6956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27584" y="1772816"/>
            <a:ext cx="7128792" cy="39703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>
                <a:latin typeface="Arial Black" pitchFamily="34" charset="0"/>
              </a:rPr>
              <a:t>1. Хто був першим </a:t>
            </a:r>
            <a:r>
              <a:rPr lang="ru-RU" b="1" dirty="0" err="1">
                <a:latin typeface="Arial Black" pitchFamily="34" charset="0"/>
              </a:rPr>
              <a:t>вісником</a:t>
            </a:r>
            <a:r>
              <a:rPr lang="ru-RU" b="1" dirty="0">
                <a:latin typeface="Arial Black" pitchFamily="34" charset="0"/>
              </a:rPr>
              <a:t> про </a:t>
            </a:r>
            <a:r>
              <a:rPr lang="ru-RU" b="1" dirty="0" err="1">
                <a:latin typeface="Arial Black" pitchFamily="34" charset="0"/>
              </a:rPr>
              <a:t>мисливців</a:t>
            </a:r>
            <a:r>
              <a:rPr lang="ru-RU" b="1" dirty="0">
                <a:latin typeface="Arial Black" pitchFamily="34" charset="0"/>
              </a:rPr>
              <a:t> у лісі? </a:t>
            </a:r>
          </a:p>
          <a:p>
            <a:r>
              <a:rPr lang="ru-RU" b="1" dirty="0">
                <a:latin typeface="Arial Black" pitchFamily="34" charset="0"/>
              </a:rPr>
              <a:t>2. Кого першого </a:t>
            </a:r>
            <a:r>
              <a:rPr lang="ru-RU" b="1" dirty="0" err="1">
                <a:latin typeface="Arial Black" pitchFamily="34" charset="0"/>
              </a:rPr>
              <a:t>зустрів</a:t>
            </a:r>
            <a:r>
              <a:rPr lang="ru-RU" b="1" dirty="0">
                <a:latin typeface="Arial Black" pitchFamily="34" charset="0"/>
              </a:rPr>
              <a:t> цей </a:t>
            </a:r>
            <a:r>
              <a:rPr lang="ru-RU" b="1" dirty="0" err="1">
                <a:latin typeface="Arial Black" pitchFamily="34" charset="0"/>
              </a:rPr>
              <a:t>вісник</a:t>
            </a:r>
            <a:r>
              <a:rPr lang="ru-RU" b="1" dirty="0">
                <a:latin typeface="Arial Black" pitchFamily="34" charset="0"/>
              </a:rPr>
              <a:t>? </a:t>
            </a:r>
          </a:p>
          <a:p>
            <a:r>
              <a:rPr lang="ru-RU" b="1" dirty="0">
                <a:latin typeface="Arial Black" pitchFamily="34" charset="0"/>
              </a:rPr>
              <a:t>3. До кого з </a:t>
            </a:r>
            <a:r>
              <a:rPr lang="ru-RU" b="1" dirty="0" err="1">
                <a:latin typeface="Arial Black" pitchFamily="34" charset="0"/>
              </a:rPr>
              <a:t>проханням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кинулася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Вербинка</a:t>
            </a:r>
            <a:r>
              <a:rPr lang="ru-RU" b="1" dirty="0">
                <a:latin typeface="Arial Black" pitchFamily="34" charset="0"/>
              </a:rPr>
              <a:t>? </a:t>
            </a:r>
          </a:p>
          <a:p>
            <a:r>
              <a:rPr lang="ru-RU" b="1" dirty="0">
                <a:latin typeface="Arial Black" pitchFamily="34" charset="0"/>
              </a:rPr>
              <a:t>4. Якого </a:t>
            </a:r>
            <a:r>
              <a:rPr lang="ru-RU" b="1" dirty="0" err="1">
                <a:latin typeface="Arial Black" pitchFamily="34" charset="0"/>
              </a:rPr>
              <a:t>кольору</a:t>
            </a:r>
            <a:r>
              <a:rPr lang="ru-RU" b="1" dirty="0">
                <a:latin typeface="Arial Black" pitchFamily="34" charset="0"/>
              </a:rPr>
              <a:t> було волосся в </a:t>
            </a:r>
            <a:r>
              <a:rPr lang="ru-RU" b="1" dirty="0" err="1">
                <a:latin typeface="Arial Black" pitchFamily="34" charset="0"/>
              </a:rPr>
              <a:t>Мавки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вербинки</a:t>
            </a:r>
            <a:r>
              <a:rPr lang="ru-RU" b="1" dirty="0">
                <a:latin typeface="Arial Black" pitchFamily="34" charset="0"/>
              </a:rPr>
              <a:t>? </a:t>
            </a:r>
          </a:p>
          <a:p>
            <a:r>
              <a:rPr lang="ru-RU" b="1" dirty="0">
                <a:latin typeface="Arial Black" pitchFamily="34" charset="0"/>
              </a:rPr>
              <a:t>5. У кого кулаки було </a:t>
            </a:r>
            <a:r>
              <a:rPr lang="ru-RU" b="1" dirty="0" err="1">
                <a:latin typeface="Arial Black" pitchFamily="34" charset="0"/>
              </a:rPr>
              <a:t>затято</a:t>
            </a:r>
            <a:r>
              <a:rPr lang="ru-RU" b="1" dirty="0">
                <a:latin typeface="Arial Black" pitchFamily="34" charset="0"/>
              </a:rPr>
              <a:t> так, що аж довгі </a:t>
            </a:r>
            <a:r>
              <a:rPr lang="ru-RU" b="1" dirty="0" err="1">
                <a:latin typeface="Arial Black" pitchFamily="34" charset="0"/>
              </a:rPr>
              <a:t>кігті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впивалися</a:t>
            </a:r>
            <a:r>
              <a:rPr lang="ru-RU" b="1" dirty="0">
                <a:latin typeface="Arial Black" pitchFamily="34" charset="0"/>
              </a:rPr>
              <a:t> в руки</a:t>
            </a:r>
            <a:r>
              <a:rPr lang="ru-RU" b="1" dirty="0" smtClean="0">
                <a:latin typeface="Arial Black" pitchFamily="34" charset="0"/>
              </a:rPr>
              <a:t>?</a:t>
            </a:r>
            <a:endParaRPr lang="ru-RU" b="1" dirty="0">
              <a:latin typeface="Arial Black" pitchFamily="34" charset="0"/>
            </a:endParaRPr>
          </a:p>
          <a:p>
            <a:r>
              <a:rPr lang="ru-RU" b="1" dirty="0">
                <a:latin typeface="Arial Black" pitchFamily="34" charset="0"/>
              </a:rPr>
              <a:t>6. Кому </a:t>
            </a:r>
            <a:r>
              <a:rPr lang="ru-RU" b="1" dirty="0" err="1">
                <a:latin typeface="Arial Black" pitchFamily="34" charset="0"/>
              </a:rPr>
              <a:t>перев’язала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ніжку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Мавка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Вербинка</a:t>
            </a:r>
            <a:r>
              <a:rPr lang="ru-RU" b="1" dirty="0">
                <a:latin typeface="Arial Black" pitchFamily="34" charset="0"/>
              </a:rPr>
              <a:t>? </a:t>
            </a:r>
          </a:p>
          <a:p>
            <a:r>
              <a:rPr lang="ru-RU" b="1" dirty="0">
                <a:latin typeface="Arial Black" pitchFamily="34" charset="0"/>
              </a:rPr>
              <a:t>7. Перед ким </a:t>
            </a:r>
            <a:r>
              <a:rPr lang="ru-RU" b="1" dirty="0" err="1">
                <a:latin typeface="Arial Black" pitchFamily="34" charset="0"/>
              </a:rPr>
              <a:t>об’явилася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Мавка</a:t>
            </a:r>
            <a:r>
              <a:rPr lang="ru-RU" b="1" dirty="0">
                <a:latin typeface="Arial Black" pitchFamily="34" charset="0"/>
              </a:rPr>
              <a:t>? </a:t>
            </a:r>
          </a:p>
          <a:p>
            <a:r>
              <a:rPr lang="ru-RU" b="1" dirty="0">
                <a:latin typeface="Arial Black" pitchFamily="34" charset="0"/>
              </a:rPr>
              <a:t>8. Де було </a:t>
            </a:r>
            <a:r>
              <a:rPr lang="ru-RU" b="1" dirty="0" err="1">
                <a:latin typeface="Arial Black" pitchFamily="34" charset="0"/>
              </a:rPr>
              <a:t>сховано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кізочку</a:t>
            </a:r>
            <a:r>
              <a:rPr lang="ru-RU" b="1" dirty="0">
                <a:latin typeface="Arial Black" pitchFamily="34" charset="0"/>
              </a:rPr>
              <a:t>? </a:t>
            </a:r>
          </a:p>
          <a:p>
            <a:r>
              <a:rPr lang="ru-RU" b="1" dirty="0">
                <a:latin typeface="Arial Black" pitchFamily="34" charset="0"/>
              </a:rPr>
              <a:t>9.Чия </a:t>
            </a:r>
            <a:r>
              <a:rPr lang="ru-RU" b="1" dirty="0" err="1">
                <a:latin typeface="Arial Black" pitchFamily="34" charset="0"/>
              </a:rPr>
              <a:t>донька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Мавка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Вербинка</a:t>
            </a:r>
            <a:r>
              <a:rPr lang="ru-RU" b="1" dirty="0">
                <a:latin typeface="Arial Black" pitchFamily="34" charset="0"/>
              </a:rPr>
              <a:t>? </a:t>
            </a:r>
          </a:p>
          <a:p>
            <a:r>
              <a:rPr lang="ru-RU" b="1" dirty="0">
                <a:latin typeface="Arial Black" pitchFamily="34" charset="0"/>
              </a:rPr>
              <a:t>10. Хто </a:t>
            </a:r>
            <a:r>
              <a:rPr lang="ru-RU" b="1" dirty="0" err="1">
                <a:latin typeface="Arial Black" pitchFamily="34" charset="0"/>
              </a:rPr>
              <a:t>згодом</a:t>
            </a:r>
            <a:r>
              <a:rPr lang="ru-RU" b="1" dirty="0">
                <a:latin typeface="Arial Black" pitchFamily="34" charset="0"/>
              </a:rPr>
              <a:t> у </a:t>
            </a:r>
            <a:r>
              <a:rPr lang="ru-RU" b="1" dirty="0" err="1">
                <a:latin typeface="Arial Black" pitchFamily="34" charset="0"/>
              </a:rPr>
              <a:t>Мавчиному</a:t>
            </a:r>
            <a:r>
              <a:rPr lang="ru-RU" b="1" dirty="0">
                <a:latin typeface="Arial Black" pitchFamily="34" charset="0"/>
              </a:rPr>
              <a:t> лісі став </a:t>
            </a:r>
            <a:r>
              <a:rPr lang="ru-RU" b="1" dirty="0" err="1">
                <a:latin typeface="Arial Black" pitchFamily="34" charset="0"/>
              </a:rPr>
              <a:t>хазяйнувати</a:t>
            </a:r>
            <a:r>
              <a:rPr lang="ru-RU" b="1" dirty="0">
                <a:latin typeface="Arial Black" pitchFamily="34" charset="0"/>
              </a:rPr>
              <a:t>, як </a:t>
            </a:r>
            <a:r>
              <a:rPr lang="ru-RU" b="1" dirty="0" err="1">
                <a:latin typeface="Arial Black" pitchFamily="34" charset="0"/>
              </a:rPr>
              <a:t>вдома</a:t>
            </a:r>
            <a:r>
              <a:rPr lang="ru-RU" b="1" dirty="0" smtClean="0">
                <a:latin typeface="Arial Black" pitchFamily="34" charset="0"/>
              </a:rPr>
              <a:t>?</a:t>
            </a:r>
            <a:endParaRPr lang="ru-RU" b="1" dirty="0">
              <a:latin typeface="Arial Black" pitchFamily="34" charset="0"/>
            </a:endParaRPr>
          </a:p>
          <a:p>
            <a:r>
              <a:rPr lang="ru-RU" b="1" dirty="0">
                <a:latin typeface="Arial Black" pitchFamily="34" charset="0"/>
              </a:rPr>
              <a:t>11. Що роблять </a:t>
            </a:r>
            <a:r>
              <a:rPr lang="ru-RU" b="1" dirty="0" err="1">
                <a:latin typeface="Arial Black" pitchFamily="34" charset="0"/>
              </a:rPr>
              <a:t>Мавки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взимку</a:t>
            </a:r>
            <a:r>
              <a:rPr lang="ru-RU" b="1" dirty="0" smtClean="0">
                <a:latin typeface="Arial Black" pitchFamily="34" charset="0"/>
              </a:rPr>
              <a:t>?</a:t>
            </a:r>
            <a:endParaRPr lang="ru-RU" b="1" dirty="0">
              <a:latin typeface="Arial Black" pitchFamily="34" charset="0"/>
            </a:endParaRPr>
          </a:p>
          <a:p>
            <a:r>
              <a:rPr lang="ru-RU" b="1" dirty="0">
                <a:latin typeface="Arial Black" pitchFamily="34" charset="0"/>
              </a:rPr>
              <a:t>12. Що </a:t>
            </a:r>
            <a:r>
              <a:rPr lang="ru-RU" b="1" dirty="0" err="1">
                <a:latin typeface="Arial Black" pitchFamily="34" charset="0"/>
              </a:rPr>
              <a:t>допомогло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ліснику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вибратися</a:t>
            </a:r>
            <a:r>
              <a:rPr lang="ru-RU" b="1" dirty="0">
                <a:latin typeface="Arial Black" pitchFamily="34" charset="0"/>
              </a:rPr>
              <a:t> з </a:t>
            </a:r>
            <a:r>
              <a:rPr lang="ru-RU" b="1" dirty="0" err="1">
                <a:latin typeface="Arial Black" pitchFamily="34" charset="0"/>
              </a:rPr>
              <a:t>ями</a:t>
            </a:r>
            <a:r>
              <a:rPr lang="ru-RU" b="1" dirty="0">
                <a:latin typeface="Arial Black" pitchFamily="34" charset="0"/>
              </a:rPr>
              <a:t>?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188640"/>
            <a:ext cx="6480720" cy="144016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latin typeface="Arial Black" pitchFamily="34" charset="0"/>
              </a:rPr>
              <a:t>Дати  відповіді  на  питання</a:t>
            </a:r>
            <a:endParaRPr lang="ru-RU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2295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21905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250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883</Words>
  <Application>Microsoft Office PowerPoint</Application>
  <PresentationFormat>Экран (4:3)</PresentationFormat>
  <Paragraphs>82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33</cp:revision>
  <dcterms:created xsi:type="dcterms:W3CDTF">2022-11-18T16:25:45Z</dcterms:created>
  <dcterms:modified xsi:type="dcterms:W3CDTF">2022-11-19T15:42:22Z</dcterms:modified>
</cp:coreProperties>
</file>