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977F2DD-14F6-4FFD-AA2F-64F1D445A3B7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8308907-E84A-440E-B7C6-DD1062EAB66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4340" name="WordArt 3"/>
          <p:cNvSpPr>
            <a:spLocks noChangeArrowheads="1" noChangeShapeType="1" noTextEdit="1"/>
          </p:cNvSpPr>
          <p:nvPr/>
        </p:nvSpPr>
        <p:spPr bwMode="auto">
          <a:xfrm>
            <a:off x="4716463" y="5713413"/>
            <a:ext cx="3324225" cy="1028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kern="10">
              <a:ln w="12700">
                <a:solidFill>
                  <a:srgbClr val="0066FF"/>
                </a:solidFill>
                <a:round/>
                <a:headEnd/>
                <a:tailEnd/>
              </a:ln>
              <a:solidFill>
                <a:srgbClr val="0066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4341" name="Прямоугольник 3"/>
          <p:cNvSpPr>
            <a:spLocks noChangeArrowheads="1"/>
          </p:cNvSpPr>
          <p:nvPr/>
        </p:nvSpPr>
        <p:spPr bwMode="auto">
          <a:xfrm>
            <a:off x="2051050" y="115888"/>
            <a:ext cx="6913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2400">
                <a:latin typeface="Monotype Corsiva" pitchFamily="66" charset="0"/>
              </a:rPr>
              <a:t>	</a:t>
            </a:r>
            <a:r>
              <a:rPr lang="uk-UA"/>
              <a:t>.</a:t>
            </a: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835150" y="765175"/>
            <a:ext cx="7129463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Т.Шевченко</a:t>
            </a:r>
            <a:r>
              <a:rPr lang="uk-UA" sz="6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. «Іван Підкова». Історична </a:t>
            </a:r>
            <a:r>
              <a:rPr lang="uk-UA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основа поеми</a:t>
            </a:r>
            <a:endParaRPr lang="ru-RU" sz="6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8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065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71800" y="692696"/>
            <a:ext cx="6316088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/>
              <a:t>Літературний </a:t>
            </a:r>
            <a:r>
              <a:rPr lang="uk-UA" sz="3200" b="1" dirty="0" err="1" smtClean="0"/>
              <a:t>брейн-ринг</a:t>
            </a:r>
            <a:endParaRPr lang="uk-UA" sz="3200" b="1" dirty="0" smtClean="0"/>
          </a:p>
          <a:p>
            <a:r>
              <a:rPr lang="uk-UA" sz="3200" dirty="0"/>
              <a:t>Відновіть прислів’я. </a:t>
            </a:r>
            <a:endParaRPr lang="uk-UA" sz="3200" dirty="0" smtClean="0"/>
          </a:p>
          <a:p>
            <a:r>
              <a:rPr lang="uk-UA" sz="3200" dirty="0" smtClean="0"/>
              <a:t>Визначте</a:t>
            </a:r>
            <a:r>
              <a:rPr lang="uk-UA" sz="3200" dirty="0"/>
              <a:t>, про кого в них ідеться</a:t>
            </a:r>
            <a:r>
              <a:rPr lang="uk-UA" sz="3200" dirty="0" smtClean="0"/>
              <a:t>.</a:t>
            </a:r>
          </a:p>
          <a:p>
            <a:r>
              <a:rPr lang="uk-UA" sz="4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Береженого бог </a:t>
            </a:r>
            <a:endParaRPr lang="uk-UA" sz="4400" b="1" i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береже</a:t>
            </a:r>
            <a:r>
              <a:rPr lang="uk-UA" sz="4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а … </a:t>
            </a:r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шабля </a:t>
            </a:r>
          </a:p>
          <a:p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стереже</a:t>
            </a:r>
            <a:r>
              <a:rPr lang="uk-UA" sz="4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 </a:t>
            </a:r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Де</a:t>
            </a:r>
            <a:r>
              <a:rPr lang="uk-UA" sz="4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…, там </a:t>
            </a:r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і</a:t>
            </a:r>
          </a:p>
          <a:p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4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слава. Степ та </a:t>
            </a:r>
            <a:endParaRPr lang="uk-UA" sz="4400" b="1" i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uk-UA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воля </a:t>
            </a:r>
            <a:r>
              <a:rPr lang="uk-UA" sz="4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- … доля.</a:t>
            </a:r>
            <a:endParaRPr lang="ru-RU" sz="4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uk-UA" sz="4400" b="1" dirty="0" smtClean="0">
                <a:solidFill>
                  <a:srgbClr val="FF0000"/>
                </a:solidFill>
              </a:rPr>
              <a:t> 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0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8" y="152400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616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32614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3296443"/>
            <a:ext cx="69127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Слово « козак» асоціюється з волею, воїнами, що захищають рідну землю, </a:t>
            </a:r>
            <a:endParaRPr lang="uk-UA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uk-U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з </a:t>
            </a:r>
            <a:r>
              <a:rPr lang="uk-U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вірним побратимством, з умінням знаходити вихід з будь-якої скрутної ситуації, зі славними морськими походами. Ця тема завжди захоплювала й Тараса Шевченка.</a:t>
            </a:r>
            <a:endParaRPr lang="ru-RU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2655"/>
            <a:ext cx="3203479" cy="29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12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32614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260648"/>
            <a:ext cx="66064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Перебуваючи в Петербурзі, Тарас Шевченко завжди з любов'ю та сумом згадував про свою поневолену батьківщину. І </a:t>
            </a:r>
            <a:r>
              <a:rPr lang="uk-UA" sz="2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йому хотілося, щоб український народ згадав про свою минулу  </a:t>
            </a:r>
            <a:r>
              <a:rPr lang="uk-UA" sz="2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славну </a:t>
            </a:r>
            <a:r>
              <a:rPr lang="uk-UA" sz="2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козаччину, гайдамаччину, піднявся і скинув ненависні кайдани! Ці думки вилилися в поетичні рядки – поему « Іван Підкова».</a:t>
            </a:r>
            <a:endParaRPr lang="ru-RU" sz="2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http://cf.ppt-online.org/files/slide/p/p0d1mPbuaQn6Y8DVTgSJXcy2oqZlEzRNGvC7kO/slid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450" y="2976265"/>
            <a:ext cx="4765073" cy="357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083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32614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www.metal-archives.com/images/4/3/1/2/431232.jpg?01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1052736"/>
            <a:ext cx="2581275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98461" y="229960"/>
            <a:ext cx="391156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Іван Підкова – це славний козацький ватажок другої половини 16 ст., відомий у народі походами проти турків. Бурхлива уява поета змалювала його ще і як ватажка морських походів, хоча в історії таких відомостей немає</a:t>
            </a:r>
            <a:r>
              <a:rPr lang="uk-U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  <a:r>
              <a:rPr lang="uk-U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9478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32614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s://static.poshukach.com/imgpreview?key=737256ba011087ad&amp;mb=imgdb_preview_3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0" r="3878" b="24609"/>
          <a:stretch/>
        </p:blipFill>
        <p:spPr bwMode="auto">
          <a:xfrm>
            <a:off x="2267744" y="260648"/>
            <a:ext cx="650627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.bigmir.net/img/dnevnik/uploads/cmu_1210/26840/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12976"/>
            <a:ext cx="451250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386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32614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60648"/>
            <a:ext cx="66784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/>
              <a:t>Аналіз</a:t>
            </a:r>
            <a:r>
              <a:rPr lang="ru-RU" sz="4000" b="1" dirty="0"/>
              <a:t> </a:t>
            </a:r>
            <a:r>
              <a:rPr lang="ru-RU" sz="4000" b="1" dirty="0" err="1" smtClean="0"/>
              <a:t>твору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 </a:t>
            </a:r>
            <a:r>
              <a:rPr lang="ru-RU" sz="4000" b="1" dirty="0"/>
              <a:t>«</a:t>
            </a:r>
            <a:r>
              <a:rPr lang="ru-RU" sz="4000" b="1" dirty="0" err="1"/>
              <a:t>Іван</a:t>
            </a:r>
            <a:r>
              <a:rPr lang="ru-RU" sz="4000" b="1" dirty="0"/>
              <a:t> </a:t>
            </a:r>
            <a:r>
              <a:rPr lang="ru-RU" sz="4000" b="1" dirty="0" err="1"/>
              <a:t>Підкова</a:t>
            </a:r>
            <a:r>
              <a:rPr lang="ru-RU" sz="4000" b="1" dirty="0"/>
              <a:t>» </a:t>
            </a:r>
            <a:endParaRPr lang="ru-RU" sz="4000" b="1" dirty="0" smtClean="0"/>
          </a:p>
          <a:p>
            <a:r>
              <a:rPr lang="ru-RU" sz="36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Жанр</a:t>
            </a:r>
            <a:r>
              <a:rPr lang="ru-RU" sz="3600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: </a:t>
            </a:r>
            <a:r>
              <a:rPr lang="ru-RU" sz="3600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історична</a:t>
            </a:r>
            <a:r>
              <a:rPr lang="ru-RU" sz="36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поема.</a:t>
            </a:r>
          </a:p>
          <a:p>
            <a:r>
              <a:rPr lang="ru-RU" sz="3600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Тема:</a:t>
            </a:r>
            <a:r>
              <a:rPr lang="ru-RU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зображення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морського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походу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запорозьких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козаків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під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проводом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Івана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Підкови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проти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турецьких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завойовників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sz="3600" b="1" u="sng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Ідея</a:t>
            </a:r>
            <a:r>
              <a:rPr lang="ru-RU" sz="3600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:</a:t>
            </a:r>
            <a:r>
              <a:rPr lang="ru-RU" sz="3600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уславлення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мужності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героїзму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запорожців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Івана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Підкови</a:t>
            </a:r>
            <a:r>
              <a:rPr lang="ru-RU" sz="36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28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2051720" y="332656"/>
            <a:ext cx="6769100" cy="76944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uk-UA" sz="44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ЗАПАМ</a:t>
            </a:r>
            <a:r>
              <a:rPr lang="uk-UA" sz="44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ʼ</a:t>
            </a:r>
            <a:r>
              <a:rPr lang="uk-UA" sz="44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ЯТАЙТЕ!</a:t>
            </a:r>
            <a:endParaRPr lang="ru-RU" sz="4400" b="1" i="1" u="sng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459230"/>
            <a:ext cx="6390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u="sng" dirty="0" smtClean="0">
                <a:solidFill>
                  <a:srgbClr val="C00000"/>
                </a:solidFill>
                <a:latin typeface="Book Antiqua" pitchFamily="18" charset="0"/>
              </a:rPr>
              <a:t>Історична поема </a:t>
            </a:r>
            <a:r>
              <a:rPr lang="uk-UA" sz="4800" dirty="0" smtClean="0">
                <a:latin typeface="Book Antiqua" pitchFamily="18" charset="0"/>
              </a:rPr>
              <a:t>– це ліро-епічний твір </a:t>
            </a:r>
            <a:r>
              <a:rPr lang="ru-RU" sz="4800" dirty="0" smtClean="0">
                <a:latin typeface="Book Antiqua" pitchFamily="18" charset="0"/>
              </a:rPr>
              <a:t>про </a:t>
            </a:r>
            <a:r>
              <a:rPr lang="ru-RU" sz="4800" dirty="0" err="1" smtClean="0">
                <a:latin typeface="Book Antiqua" pitchFamily="18" charset="0"/>
              </a:rPr>
              <a:t>конкретні</a:t>
            </a:r>
            <a:r>
              <a:rPr lang="ru-RU" sz="4800" dirty="0" smtClean="0">
                <a:latin typeface="Book Antiqua" pitchFamily="18" charset="0"/>
              </a:rPr>
              <a:t> </a:t>
            </a:r>
            <a:r>
              <a:rPr lang="ru-RU" sz="4800" dirty="0" err="1" smtClean="0">
                <a:latin typeface="Book Antiqua" pitchFamily="18" charset="0"/>
              </a:rPr>
              <a:t>історичні</a:t>
            </a:r>
            <a:r>
              <a:rPr lang="ru-RU" sz="4800" dirty="0" smtClean="0">
                <a:latin typeface="Book Antiqua" pitchFamily="18" charset="0"/>
              </a:rPr>
              <a:t> </a:t>
            </a:r>
            <a:r>
              <a:rPr lang="ru-RU" sz="4800" dirty="0" err="1" smtClean="0">
                <a:latin typeface="Book Antiqua" pitchFamily="18" charset="0"/>
              </a:rPr>
              <a:t>події</a:t>
            </a:r>
            <a:r>
              <a:rPr lang="ru-RU" sz="4800" dirty="0" smtClean="0">
                <a:latin typeface="Book Antiqua" pitchFamily="18" charset="0"/>
              </a:rPr>
              <a:t>, </a:t>
            </a:r>
            <a:r>
              <a:rPr lang="ru-RU" sz="4800" dirty="0" err="1" smtClean="0">
                <a:latin typeface="Book Antiqua" pitchFamily="18" charset="0"/>
              </a:rPr>
              <a:t>процеси</a:t>
            </a:r>
            <a:r>
              <a:rPr lang="ru-RU" sz="4800" dirty="0" smtClean="0">
                <a:latin typeface="Book Antiqua" pitchFamily="18" charset="0"/>
              </a:rPr>
              <a:t> та </a:t>
            </a:r>
            <a:r>
              <a:rPr lang="ru-RU" sz="4800" dirty="0" err="1" smtClean="0">
                <a:latin typeface="Book Antiqua" pitchFamily="18" charset="0"/>
              </a:rPr>
              <a:t>історичні</a:t>
            </a:r>
            <a:r>
              <a:rPr lang="ru-RU" sz="4800" dirty="0" smtClean="0">
                <a:latin typeface="Book Antiqua" pitchFamily="18" charset="0"/>
              </a:rPr>
              <a:t> особи. </a:t>
            </a:r>
            <a:endParaRPr lang="ru-RU" sz="4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81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Заставка_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            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Композиція твору: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267744" y="1484784"/>
            <a:ext cx="3411864" cy="4572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І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частина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b="1" dirty="0" smtClean="0"/>
              <a:t>СУЧАСНІСТЬ 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(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спогади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розповідь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діда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онукові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про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мужніх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козаків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які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виборювали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волю,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щасливе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життя</a:t>
            </a:r>
            <a:r>
              <a:rPr lang="ru-RU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для </a:t>
            </a:r>
            <a:r>
              <a:rPr lang="ru-RU" sz="2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України</a:t>
            </a:r>
            <a:r>
              <a:rPr lang="ru-RU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  <a:endParaRPr lang="ru-RU"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796136" y="1524000"/>
            <a:ext cx="2912000" cy="4572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ІІ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частина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МИНУВШИНА</a:t>
            </a:r>
            <a:r>
              <a:rPr lang="ru-RU" sz="4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</a:t>
            </a:r>
            <a:r>
              <a:rPr lang="ru-RU" sz="4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опис</a:t>
            </a:r>
            <a:r>
              <a:rPr lang="ru-RU" sz="4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морського</a:t>
            </a:r>
            <a:r>
              <a:rPr lang="ru-RU" sz="4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бою</a:t>
            </a:r>
            <a:r>
              <a:rPr lang="ru-RU" sz="4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  <a:endParaRPr lang="ru-RU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179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48</TotalTime>
  <Words>241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Композиція твору: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2021-11-07T05:45:19Z</dcterms:created>
  <dcterms:modified xsi:type="dcterms:W3CDTF">2021-11-07T06:41:36Z</dcterms:modified>
</cp:coreProperties>
</file>