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6" r:id="rId11"/>
    <p:sldId id="267" r:id="rId12"/>
    <p:sldId id="276" r:id="rId13"/>
    <p:sldId id="272" r:id="rId14"/>
    <p:sldId id="264" r:id="rId15"/>
    <p:sldId id="270" r:id="rId16"/>
    <p:sldId id="271" r:id="rId17"/>
    <p:sldId id="275" r:id="rId18"/>
    <p:sldId id="273" r:id="rId19"/>
    <p:sldId id="274" r:id="rId20"/>
    <p:sldId id="277" r:id="rId21"/>
    <p:sldId id="269" r:id="rId2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86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DEADC-2655-4927-B31E-2852608AC206}" type="datetimeFigureOut">
              <a:rPr lang="uk-UA" smtClean="0"/>
              <a:pPr/>
              <a:t>07.11.2021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B0DB-A830-4A32-A0AA-5212F36BA6A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DEADC-2655-4927-B31E-2852608AC206}" type="datetimeFigureOut">
              <a:rPr lang="uk-UA" smtClean="0"/>
              <a:pPr/>
              <a:t>07.11.2021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B0DB-A830-4A32-A0AA-5212F36BA6A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DEADC-2655-4927-B31E-2852608AC206}" type="datetimeFigureOut">
              <a:rPr lang="uk-UA" smtClean="0"/>
              <a:pPr/>
              <a:t>07.11.2021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B0DB-A830-4A32-A0AA-5212F36BA6A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DEADC-2655-4927-B31E-2852608AC206}" type="datetimeFigureOut">
              <a:rPr lang="uk-UA" smtClean="0"/>
              <a:pPr/>
              <a:t>07.11.2021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B0DB-A830-4A32-A0AA-5212F36BA6A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DEADC-2655-4927-B31E-2852608AC206}" type="datetimeFigureOut">
              <a:rPr lang="uk-UA" smtClean="0"/>
              <a:pPr/>
              <a:t>07.11.2021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B0DB-A830-4A32-A0AA-5212F36BA6A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DEADC-2655-4927-B31E-2852608AC206}" type="datetimeFigureOut">
              <a:rPr lang="uk-UA" smtClean="0"/>
              <a:pPr/>
              <a:t>07.11.2021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B0DB-A830-4A32-A0AA-5212F36BA6A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DEADC-2655-4927-B31E-2852608AC206}" type="datetimeFigureOut">
              <a:rPr lang="uk-UA" smtClean="0"/>
              <a:pPr/>
              <a:t>07.11.2021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B0DB-A830-4A32-A0AA-5212F36BA6A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DEADC-2655-4927-B31E-2852608AC206}" type="datetimeFigureOut">
              <a:rPr lang="uk-UA" smtClean="0"/>
              <a:pPr/>
              <a:t>07.11.2021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B0DB-A830-4A32-A0AA-5212F36BA6A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DEADC-2655-4927-B31E-2852608AC206}" type="datetimeFigureOut">
              <a:rPr lang="uk-UA" smtClean="0"/>
              <a:pPr/>
              <a:t>07.11.2021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B0DB-A830-4A32-A0AA-5212F36BA6A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DEADC-2655-4927-B31E-2852608AC206}" type="datetimeFigureOut">
              <a:rPr lang="uk-UA" smtClean="0"/>
              <a:pPr/>
              <a:t>07.11.2021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B0DB-A830-4A32-A0AA-5212F36BA6A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DEADC-2655-4927-B31E-2852608AC206}" type="datetimeFigureOut">
              <a:rPr lang="uk-UA" smtClean="0"/>
              <a:pPr/>
              <a:t>07.11.2021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B0DB-A830-4A32-A0AA-5212F36BA6A1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DEADC-2655-4927-B31E-2852608AC206}" type="datetimeFigureOut">
              <a:rPr lang="uk-UA" smtClean="0"/>
              <a:pPr/>
              <a:t>07.11.2021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6B0DB-A830-4A32-A0AA-5212F36BA6A1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latin typeface="Segoe Print" pitchFamily="2" charset="0"/>
              </a:rPr>
              <a:t>В. Рутківський “Джури козака Швайки ”. </a:t>
            </a:r>
            <a:br>
              <a:rPr lang="uk-UA" b="1" dirty="0" smtClean="0">
                <a:latin typeface="Segoe Print" pitchFamily="2" charset="0"/>
              </a:rPr>
            </a:br>
            <a:r>
              <a:rPr lang="uk-UA" b="1" dirty="0" smtClean="0">
                <a:latin typeface="Segoe Print" pitchFamily="2" charset="0"/>
              </a:rPr>
              <a:t>Образи козаків. Засудження підступності.</a:t>
            </a:r>
            <a:endParaRPr lang="uk-UA" b="1" dirty="0">
              <a:latin typeface="Segoe Print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9712" y="4509120"/>
            <a:ext cx="6400800" cy="1752600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Segoe Print" pitchFamily="2" charset="0"/>
              </a:rPr>
              <a:t>6 </a:t>
            </a:r>
            <a:r>
              <a:rPr lang="uk-UA" sz="2800" dirty="0" smtClean="0">
                <a:latin typeface="Segoe Print" pitchFamily="2" charset="0"/>
              </a:rPr>
              <a:t>класв</a:t>
            </a:r>
          </a:p>
          <a:p>
            <a:r>
              <a:rPr lang="uk-UA" sz="2800" dirty="0" smtClean="0">
                <a:latin typeface="Segoe Print" pitchFamily="2" charset="0"/>
              </a:rPr>
              <a:t>Вахоніна Г. В.</a:t>
            </a:r>
            <a:endParaRPr lang="uk-UA" sz="2800" dirty="0"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4572000" y="764704"/>
            <a:ext cx="367240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9675" algn="l"/>
              </a:tabLst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Гей, козак-козаченько,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9675" algn="l"/>
              </a:tabLst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Та й хоробре серденько,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9675" algn="l"/>
              </a:tabLst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Ой, міцні в  нього руки –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9675" algn="l"/>
              </a:tabLst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Ворогам для науки!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967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                                                   Я. Яковенко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5606" name="Picture 6" descr="130 Бандура, кобза, ліра ideas | україна, історія, арф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836712"/>
            <a:ext cx="2808312" cy="47955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5776" y="332656"/>
            <a:ext cx="24571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/>
              <a:t>Р</a:t>
            </a:r>
            <a:r>
              <a:rPr lang="uk-UA" sz="3600" b="1" dirty="0" smtClean="0"/>
              <a:t>епрдукція</a:t>
            </a:r>
            <a:endParaRPr lang="uk-UA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1484784"/>
            <a:ext cx="49787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/>
              <a:t>Володимир Рутківський народився...</a:t>
            </a:r>
            <a:endParaRPr lang="uk-U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2204864"/>
            <a:ext cx="3305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/>
              <a:t>Написав такі книги, як...</a:t>
            </a:r>
            <a:endParaRPr lang="uk-UA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2924944"/>
            <a:ext cx="2232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/>
              <a:t>Здобув премії...</a:t>
            </a:r>
            <a:endParaRPr lang="uk-UA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07504" y="3789040"/>
            <a:ext cx="4752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За книгами Рутківського знято фільми...</a:t>
            </a:r>
            <a:endParaRPr lang="uk-UA" sz="2400" dirty="0"/>
          </a:p>
        </p:txBody>
      </p:sp>
      <p:pic>
        <p:nvPicPr>
          <p:cNvPr id="3074" name="Picture 2" descr="Володимиру Рутківському — 80! – Слово Просві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2060848"/>
            <a:ext cx="4659929" cy="30944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Kozak: изображения, стоковые фотографии и векторная графика | Shutterstock"/>
          <p:cNvPicPr>
            <a:picLocks noChangeAspect="1" noChangeArrowheads="1"/>
          </p:cNvPicPr>
          <p:nvPr/>
        </p:nvPicPr>
        <p:blipFill>
          <a:blip r:embed="rId2" cstate="print"/>
          <a:srcRect l="5172" r="6897" b="5936"/>
          <a:stretch>
            <a:fillRect/>
          </a:stretch>
        </p:blipFill>
        <p:spPr bwMode="auto">
          <a:xfrm>
            <a:off x="3347864" y="476672"/>
            <a:ext cx="3672408" cy="547260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39552" y="476672"/>
            <a:ext cx="403244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dirty="0" smtClean="0"/>
              <a:t>1 Події </a:t>
            </a:r>
            <a:r>
              <a:rPr lang="uk-UA" dirty="0"/>
              <a:t>відбуваються в селі Воронівка та його </a:t>
            </a:r>
            <a:r>
              <a:rPr lang="uk-UA" dirty="0" smtClean="0"/>
              <a:t>околицях</a:t>
            </a:r>
          </a:p>
          <a:p>
            <a:pPr lvl="0"/>
            <a:r>
              <a:rPr lang="uk-UA" dirty="0" smtClean="0"/>
              <a:t>2 Вітриком </a:t>
            </a:r>
            <a:r>
              <a:rPr lang="uk-UA" dirty="0"/>
              <a:t>звали коня </a:t>
            </a:r>
            <a:r>
              <a:rPr lang="uk-UA" dirty="0" smtClean="0"/>
              <a:t>Тишкевича</a:t>
            </a:r>
          </a:p>
          <a:p>
            <a:pPr lvl="0"/>
            <a:r>
              <a:rPr lang="uk-UA" dirty="0" smtClean="0"/>
              <a:t>3 Грицик </a:t>
            </a:r>
            <a:r>
              <a:rPr lang="uk-UA" dirty="0"/>
              <a:t>був характерником </a:t>
            </a:r>
            <a:endParaRPr lang="uk-UA" dirty="0" smtClean="0"/>
          </a:p>
          <a:p>
            <a:pPr lvl="0"/>
            <a:r>
              <a:rPr lang="uk-UA" dirty="0" smtClean="0"/>
              <a:t>4 Демко </a:t>
            </a:r>
            <a:r>
              <a:rPr lang="uk-UA" dirty="0"/>
              <a:t>мав прізвисько Дурна Сила </a:t>
            </a:r>
            <a:endParaRPr lang="uk-UA" dirty="0" smtClean="0"/>
          </a:p>
          <a:p>
            <a:pPr lvl="0"/>
            <a:r>
              <a:rPr lang="ru-RU" dirty="0" smtClean="0"/>
              <a:t>5 Дід </a:t>
            </a:r>
            <a:r>
              <a:rPr lang="ru-RU" dirty="0"/>
              <a:t>Кудьма вчив Санька </a:t>
            </a:r>
            <a:r>
              <a:rPr lang="ru-RU" dirty="0" smtClean="0"/>
              <a:t>ворожбицтву</a:t>
            </a:r>
            <a:endParaRPr lang="uk-UA" dirty="0" smtClean="0"/>
          </a:p>
          <a:p>
            <a:pPr lvl="0"/>
            <a:r>
              <a:rPr lang="uk-UA" dirty="0" smtClean="0"/>
              <a:t>6 Швайка </a:t>
            </a:r>
            <a:r>
              <a:rPr lang="uk-UA" dirty="0"/>
              <a:t>міг прикидатися заможним татарином </a:t>
            </a:r>
            <a:endParaRPr lang="uk-UA" dirty="0" smtClean="0"/>
          </a:p>
          <a:p>
            <a:pPr lvl="0"/>
            <a:r>
              <a:rPr lang="uk-UA" dirty="0" smtClean="0"/>
              <a:t>7 Вовка </a:t>
            </a:r>
            <a:r>
              <a:rPr lang="uk-UA" dirty="0"/>
              <a:t>Пилипа Швайки звали </a:t>
            </a:r>
            <a:r>
              <a:rPr lang="uk-UA" dirty="0" smtClean="0"/>
              <a:t>Барвінок</a:t>
            </a:r>
          </a:p>
          <a:p>
            <a:pPr lvl="0"/>
            <a:r>
              <a:rPr lang="uk-UA" dirty="0" smtClean="0"/>
              <a:t>8 Тишкевич </a:t>
            </a:r>
            <a:r>
              <a:rPr lang="uk-UA" dirty="0"/>
              <a:t>утік від козаків до татар </a:t>
            </a:r>
            <a:endParaRPr lang="uk-UA" dirty="0" smtClean="0"/>
          </a:p>
          <a:p>
            <a:pPr lvl="0"/>
            <a:r>
              <a:rPr lang="uk-UA" dirty="0" smtClean="0"/>
              <a:t>9 Козаки </a:t>
            </a:r>
            <a:r>
              <a:rPr lang="uk-UA" dirty="0"/>
              <a:t>вирішили створити укріплену фортецю </a:t>
            </a:r>
            <a:r>
              <a:rPr lang="uk-UA" dirty="0" smtClean="0"/>
              <a:t> за пропозицією Кібчика</a:t>
            </a:r>
          </a:p>
          <a:p>
            <a:pPr lvl="0"/>
            <a:r>
              <a:rPr lang="uk-UA" dirty="0" smtClean="0"/>
              <a:t>10 Рашит </a:t>
            </a:r>
            <a:r>
              <a:rPr lang="uk-UA" dirty="0"/>
              <a:t>зрадив козаків </a:t>
            </a:r>
            <a:endParaRPr lang="uk-UA" dirty="0" smtClean="0"/>
          </a:p>
          <a:p>
            <a:pPr lvl="0"/>
            <a:r>
              <a:rPr lang="uk-UA" dirty="0" smtClean="0"/>
              <a:t>11 У </a:t>
            </a:r>
            <a:r>
              <a:rPr lang="uk-UA" dirty="0"/>
              <a:t>Грицика і Санька були дерев’яні шаблі </a:t>
            </a:r>
            <a:endParaRPr lang="uk-UA" dirty="0" smtClean="0"/>
          </a:p>
          <a:p>
            <a:r>
              <a:rPr lang="uk-UA" dirty="0" smtClean="0"/>
              <a:t>12 Вирвизуб</a:t>
            </a:r>
            <a:r>
              <a:rPr lang="uk-UA" dirty="0"/>
              <a:t>, Мацик, Коцюба – жителі села Воронівки</a:t>
            </a:r>
          </a:p>
        </p:txBody>
      </p:sp>
      <p:sp>
        <p:nvSpPr>
          <p:cNvPr id="3" name="TextBox 2"/>
          <p:cNvSpPr txBox="1"/>
          <p:nvPr/>
        </p:nvSpPr>
        <p:spPr>
          <a:xfrm flipH="1">
            <a:off x="2267744" y="260648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Так чи ні</a:t>
            </a: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5940152" y="548680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так</a:t>
            </a:r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>
            <a:off x="6012160" y="908720"/>
            <a:ext cx="505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ні</a:t>
            </a:r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6012160" y="1268760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ні</a:t>
            </a:r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6012160" y="1556792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так</a:t>
            </a:r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>
            <a:off x="6012160" y="1916832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так</a:t>
            </a:r>
            <a:endParaRPr lang="uk-UA" dirty="0"/>
          </a:p>
        </p:txBody>
      </p:sp>
      <p:sp>
        <p:nvSpPr>
          <p:cNvPr id="9" name="TextBox 8"/>
          <p:cNvSpPr txBox="1"/>
          <p:nvPr/>
        </p:nvSpPr>
        <p:spPr>
          <a:xfrm>
            <a:off x="6012160" y="227687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так</a:t>
            </a:r>
            <a:endParaRPr lang="uk-UA" dirty="0"/>
          </a:p>
        </p:txBody>
      </p:sp>
      <p:sp>
        <p:nvSpPr>
          <p:cNvPr id="10" name="TextBox 9"/>
          <p:cNvSpPr txBox="1"/>
          <p:nvPr/>
        </p:nvSpPr>
        <p:spPr>
          <a:xfrm>
            <a:off x="6012160" y="2636912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так</a:t>
            </a:r>
            <a:endParaRPr lang="uk-UA" dirty="0"/>
          </a:p>
        </p:txBody>
      </p:sp>
      <p:sp>
        <p:nvSpPr>
          <p:cNvPr id="12" name="TextBox 11"/>
          <p:cNvSpPr txBox="1"/>
          <p:nvPr/>
        </p:nvSpPr>
        <p:spPr>
          <a:xfrm>
            <a:off x="6012160" y="3068960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ні</a:t>
            </a:r>
            <a:endParaRPr lang="uk-UA" dirty="0"/>
          </a:p>
        </p:txBody>
      </p:sp>
      <p:sp>
        <p:nvSpPr>
          <p:cNvPr id="13" name="TextBox 12"/>
          <p:cNvSpPr txBox="1"/>
          <p:nvPr/>
        </p:nvSpPr>
        <p:spPr>
          <a:xfrm>
            <a:off x="6012160" y="3429000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так</a:t>
            </a:r>
            <a:endParaRPr lang="uk-UA" dirty="0"/>
          </a:p>
        </p:txBody>
      </p:sp>
      <p:sp>
        <p:nvSpPr>
          <p:cNvPr id="14" name="TextBox 13"/>
          <p:cNvSpPr txBox="1"/>
          <p:nvPr/>
        </p:nvSpPr>
        <p:spPr>
          <a:xfrm>
            <a:off x="6084168" y="3923764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ні</a:t>
            </a:r>
            <a:endParaRPr lang="uk-UA" dirty="0"/>
          </a:p>
        </p:txBody>
      </p:sp>
      <p:sp>
        <p:nvSpPr>
          <p:cNvPr id="15" name="TextBox 14"/>
          <p:cNvSpPr txBox="1"/>
          <p:nvPr/>
        </p:nvSpPr>
        <p:spPr>
          <a:xfrm>
            <a:off x="6012160" y="4365104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так</a:t>
            </a:r>
            <a:endParaRPr lang="uk-UA" dirty="0"/>
          </a:p>
        </p:txBody>
      </p:sp>
      <p:sp>
        <p:nvSpPr>
          <p:cNvPr id="16" name="TextBox 15"/>
          <p:cNvSpPr txBox="1"/>
          <p:nvPr/>
        </p:nvSpPr>
        <p:spPr>
          <a:xfrm>
            <a:off x="6084168" y="4869160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ні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артинки по запросу володимир рутківський джури козака швайки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8136904" cy="5616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Читать онлайн &amp;quot;Джури козака Швайки&amp;quot; автора Рутківський Володимир Григорович  - RuLit - Страница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60648"/>
            <a:ext cx="2286000" cy="2000251"/>
          </a:xfrm>
          <a:prstGeom prst="rect">
            <a:avLst/>
          </a:prstGeom>
          <a:noFill/>
        </p:spPr>
      </p:pic>
      <p:pic>
        <p:nvPicPr>
          <p:cNvPr id="1028" name="Picture 4" descr="Читать онлайн &amp;quot;Джури козака Швайки&amp;quot; автора Рутківський Володимир Григорович  - RuLit - Страница 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476672"/>
            <a:ext cx="2581275" cy="1771651"/>
          </a:xfrm>
          <a:prstGeom prst="rect">
            <a:avLst/>
          </a:prstGeom>
          <a:noFill/>
        </p:spPr>
      </p:pic>
      <p:pic>
        <p:nvPicPr>
          <p:cNvPr id="1030" name="Picture 6" descr="Методична розробка літературна гра &amp;quot;Впізнай героя&amp;quot; (до уроку &amp;quot;Джури козака  Швайка&amp;quot;) | Інші методичні матеріали. Українська літератур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404664"/>
            <a:ext cx="1963038" cy="2016224"/>
          </a:xfrm>
          <a:prstGeom prst="rect">
            <a:avLst/>
          </a:prstGeom>
          <a:noFill/>
        </p:spPr>
      </p:pic>
      <p:pic>
        <p:nvPicPr>
          <p:cNvPr id="1032" name="Picture 8" descr="Читать онлайн &amp;quot;Джури козака Швайки&amp;quot; автора Рутківський Володимир Григорович  - RuLit - Страница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37218" y="2780928"/>
            <a:ext cx="2283489" cy="1703835"/>
          </a:xfrm>
          <a:prstGeom prst="rect">
            <a:avLst/>
          </a:prstGeom>
          <a:noFill/>
        </p:spPr>
      </p:pic>
      <p:pic>
        <p:nvPicPr>
          <p:cNvPr id="1034" name="Picture 10" descr="Володимир Рутківський «Джури козака Швайки» — отзыв Galarin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2564904"/>
            <a:ext cx="2523618" cy="2016224"/>
          </a:xfrm>
          <a:prstGeom prst="rect">
            <a:avLst/>
          </a:prstGeom>
          <a:noFill/>
        </p:spPr>
      </p:pic>
      <p:pic>
        <p:nvPicPr>
          <p:cNvPr id="1036" name="Picture 12" descr="Жінок у таборі не тримати!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52394" y="2996952"/>
            <a:ext cx="1964917" cy="1642889"/>
          </a:xfrm>
          <a:prstGeom prst="rect">
            <a:avLst/>
          </a:prstGeom>
          <a:noFill/>
        </p:spPr>
      </p:pic>
      <p:pic>
        <p:nvPicPr>
          <p:cNvPr id="1038" name="Picture 14" descr="Читать онлайн &amp;quot;Джури козака Швайки&amp;quot; автора Рутківський Володимир Григорович  - RuLit - Страница 6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552" y="4886324"/>
            <a:ext cx="2324100" cy="1971676"/>
          </a:xfrm>
          <a:prstGeom prst="rect">
            <a:avLst/>
          </a:prstGeom>
          <a:noFill/>
        </p:spPr>
      </p:pic>
      <p:pic>
        <p:nvPicPr>
          <p:cNvPr id="1040" name="Picture 16" descr="Пастух рашит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60232" y="4797152"/>
            <a:ext cx="2012435" cy="1590473"/>
          </a:xfrm>
          <a:prstGeom prst="rect">
            <a:avLst/>
          </a:prstGeom>
          <a:noFill/>
        </p:spPr>
      </p:pic>
      <p:pic>
        <p:nvPicPr>
          <p:cNvPr id="1042" name="Picture 18" descr="Жінок у таборі не тримати!"/>
          <p:cNvPicPr>
            <a:picLocks noChangeAspect="1" noChangeArrowheads="1"/>
          </p:cNvPicPr>
          <p:nvPr/>
        </p:nvPicPr>
        <p:blipFill>
          <a:blip r:embed="rId10" cstate="print"/>
          <a:srcRect l="28000" r="33501"/>
          <a:stretch>
            <a:fillRect/>
          </a:stretch>
        </p:blipFill>
        <p:spPr bwMode="auto">
          <a:xfrm>
            <a:off x="3923928" y="4653136"/>
            <a:ext cx="1584176" cy="210502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843808" y="116632"/>
            <a:ext cx="1527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Упізнай героя</a:t>
            </a:r>
            <a:endParaRPr lang="uk-UA" dirty="0"/>
          </a:p>
        </p:txBody>
      </p:sp>
      <p:sp>
        <p:nvSpPr>
          <p:cNvPr id="12" name="TextBox 11"/>
          <p:cNvSpPr txBox="1"/>
          <p:nvPr/>
        </p:nvSpPr>
        <p:spPr>
          <a:xfrm>
            <a:off x="1835696" y="2132856"/>
            <a:ext cx="877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Санько</a:t>
            </a:r>
            <a:endParaRPr lang="uk-UA" dirty="0"/>
          </a:p>
        </p:txBody>
      </p:sp>
      <p:sp>
        <p:nvSpPr>
          <p:cNvPr id="13" name="TextBox 12"/>
          <p:cNvSpPr txBox="1"/>
          <p:nvPr/>
        </p:nvSpPr>
        <p:spPr>
          <a:xfrm>
            <a:off x="4499992" y="2420888"/>
            <a:ext cx="997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2 Демко</a:t>
            </a:r>
            <a:endParaRPr lang="uk-UA" dirty="0"/>
          </a:p>
        </p:txBody>
      </p:sp>
      <p:sp>
        <p:nvSpPr>
          <p:cNvPr id="14" name="TextBox 13"/>
          <p:cNvSpPr txBox="1"/>
          <p:nvPr/>
        </p:nvSpPr>
        <p:spPr>
          <a:xfrm>
            <a:off x="7020272" y="2276872"/>
            <a:ext cx="130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3 Тишкевич</a:t>
            </a:r>
            <a:endParaRPr lang="uk-UA" dirty="0"/>
          </a:p>
        </p:txBody>
      </p:sp>
      <p:sp>
        <p:nvSpPr>
          <p:cNvPr id="15" name="TextBox 14"/>
          <p:cNvSpPr txBox="1"/>
          <p:nvPr/>
        </p:nvSpPr>
        <p:spPr>
          <a:xfrm>
            <a:off x="1115616" y="4509120"/>
            <a:ext cx="1072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4 Кудьма</a:t>
            </a:r>
            <a:endParaRPr lang="uk-UA" dirty="0"/>
          </a:p>
        </p:txBody>
      </p:sp>
      <p:sp>
        <p:nvSpPr>
          <p:cNvPr id="16" name="TextBox 15"/>
          <p:cNvSpPr txBox="1"/>
          <p:nvPr/>
        </p:nvSpPr>
        <p:spPr>
          <a:xfrm>
            <a:off x="4355976" y="4581128"/>
            <a:ext cx="997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5 Кібчик</a:t>
            </a:r>
            <a:endParaRPr lang="uk-UA" dirty="0"/>
          </a:p>
        </p:txBody>
      </p:sp>
      <p:sp>
        <p:nvSpPr>
          <p:cNvPr id="17" name="TextBox 16"/>
          <p:cNvSpPr txBox="1"/>
          <p:nvPr/>
        </p:nvSpPr>
        <p:spPr>
          <a:xfrm>
            <a:off x="7308304" y="4581128"/>
            <a:ext cx="1115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6 Швайка</a:t>
            </a:r>
            <a:endParaRPr lang="uk-UA" dirty="0"/>
          </a:p>
        </p:txBody>
      </p:sp>
      <p:sp>
        <p:nvSpPr>
          <p:cNvPr id="18" name="TextBox 17"/>
          <p:cNvSpPr txBox="1"/>
          <p:nvPr/>
        </p:nvSpPr>
        <p:spPr>
          <a:xfrm>
            <a:off x="2627784" y="6381328"/>
            <a:ext cx="1042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7 Грицик</a:t>
            </a:r>
            <a:endParaRPr lang="uk-UA" dirty="0"/>
          </a:p>
        </p:txBody>
      </p:sp>
      <p:sp>
        <p:nvSpPr>
          <p:cNvPr id="19" name="TextBox 18"/>
          <p:cNvSpPr txBox="1"/>
          <p:nvPr/>
        </p:nvSpPr>
        <p:spPr>
          <a:xfrm>
            <a:off x="5508104" y="6381328"/>
            <a:ext cx="1242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8 Мотрина</a:t>
            </a:r>
            <a:endParaRPr lang="uk-UA" dirty="0"/>
          </a:p>
        </p:txBody>
      </p:sp>
      <p:sp>
        <p:nvSpPr>
          <p:cNvPr id="20" name="TextBox 19"/>
          <p:cNvSpPr txBox="1"/>
          <p:nvPr/>
        </p:nvSpPr>
        <p:spPr>
          <a:xfrm>
            <a:off x="7668344" y="6309320"/>
            <a:ext cx="1286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9 Вирвизуб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76056" y="476672"/>
            <a:ext cx="32403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“Ми не діти, – набурмосився Грицик. – Ми з лука вміємо стріляти, правда ж, Саньку? І на шаблях б'ємося. І підкрадаємося так, що ніхто й не побачить”.</a:t>
            </a:r>
          </a:p>
        </p:txBody>
      </p:sp>
      <p:pic>
        <p:nvPicPr>
          <p:cNvPr id="18434" name="Picture 2" descr="найшвидший джури козака швай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60648"/>
            <a:ext cx="3429000" cy="214312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71600" y="2780928"/>
            <a:ext cx="12909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</a:rPr>
              <a:t>Санько</a:t>
            </a:r>
            <a:endParaRPr lang="uk-UA" sz="28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44208" y="2636912"/>
            <a:ext cx="12936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0070C0"/>
                </a:solidFill>
              </a:rPr>
              <a:t>Грицик</a:t>
            </a:r>
            <a:endParaRPr lang="uk-UA" sz="28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5656" y="3645024"/>
            <a:ext cx="223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Єдиний син у матері</a:t>
            </a:r>
            <a:endParaRPr lang="uk-UA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860032" y="3933056"/>
            <a:ext cx="858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сирота</a:t>
            </a:r>
            <a:endParaRPr lang="uk-UA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83568" y="4653136"/>
            <a:ext cx="1208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спокійний</a:t>
            </a:r>
            <a:endParaRPr lang="uk-UA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779912" y="5157192"/>
            <a:ext cx="1277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мрійливий</a:t>
            </a:r>
            <a:endParaRPr lang="uk-UA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779912" y="4581128"/>
            <a:ext cx="95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жвавий</a:t>
            </a:r>
            <a:endParaRPr lang="uk-UA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724128" y="5013176"/>
            <a:ext cx="1574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непосидючий</a:t>
            </a:r>
            <a:endParaRPr lang="uk-UA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331640" y="5373216"/>
            <a:ext cx="1551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гарячковитий</a:t>
            </a:r>
            <a:endParaRPr lang="uk-UA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0" y="3212976"/>
            <a:ext cx="2799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Має зіркі очі та міцні зуби</a:t>
            </a:r>
            <a:endParaRPr lang="uk-UA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580112" y="5877272"/>
            <a:ext cx="2250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Пасе панську худобу</a:t>
            </a:r>
            <a:endParaRPr lang="uk-UA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372200" y="3789040"/>
            <a:ext cx="1546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розважливий</a:t>
            </a:r>
            <a:endParaRPr lang="uk-UA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267744" y="5949280"/>
            <a:ext cx="2626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Має талнт характерника</a:t>
            </a:r>
            <a:endParaRPr lang="uk-UA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4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2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6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61DF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61DF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61DF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8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61DF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2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61DF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6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61DF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7864" y="404664"/>
            <a:ext cx="35192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/>
              <a:t>Чим схожі хлопчики?</a:t>
            </a:r>
            <a:endParaRPr lang="uk-UA" sz="2800" b="1" dirty="0"/>
          </a:p>
        </p:txBody>
      </p:sp>
      <p:pic>
        <p:nvPicPr>
          <p:cNvPr id="19458" name="Picture 2" descr="Джури козака Швайки&amp;quot; АНАЛІЗ (Паспорт) твору - Dovidka.biz.u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568" y="836712"/>
            <a:ext cx="3471291" cy="244983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364088" y="1124744"/>
            <a:ext cx="3528392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/>
              <a:t>Друзі-підлітки, які долею випадку вимушені шукати щастя поза рідним селом Воронівкою.</a:t>
            </a:r>
          </a:p>
          <a:p>
            <a:r>
              <a:rPr lang="uk-UA" sz="2000" dirty="0"/>
              <a:t>Самостійні, наполегливі, сміливі, спостережливі, кмітливі, відчайдушні;</a:t>
            </a:r>
            <a:br>
              <a:rPr lang="uk-UA" sz="2000" dirty="0"/>
            </a:br>
            <a:r>
              <a:rPr lang="uk-UA" sz="2000" dirty="0"/>
              <a:t>володіють шаблею (дерев'яною), гарно на коні тримаються.</a:t>
            </a:r>
          </a:p>
          <a:p>
            <a:endParaRPr lang="uk-UA" dirty="0"/>
          </a:p>
        </p:txBody>
      </p:sp>
      <p:pic>
        <p:nvPicPr>
          <p:cNvPr id="19460" name="Picture 4" descr="Доповідь. Інтерактивні форми та методи роботи на уроках зарубіжної  літератур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861048"/>
            <a:ext cx="3657600" cy="2266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548680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З усіх уруських вивідників був чи не найвсюдисущіший і найневловиміший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4653136"/>
            <a:ext cx="51125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Скільки разів на нього влаштовували засідки і ставили пастки, скільки кінних загонів розсипалося через нього по неосяжних ординських степах - і все на марне. Вислизав він, як хитрий змій. Прокрадався, неначе вовк. Або перевертень, що приймав будь яку подобу.</a:t>
            </a:r>
          </a:p>
          <a:p>
            <a:endParaRPr lang="uk-UA" b="1" cap="all" dirty="0"/>
          </a:p>
          <a:p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916832"/>
            <a:ext cx="32758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Якби це були татари, Швайка ні миті не гаявся б. Навіть звідсіля, не з’являючись їм на очі, можна було б покласти усіх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99992" y="332656"/>
            <a:ext cx="446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“У Рашита нічого не брати, -  твердо мовив Швайка. – Нічого на нього підозру зводити”.</a:t>
            </a:r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4932040" y="1412776"/>
            <a:ext cx="4320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“ А чого ви коситесь на мене, як миша на крупу, - не втримався врешті Швайка. – Давно не бачилис? Чи я кожуха навиворіт одяг?”</a:t>
            </a:r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5724129" y="4725144"/>
            <a:ext cx="3600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“ Бруднити об такого святу дурня шаблю, - зневажливо відказав Швайка, - а от до вас , діду, я не маю нічого.”</a:t>
            </a:r>
            <a:endParaRPr lang="uk-UA" dirty="0"/>
          </a:p>
        </p:txBody>
      </p:sp>
      <p:pic>
        <p:nvPicPr>
          <p:cNvPr id="22530" name="Picture 2" descr="Перший бій дурної сили"/>
          <p:cNvPicPr>
            <a:picLocks noChangeAspect="1" noChangeArrowheads="1"/>
          </p:cNvPicPr>
          <p:nvPr/>
        </p:nvPicPr>
        <p:blipFill>
          <a:blip r:embed="rId2" cstate="print"/>
          <a:srcRect l="5368" t="3691" r="6057" b="7735"/>
          <a:stretch>
            <a:fillRect/>
          </a:stretch>
        </p:blipFill>
        <p:spPr bwMode="auto">
          <a:xfrm>
            <a:off x="3419872" y="2623820"/>
            <a:ext cx="2592288" cy="1885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1840" y="332656"/>
            <a:ext cx="23319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400" b="1" i="1" dirty="0" smtClean="0"/>
              <a:t>Сенкан</a:t>
            </a:r>
            <a:endParaRPr lang="uk-UA" sz="5400" b="1" i="1" dirty="0"/>
          </a:p>
        </p:txBody>
      </p:sp>
      <p:pic>
        <p:nvPicPr>
          <p:cNvPr id="23554" name="Picture 2" descr="Джури козака Швайки - Володимир Рутківський Григорович - страница 13 -  чтение книги бесплатн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2803766" cy="2545085"/>
          </a:xfrm>
          <a:prstGeom prst="rect">
            <a:avLst/>
          </a:prstGeom>
          <a:noFill/>
        </p:spPr>
      </p:pic>
      <p:pic>
        <p:nvPicPr>
          <p:cNvPr id="23556" name="Picture 4" descr="Суд у плавнях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1628800"/>
            <a:ext cx="3419475" cy="2276475"/>
          </a:xfrm>
          <a:prstGeom prst="rect">
            <a:avLst/>
          </a:prstGeom>
          <a:noFill/>
        </p:spPr>
      </p:pic>
      <p:pic>
        <p:nvPicPr>
          <p:cNvPr id="23558" name="Picture 6" descr="Иллюстрации Максима Паленко в романах Владимира Рутковског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1628800"/>
            <a:ext cx="1724025" cy="2657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Самі на острові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548680"/>
            <a:ext cx="3657600" cy="2514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55576" y="2708920"/>
            <a:ext cx="288032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* ім’я та прізвище;</a:t>
            </a:r>
            <a:endParaRPr lang="uk-UA" sz="2400" dirty="0"/>
          </a:p>
          <a:p>
            <a:r>
              <a:rPr lang="ru-RU" sz="2400" dirty="0"/>
              <a:t>* вік;</a:t>
            </a:r>
            <a:endParaRPr lang="uk-UA" sz="2400" dirty="0"/>
          </a:p>
          <a:p>
            <a:r>
              <a:rPr lang="ru-RU" sz="2400" dirty="0"/>
              <a:t>*місце проживання;</a:t>
            </a:r>
            <a:endParaRPr lang="uk-UA" sz="2400" dirty="0"/>
          </a:p>
          <a:p>
            <a:r>
              <a:rPr lang="ru-RU" sz="2400" dirty="0"/>
              <a:t>* портрет;</a:t>
            </a:r>
            <a:endParaRPr lang="uk-UA" sz="2400" dirty="0"/>
          </a:p>
          <a:p>
            <a:r>
              <a:rPr lang="ru-RU" sz="2400" dirty="0"/>
              <a:t>* особливі прикмети;</a:t>
            </a:r>
            <a:endParaRPr lang="uk-UA" sz="2400" dirty="0"/>
          </a:p>
          <a:p>
            <a:r>
              <a:rPr lang="ru-RU" sz="2400" dirty="0"/>
              <a:t>* риси характеру;</a:t>
            </a:r>
            <a:endParaRPr lang="uk-UA" sz="2400" dirty="0"/>
          </a:p>
          <a:p>
            <a:r>
              <a:rPr lang="ru-RU" sz="2400" dirty="0"/>
              <a:t>* уподобання;</a:t>
            </a:r>
            <a:endParaRPr lang="uk-UA" sz="2400" dirty="0"/>
          </a:p>
          <a:p>
            <a:r>
              <a:rPr lang="ru-RU" sz="2400" dirty="0" smtClean="0"/>
              <a:t>.</a:t>
            </a:r>
            <a:r>
              <a:rPr lang="ru-RU" sz="2400" b="1" dirty="0" smtClean="0"/>
              <a:t> </a:t>
            </a:r>
            <a:endParaRPr lang="uk-UA" sz="2400" dirty="0"/>
          </a:p>
          <a:p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764704"/>
            <a:ext cx="33120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/>
              <a:t>Юзеф Тишкевич</a:t>
            </a:r>
            <a:endParaRPr lang="uk-UA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3707905" y="3933056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Подумйте, що засуджує автор , показуючи такого героя, як Юзеф?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322" y="332656"/>
            <a:ext cx="90011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Segoe Print" pitchFamily="2" charset="0"/>
              </a:rPr>
              <a:t>Хто сіятиме кривду, той жатиме лихо</a:t>
            </a:r>
            <a:endParaRPr lang="uk-UA" sz="3200" b="1" dirty="0">
              <a:latin typeface="Segoe Prin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556792"/>
            <a:ext cx="25394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 smtClean="0">
                <a:latin typeface="Segoe Print" pitchFamily="2" charset="0"/>
              </a:rPr>
              <a:t>Гафур-ага</a:t>
            </a:r>
            <a:endParaRPr lang="uk-UA" sz="3200" dirty="0">
              <a:latin typeface="Segoe Print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2564904"/>
            <a:ext cx="38747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 smtClean="0">
                <a:latin typeface="Segoe Print" pitchFamily="2" charset="0"/>
              </a:rPr>
              <a:t>Пан Кобильський</a:t>
            </a:r>
            <a:endParaRPr lang="uk-UA" sz="3200" dirty="0">
              <a:latin typeface="Segoe Print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3356992"/>
            <a:ext cx="39982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>
                <a:latin typeface="Segoe Print" pitchFamily="2" charset="0"/>
              </a:rPr>
              <a:t>Юзеф Тишкевич</a:t>
            </a:r>
            <a:endParaRPr lang="uk-UA" sz="3600" dirty="0">
              <a:latin typeface="Segoe Print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4221088"/>
            <a:ext cx="27783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 smtClean="0">
                <a:latin typeface="Segoe Print" pitchFamily="2" charset="0"/>
              </a:rPr>
              <a:t>Саїд-мурза </a:t>
            </a:r>
            <a:endParaRPr lang="uk-UA" sz="3200" dirty="0">
              <a:latin typeface="Segoe Print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4008" y="4293096"/>
            <a:ext cx="4293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Segoe Print" pitchFamily="2" charset="0"/>
              </a:rPr>
              <a:t>Йому перегриз горлянку Барвінок</a:t>
            </a:r>
            <a:endParaRPr lang="uk-UA" dirty="0">
              <a:latin typeface="Segoe Print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67944" y="1628800"/>
            <a:ext cx="51090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 smtClean="0">
                <a:latin typeface="Segoe Print" pitchFamily="2" charset="0"/>
              </a:rPr>
              <a:t>Вимушений визнати власну поразку</a:t>
            </a:r>
            <a:endParaRPr lang="uk-UA" sz="2000" dirty="0">
              <a:latin typeface="Segoe Print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78566" y="3356992"/>
            <a:ext cx="48654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 smtClean="0">
                <a:latin typeface="Segoe Print" pitchFamily="2" charset="0"/>
              </a:rPr>
              <a:t>Дістав канчуків від власного слуги</a:t>
            </a:r>
            <a:endParaRPr lang="uk-UA" sz="2000" dirty="0">
              <a:latin typeface="Segoe Print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3968" y="2636912"/>
            <a:ext cx="45544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 smtClean="0">
                <a:latin typeface="Segoe Print" pitchFamily="2" charset="0"/>
              </a:rPr>
              <a:t>Загинув, коли втікав з поля бою</a:t>
            </a:r>
            <a:endParaRPr lang="uk-UA" sz="2000" dirty="0">
              <a:latin typeface="Segoe Print" pitchFamily="2" charset="0"/>
            </a:endParaRPr>
          </a:p>
        </p:txBody>
      </p:sp>
      <p:pic>
        <p:nvPicPr>
          <p:cNvPr id="32770" name="Picture 2" descr="Український орнамент | Art, Pattern, Ornamen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157192"/>
            <a:ext cx="9086850" cy="1549946"/>
          </a:xfrm>
          <a:prstGeom prst="rect">
            <a:avLst/>
          </a:prstGeom>
          <a:noFill/>
        </p:spPr>
      </p:pic>
      <p:cxnSp>
        <p:nvCxnSpPr>
          <p:cNvPr id="13" name="Прямая со стрелкой 12"/>
          <p:cNvCxnSpPr/>
          <p:nvPr/>
        </p:nvCxnSpPr>
        <p:spPr>
          <a:xfrm>
            <a:off x="2987824" y="1844824"/>
            <a:ext cx="1512168" cy="24482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3923928" y="2708920"/>
            <a:ext cx="648072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4139952" y="2996952"/>
            <a:ext cx="1224136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3275856" y="2132856"/>
            <a:ext cx="2592288" cy="24482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Подумай!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uk-UA" dirty="0" smtClean="0"/>
              <a:t>Знайди в тексті прізвиська козаків. Як ви гадаєте, чому їх так називали?</a:t>
            </a:r>
            <a:endParaRPr lang="uk-UA" dirty="0"/>
          </a:p>
        </p:txBody>
      </p:sp>
      <p:pic>
        <p:nvPicPr>
          <p:cNvPr id="28674" name="Picture 2" descr="Джури козака швайки ббк 84. 4 Укр 6 р 90 Усі ми знаємо імена Северина  Наливайка, Богдана Хмельницького, Івана Мазепи. А ким були найперші козаки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924944"/>
            <a:ext cx="3744416" cy="29592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</a:t>
            </a:r>
            <a:r>
              <a:rPr lang="uk-UA" dirty="0" smtClean="0"/>
              <a:t>авутинка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b="1" dirty="0">
                <a:solidFill>
                  <a:srgbClr val="3333FF"/>
                </a:solidFill>
                <a:latin typeface="Georgia" pitchFamily="18" charset="0"/>
              </a:rPr>
              <a:t>Козак</a:t>
            </a:r>
            <a:endParaRPr lang="ru-RU" b="1" dirty="0">
              <a:solidFill>
                <a:srgbClr val="3333FF"/>
              </a:solidFill>
              <a:latin typeface="Georgia" pitchFamily="18" charset="0"/>
            </a:endParaRPr>
          </a:p>
          <a:p>
            <a:r>
              <a:rPr lang="uk-UA" b="1" dirty="0">
                <a:solidFill>
                  <a:srgbClr val="3333FF"/>
                </a:solidFill>
                <a:latin typeface="Georgia" pitchFamily="18" charset="0"/>
              </a:rPr>
              <a:t>Ясир </a:t>
            </a:r>
            <a:endParaRPr lang="ru-RU" b="1" dirty="0">
              <a:solidFill>
                <a:srgbClr val="3333FF"/>
              </a:solidFill>
              <a:latin typeface="Georgia" pitchFamily="18" charset="0"/>
            </a:endParaRPr>
          </a:p>
          <a:p>
            <a:r>
              <a:rPr lang="uk-UA" b="1" dirty="0">
                <a:solidFill>
                  <a:srgbClr val="3333FF"/>
                </a:solidFill>
                <a:latin typeface="Georgia" pitchFamily="18" charset="0"/>
              </a:rPr>
              <a:t>Ворожбит</a:t>
            </a:r>
            <a:endParaRPr lang="ru-RU" b="1" dirty="0">
              <a:solidFill>
                <a:srgbClr val="3333FF"/>
              </a:solidFill>
              <a:latin typeface="Georgia" pitchFamily="18" charset="0"/>
            </a:endParaRPr>
          </a:p>
          <a:p>
            <a:r>
              <a:rPr lang="uk-UA" b="1" dirty="0">
                <a:solidFill>
                  <a:srgbClr val="3333FF"/>
                </a:solidFill>
                <a:latin typeface="Georgia" pitchFamily="18" charset="0"/>
              </a:rPr>
              <a:t>Джура </a:t>
            </a:r>
            <a:endParaRPr lang="ru-RU" b="1" dirty="0">
              <a:solidFill>
                <a:srgbClr val="3333FF"/>
              </a:solidFill>
              <a:latin typeface="Georgia" pitchFamily="18" charset="0"/>
            </a:endParaRPr>
          </a:p>
          <a:p>
            <a:r>
              <a:rPr lang="uk-UA" b="1" dirty="0">
                <a:solidFill>
                  <a:srgbClr val="3333FF"/>
                </a:solidFill>
                <a:latin typeface="Georgia" pitchFamily="18" charset="0"/>
              </a:rPr>
              <a:t>Швайка</a:t>
            </a:r>
            <a:endParaRPr lang="ru-RU" b="1" dirty="0">
              <a:solidFill>
                <a:srgbClr val="3333FF"/>
              </a:solidFill>
              <a:latin typeface="Georgia" pitchFamily="18" charset="0"/>
            </a:endParaRPr>
          </a:p>
          <a:p>
            <a:r>
              <a:rPr lang="uk-UA" b="1" dirty="0">
                <a:solidFill>
                  <a:srgbClr val="3333FF"/>
                </a:solidFill>
                <a:latin typeface="Georgia" pitchFamily="18" charset="0"/>
              </a:rPr>
              <a:t>Плавні</a:t>
            </a:r>
          </a:p>
          <a:p>
            <a:r>
              <a:rPr lang="uk-UA" b="1" dirty="0">
                <a:solidFill>
                  <a:srgbClr val="3333FF"/>
                </a:solidFill>
                <a:latin typeface="Georgia" pitchFamily="18" charset="0"/>
              </a:rPr>
              <a:t>Вивідник </a:t>
            </a:r>
            <a:endParaRPr lang="ru-RU" b="1" dirty="0">
              <a:solidFill>
                <a:srgbClr val="3333FF"/>
              </a:solidFill>
              <a:latin typeface="Georgia" pitchFamily="18" charset="0"/>
            </a:endParaRPr>
          </a:p>
          <a:p>
            <a:r>
              <a:rPr lang="uk-UA" b="1" dirty="0">
                <a:solidFill>
                  <a:srgbClr val="3333FF"/>
                </a:solidFill>
                <a:latin typeface="Georgia" pitchFamily="18" charset="0"/>
              </a:rPr>
              <a:t>Ординці </a:t>
            </a:r>
          </a:p>
          <a:p>
            <a:r>
              <a:rPr lang="uk-UA" b="1" dirty="0">
                <a:solidFill>
                  <a:srgbClr val="3333FF"/>
                </a:solidFill>
                <a:latin typeface="Georgia" pitchFamily="18" charset="0"/>
              </a:rPr>
              <a:t>Вовкулака </a:t>
            </a:r>
            <a:endParaRPr lang="ru-RU" b="1" dirty="0">
              <a:solidFill>
                <a:srgbClr val="3333FF"/>
              </a:solidFill>
              <a:latin typeface="Georgia" pitchFamily="18" charset="0"/>
            </a:endParaRPr>
          </a:p>
          <a:p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b="1" i="1" dirty="0">
                <a:latin typeface="Georgia" pitchFamily="18" charset="0"/>
              </a:rPr>
              <a:t>Полон</a:t>
            </a:r>
          </a:p>
          <a:p>
            <a:r>
              <a:rPr lang="uk-UA" b="1" i="1" dirty="0">
                <a:latin typeface="Georgia" pitchFamily="18" charset="0"/>
              </a:rPr>
              <a:t>Зброєносець</a:t>
            </a:r>
          </a:p>
          <a:p>
            <a:r>
              <a:rPr lang="uk-UA" b="1" i="1" dirty="0">
                <a:latin typeface="Georgia" pitchFamily="18" charset="0"/>
              </a:rPr>
              <a:t>Перевертень</a:t>
            </a:r>
          </a:p>
          <a:p>
            <a:r>
              <a:rPr lang="uk-UA" b="1" i="1" dirty="0">
                <a:latin typeface="Georgia" pitchFamily="18" charset="0"/>
              </a:rPr>
              <a:t>Шило</a:t>
            </a:r>
          </a:p>
          <a:p>
            <a:r>
              <a:rPr lang="uk-UA" b="1" i="1" dirty="0">
                <a:latin typeface="Georgia" pitchFamily="18" charset="0"/>
              </a:rPr>
              <a:t>Характерник</a:t>
            </a:r>
          </a:p>
          <a:p>
            <a:r>
              <a:rPr lang="uk-UA" b="1" i="1" dirty="0">
                <a:latin typeface="Georgia" pitchFamily="18" charset="0"/>
              </a:rPr>
              <a:t>Татри</a:t>
            </a:r>
          </a:p>
          <a:p>
            <a:r>
              <a:rPr lang="uk-UA" b="1" i="1" dirty="0">
                <a:latin typeface="Georgia" pitchFamily="18" charset="0"/>
              </a:rPr>
              <a:t>Заболочені береги річок</a:t>
            </a:r>
          </a:p>
          <a:p>
            <a:r>
              <a:rPr lang="uk-UA" b="1" i="1" dirty="0">
                <a:latin typeface="Georgia" pitchFamily="18" charset="0"/>
              </a:rPr>
              <a:t>Вільна людина</a:t>
            </a:r>
          </a:p>
          <a:p>
            <a:r>
              <a:rPr lang="uk-UA" b="1" i="1" dirty="0">
                <a:latin typeface="Georgia" pitchFamily="18" charset="0"/>
              </a:rPr>
              <a:t>Розвідник </a:t>
            </a:r>
            <a:endParaRPr lang="ru-RU" b="1" i="1" dirty="0">
              <a:latin typeface="Georgia" pitchFamily="18" charset="0"/>
            </a:endParaRP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7744" y="2276872"/>
            <a:ext cx="4226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i="1" dirty="0" smtClean="0"/>
              <a:t>Проблематика твору</a:t>
            </a:r>
            <a:endParaRPr lang="uk-UA" sz="32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124744"/>
            <a:ext cx="40995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i="1" dirty="0" smtClean="0">
                <a:solidFill>
                  <a:srgbClr val="FF0000"/>
                </a:solidFill>
              </a:rPr>
              <a:t>Боротьба добра і </a:t>
            </a:r>
            <a:r>
              <a:rPr lang="uk-UA" sz="3200" b="1" i="1" dirty="0" smtClean="0">
                <a:solidFill>
                  <a:srgbClr val="FF0000"/>
                </a:solidFill>
              </a:rPr>
              <a:t>зла</a:t>
            </a:r>
            <a:endParaRPr lang="uk-UA" sz="3200" b="1" i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36096" y="764704"/>
            <a:ext cx="30828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i="1" dirty="0" smtClean="0">
                <a:solidFill>
                  <a:schemeClr val="accent3">
                    <a:lumMod val="50000"/>
                  </a:schemeClr>
                </a:solidFill>
              </a:rPr>
              <a:t>Дружба й зрада</a:t>
            </a:r>
            <a:endParaRPr lang="uk-UA" sz="32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4077072"/>
            <a:ext cx="4302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i="1" dirty="0" smtClean="0">
                <a:solidFill>
                  <a:schemeClr val="accent6">
                    <a:lumMod val="50000"/>
                  </a:schemeClr>
                </a:solidFill>
              </a:rPr>
              <a:t>Стосунки людей і </a:t>
            </a:r>
            <a:r>
              <a:rPr lang="uk-UA" sz="2800" b="1" i="1" dirty="0" smtClean="0">
                <a:solidFill>
                  <a:schemeClr val="accent6">
                    <a:lumMod val="50000"/>
                  </a:schemeClr>
                </a:solidFill>
              </a:rPr>
              <a:t>тварин</a:t>
            </a:r>
            <a:endParaRPr lang="uk-UA" sz="28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99792" y="3140968"/>
            <a:ext cx="58496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i="1" dirty="0" smtClean="0">
                <a:solidFill>
                  <a:schemeClr val="tx2">
                    <a:lumMod val="50000"/>
                  </a:schemeClr>
                </a:solidFill>
              </a:rPr>
              <a:t>Відносини між дорослими й дітьми</a:t>
            </a:r>
            <a:endParaRPr lang="uk-UA" sz="28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5229200"/>
            <a:ext cx="45365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chemeClr val="accent4">
                    <a:lumMod val="50000"/>
                  </a:schemeClr>
                </a:solidFill>
              </a:rPr>
              <a:t>Духовна сила й духовний занепад</a:t>
            </a:r>
            <a:endParaRPr lang="uk-UA" sz="2800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026" name="Picture 2" descr="✓Джури козака швайки - аналіз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4725144"/>
            <a:ext cx="30480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792088"/>
          </a:xfrm>
        </p:spPr>
        <p:txBody>
          <a:bodyPr/>
          <a:lstStyle/>
          <a:p>
            <a:r>
              <a:rPr lang="uk-UA" dirty="0" smtClean="0"/>
              <a:t>Фразеологізми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4038600" cy="4929411"/>
          </a:xfrm>
        </p:spPr>
        <p:txBody>
          <a:bodyPr>
            <a:normAutofit fontScale="77500" lnSpcReduction="20000"/>
          </a:bodyPr>
          <a:lstStyle/>
          <a:p>
            <a:r>
              <a:rPr lang="uk-UA" dirty="0" smtClean="0">
                <a:latin typeface="Segoe Print" pitchFamily="2" charset="0"/>
              </a:rPr>
              <a:t>Нічого очі мозолити</a:t>
            </a:r>
          </a:p>
          <a:p>
            <a:r>
              <a:rPr lang="uk-UA" dirty="0" smtClean="0">
                <a:latin typeface="Segoe Print" pitchFamily="2" charset="0"/>
              </a:rPr>
              <a:t>Без пам’яті летіли хлопці в глупу ніч</a:t>
            </a:r>
          </a:p>
          <a:p>
            <a:r>
              <a:rPr lang="uk-UA" dirty="0" smtClean="0">
                <a:latin typeface="Segoe Print" pitchFamily="2" charset="0"/>
              </a:rPr>
              <a:t>На серці неспокійно</a:t>
            </a:r>
          </a:p>
          <a:p>
            <a:r>
              <a:rPr lang="uk-UA" dirty="0" smtClean="0">
                <a:latin typeface="Segoe Print" pitchFamily="2" charset="0"/>
              </a:rPr>
              <a:t>Язики почали заплітатися</a:t>
            </a:r>
          </a:p>
          <a:p>
            <a:r>
              <a:rPr lang="uk-UA" dirty="0" smtClean="0">
                <a:latin typeface="Segoe Print" pitchFamily="2" charset="0"/>
              </a:rPr>
              <a:t>Стати як кістка в горлі</a:t>
            </a:r>
          </a:p>
          <a:p>
            <a:r>
              <a:rPr lang="uk-UA" dirty="0" smtClean="0">
                <a:latin typeface="Segoe Print" pitchFamily="2" charset="0"/>
              </a:rPr>
              <a:t>Мов лизень зливав</a:t>
            </a:r>
          </a:p>
          <a:p>
            <a:r>
              <a:rPr lang="uk-UA" dirty="0" smtClean="0">
                <a:latin typeface="Segoe Print" pitchFamily="2" charset="0"/>
              </a:rPr>
              <a:t>Не навчився у Сірка очей позичати</a:t>
            </a:r>
          </a:p>
          <a:p>
            <a:r>
              <a:rPr lang="uk-UA" dirty="0" smtClean="0">
                <a:latin typeface="Segoe Print" pitchFamily="2" charset="0"/>
              </a:rPr>
              <a:t>Щелепа поповзла вниз</a:t>
            </a:r>
          </a:p>
          <a:p>
            <a:r>
              <a:rPr lang="uk-UA" dirty="0" smtClean="0">
                <a:latin typeface="Segoe Print" pitchFamily="2" charset="0"/>
              </a:rPr>
              <a:t>Ковзнув поглядом</a:t>
            </a:r>
          </a:p>
          <a:p>
            <a:r>
              <a:rPr lang="uk-UA" dirty="0" smtClean="0">
                <a:latin typeface="Segoe Print" pitchFamily="2" charset="0"/>
              </a:rPr>
              <a:t>Встигнеш на торг</a:t>
            </a:r>
          </a:p>
          <a:p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68760"/>
            <a:ext cx="4038600" cy="4857403"/>
          </a:xfrm>
        </p:spPr>
        <p:txBody>
          <a:bodyPr>
            <a:normAutofit fontScale="77500" lnSpcReduction="20000"/>
          </a:bodyPr>
          <a:lstStyle/>
          <a:p>
            <a:r>
              <a:rPr lang="uk-UA" dirty="0" smtClean="0">
                <a:latin typeface="Segoe Print" pitchFamily="2" charset="0"/>
              </a:rPr>
              <a:t>Тривожно</a:t>
            </a:r>
          </a:p>
          <a:p>
            <a:r>
              <a:rPr lang="uk-UA" dirty="0" smtClean="0">
                <a:latin typeface="Segoe Print" pitchFamily="2" charset="0"/>
              </a:rPr>
              <a:t>Набридати</a:t>
            </a:r>
          </a:p>
          <a:p>
            <a:r>
              <a:rPr lang="uk-UA" dirty="0" smtClean="0">
                <a:latin typeface="Segoe Print" pitchFamily="2" charset="0"/>
              </a:rPr>
              <a:t>Нерозбірливо говорити</a:t>
            </a:r>
          </a:p>
          <a:p>
            <a:r>
              <a:rPr lang="uk-UA" dirty="0" smtClean="0">
                <a:latin typeface="Segoe Print" pitchFamily="2" charset="0"/>
              </a:rPr>
              <a:t>Не спізнитися</a:t>
            </a:r>
          </a:p>
          <a:p>
            <a:r>
              <a:rPr lang="uk-UA" dirty="0" smtClean="0">
                <a:latin typeface="Segoe Print" pitchFamily="2" charset="0"/>
              </a:rPr>
              <a:t>Зникнути</a:t>
            </a:r>
          </a:p>
          <a:p>
            <a:r>
              <a:rPr lang="uk-UA" dirty="0" smtClean="0">
                <a:latin typeface="Segoe Print" pitchFamily="2" charset="0"/>
              </a:rPr>
              <a:t>Здивувався</a:t>
            </a:r>
          </a:p>
          <a:p>
            <a:r>
              <a:rPr lang="uk-UA" dirty="0" smtClean="0">
                <a:latin typeface="Segoe Print" pitchFamily="2" charset="0"/>
              </a:rPr>
              <a:t>Відчувати сором</a:t>
            </a:r>
          </a:p>
          <a:p>
            <a:r>
              <a:rPr lang="uk-UA" dirty="0" smtClean="0">
                <a:latin typeface="Segoe Print" pitchFamily="2" charset="0"/>
              </a:rPr>
              <a:t>Заважати</a:t>
            </a:r>
          </a:p>
          <a:p>
            <a:r>
              <a:rPr lang="uk-UA" dirty="0" smtClean="0">
                <a:latin typeface="Segoe Print" pitchFamily="2" charset="0"/>
              </a:rPr>
              <a:t>Не зосереджувати погляд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260648"/>
            <a:ext cx="45191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Segoe Print" pitchFamily="2" charset="0"/>
              </a:rPr>
              <a:t>Самостійна робота</a:t>
            </a:r>
            <a:endParaRPr lang="uk-UA" sz="3200" b="1" dirty="0">
              <a:latin typeface="Segoe Prin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412776"/>
            <a:ext cx="856895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latin typeface="Segoe Print" pitchFamily="2" charset="0"/>
              </a:rPr>
              <a:t>Довкола простягся рівний,             , степ. Праворуч ледь-ледь           дніпровські         . .Неподалік виблискувало                        . Його низькі береги поросли очеретом. Над озером схилилося               </a:t>
            </a:r>
            <a:endParaRPr lang="uk-UA" sz="3200" b="1" dirty="0">
              <a:latin typeface="Segoe Print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28184" y="1484784"/>
            <a:ext cx="20922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Segoe Print" pitchFamily="2" charset="0"/>
              </a:rPr>
              <a:t>н</a:t>
            </a:r>
            <a:r>
              <a:rPr lang="uk-UA" sz="2800" b="1" dirty="0" smtClean="0">
                <a:latin typeface="Segoe Print" pitchFamily="2" charset="0"/>
              </a:rPr>
              <a:t>аче степ</a:t>
            </a:r>
            <a:endParaRPr lang="uk-UA" sz="2800" b="1" dirty="0">
              <a:latin typeface="Segoe Print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0152" y="1916832"/>
            <a:ext cx="14526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Segoe Print" pitchFamily="2" charset="0"/>
              </a:rPr>
              <a:t>мріяли</a:t>
            </a:r>
            <a:endParaRPr lang="uk-UA" sz="2800" b="1" dirty="0">
              <a:latin typeface="Segoe Print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15816" y="2420888"/>
            <a:ext cx="15087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Segoe Print" pitchFamily="2" charset="0"/>
              </a:rPr>
              <a:t>плавні</a:t>
            </a:r>
            <a:endParaRPr lang="uk-UA" sz="3200" b="1" dirty="0">
              <a:latin typeface="Segoe Print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12360" y="1844824"/>
            <a:ext cx="9525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Segoe Print" pitchFamily="2" charset="0"/>
              </a:rPr>
              <a:t>сизі</a:t>
            </a:r>
            <a:endParaRPr lang="uk-UA" sz="3200" b="1" dirty="0">
              <a:latin typeface="Segoe Print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3848" y="2852936"/>
            <a:ext cx="3773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latin typeface="Segoe Print" pitchFamily="2" charset="0"/>
              </a:rPr>
              <a:t>зачароване озеро</a:t>
            </a:r>
            <a:endParaRPr lang="uk-UA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4139952" y="3861048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latin typeface="Segoe Print" pitchFamily="2" charset="0"/>
              </a:rPr>
              <a:t>з десяток </a:t>
            </a:r>
            <a:endParaRPr lang="uk-UA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6444207" y="3861048"/>
            <a:ext cx="2699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Segoe Print" pitchFamily="2" charset="0"/>
              </a:rPr>
              <a:t>розлогих верб</a:t>
            </a:r>
            <a:endParaRPr lang="uk-UA" sz="28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23528" y="4509120"/>
            <a:ext cx="770384" cy="36004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C0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3528" y="5013176"/>
            <a:ext cx="792088" cy="36004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Прямоугольник 14"/>
          <p:cNvSpPr/>
          <p:nvPr/>
        </p:nvSpPr>
        <p:spPr>
          <a:xfrm>
            <a:off x="323528" y="5589240"/>
            <a:ext cx="792088" cy="36004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Прямоугольник 15"/>
          <p:cNvSpPr/>
          <p:nvPr/>
        </p:nvSpPr>
        <p:spPr>
          <a:xfrm>
            <a:off x="323528" y="6093296"/>
            <a:ext cx="792088" cy="36004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1763688" y="4479503"/>
            <a:ext cx="2323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>
                <a:latin typeface="Segoe Print" pitchFamily="2" charset="0"/>
              </a:rPr>
              <a:t> - порівняння</a:t>
            </a:r>
            <a:endParaRPr lang="uk-UA" sz="2400" dirty="0">
              <a:latin typeface="Segoe Print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79712" y="4941168"/>
            <a:ext cx="1487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 smtClean="0">
                <a:latin typeface="Segoe Print" pitchFamily="2" charset="0"/>
              </a:rPr>
              <a:t>- епітет</a:t>
            </a:r>
            <a:endParaRPr lang="uk-UA" sz="2000" dirty="0">
              <a:latin typeface="Segoe Print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35696" y="5589240"/>
            <a:ext cx="20185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 smtClean="0">
                <a:latin typeface="Segoe Print" pitchFamily="2" charset="0"/>
              </a:rPr>
              <a:t> - метафора</a:t>
            </a:r>
            <a:endParaRPr lang="uk-UA" sz="2000" dirty="0">
              <a:latin typeface="Segoe Print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07704" y="6093296"/>
            <a:ext cx="3038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 smtClean="0">
                <a:latin typeface="Segoe Print" pitchFamily="2" charset="0"/>
              </a:rPr>
              <a:t> - просторічне слово</a:t>
            </a:r>
            <a:endParaRPr lang="uk-UA" sz="2000" dirty="0"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CF7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CF72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CF72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692696"/>
            <a:ext cx="12884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i="1" dirty="0" smtClean="0">
                <a:solidFill>
                  <a:srgbClr val="FF0000"/>
                </a:solidFill>
              </a:rPr>
              <a:t>Тема</a:t>
            </a:r>
            <a:endParaRPr lang="uk-UA" sz="4000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836712"/>
            <a:ext cx="439248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Segoe Print" pitchFamily="2" charset="0"/>
                <a:cs typeface="Times New Roman" pitchFamily="18" charset="0"/>
              </a:rPr>
              <a:t>зображення пригод дванадцятирічних хлопчиків Санька та Грицика у супроводі сміливого вивідника Швайки у складний період протистояння українців турецько-татарським набігам і сваволі польсько-литовських магнатів та зародження козацтва.</a:t>
            </a:r>
            <a:endParaRPr lang="uk-UA" sz="2000" b="1" dirty="0">
              <a:solidFill>
                <a:srgbClr val="002060"/>
              </a:solidFill>
              <a:latin typeface="Segoe Print" pitchFamily="2" charset="0"/>
            </a:endParaRPr>
          </a:p>
        </p:txBody>
      </p:sp>
      <p:pic>
        <p:nvPicPr>
          <p:cNvPr id="30722" name="Picture 2" descr="Урок &amp;quot;В. Рутківський. «Джури козака Швайки» («На козацьких островах»).  Творчість відомого українського письменника. Твір про волелюбних, сміливих  героїв.&amp;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840898"/>
            <a:ext cx="3024336" cy="25887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764704"/>
            <a:ext cx="11278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 smtClean="0">
                <a:solidFill>
                  <a:srgbClr val="FF0000"/>
                </a:solidFill>
              </a:rPr>
              <a:t>Ідея</a:t>
            </a:r>
            <a:endParaRPr lang="uk-UA" sz="40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75856" y="980728"/>
            <a:ext cx="47525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Segoe Print" pitchFamily="2" charset="0"/>
                <a:cs typeface="Times New Roman" pitchFamily="18" charset="0"/>
              </a:rPr>
              <a:t>уславлення дружби, вірності рідній землі, потреби захисту її кордонів, засудження зради.</a:t>
            </a:r>
            <a:endParaRPr lang="uk-UA" sz="3200" b="1" dirty="0">
              <a:solidFill>
                <a:srgbClr val="002060"/>
              </a:solidFill>
              <a:latin typeface="Segoe Print" pitchFamily="2" charset="0"/>
            </a:endParaRPr>
          </a:p>
        </p:txBody>
      </p:sp>
      <p:pic>
        <p:nvPicPr>
          <p:cNvPr id="31746" name="Picture 2" descr="Джури козака Швайки - Володимир Рутківський Григорович - страница 41 -  чтение книги бесплатн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645024"/>
            <a:ext cx="3816424" cy="30162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2" name="Picture 6" descr="Дети думают: стоковые векторные изображения, иллюстрации | Depositphot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3001466" cy="44798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699792" y="2924944"/>
            <a:ext cx="50405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2800" dirty="0" smtClean="0">
                <a:latin typeface="Segoe Print" pitchFamily="2" charset="0"/>
              </a:rPr>
              <a:t>Зацікавився життям…</a:t>
            </a:r>
          </a:p>
          <a:p>
            <a:pPr lvl="0"/>
            <a:r>
              <a:rPr lang="uk-UA" sz="2800" dirty="0" smtClean="0">
                <a:latin typeface="Segoe Print" pitchFamily="2" charset="0"/>
              </a:rPr>
              <a:t>Зробив для себе висновок…</a:t>
            </a:r>
          </a:p>
          <a:p>
            <a:pPr lvl="0"/>
            <a:r>
              <a:rPr lang="uk-UA" sz="2800" dirty="0" smtClean="0">
                <a:latin typeface="Segoe Print" pitchFamily="2" charset="0"/>
              </a:rPr>
              <a:t>Буду читати сучасну…</a:t>
            </a:r>
          </a:p>
          <a:p>
            <a:pPr lvl="0"/>
            <a:r>
              <a:rPr lang="uk-UA" sz="2800" dirty="0" smtClean="0">
                <a:latin typeface="Segoe Print" pitchFamily="2" charset="0"/>
              </a:rPr>
              <a:t>Буду розвивати…</a:t>
            </a:r>
          </a:p>
          <a:p>
            <a:pPr lvl="0"/>
            <a:r>
              <a:rPr lang="uk-UA" sz="2800" dirty="0" smtClean="0">
                <a:latin typeface="Segoe Print" pitchFamily="2" charset="0"/>
              </a:rPr>
              <a:t>Зможу аналізувати…</a:t>
            </a:r>
          </a:p>
          <a:p>
            <a:pPr lvl="0"/>
            <a:r>
              <a:rPr lang="uk-UA" sz="2800" dirty="0" smtClean="0">
                <a:latin typeface="Segoe Print" pitchFamily="2" charset="0"/>
              </a:rPr>
              <a:t>Навчився досліджувати…</a:t>
            </a:r>
          </a:p>
          <a:p>
            <a:endParaRPr lang="uk-UA" sz="2800" dirty="0">
              <a:latin typeface="Segoe Print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79712" y="548680"/>
            <a:ext cx="3956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>
                <a:latin typeface="Segoe Print" pitchFamily="2" charset="0"/>
              </a:rPr>
              <a:t>Закінчи речення</a:t>
            </a:r>
            <a:endParaRPr lang="uk-UA" sz="3600" dirty="0">
              <a:latin typeface="Segoe Print" pitchFamily="2" charset="0"/>
            </a:endParaRPr>
          </a:p>
        </p:txBody>
      </p:sp>
      <p:pic>
        <p:nvPicPr>
          <p:cNvPr id="34820" name="Picture 4" descr="Дети думают: стоковые векторные изображения, иллюстрации | Depositphoto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620688"/>
            <a:ext cx="2291324" cy="26186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628800"/>
            <a:ext cx="34563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Я думаю, що моя країна потребує таких героїв, як...</a:t>
            </a:r>
          </a:p>
          <a:p>
            <a:r>
              <a:rPr lang="uk-UA" sz="3200" dirty="0" smtClean="0"/>
              <a:t>Тому що...</a:t>
            </a:r>
          </a:p>
          <a:p>
            <a:r>
              <a:rPr lang="uk-UA" sz="3200" dirty="0" smtClean="0"/>
              <a:t>Наприклад...</a:t>
            </a:r>
          </a:p>
          <a:p>
            <a:r>
              <a:rPr lang="uk-UA" sz="3200" dirty="0" smtClean="0"/>
              <a:t>Отже...</a:t>
            </a:r>
            <a:endParaRPr lang="uk-UA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2843808" y="548680"/>
            <a:ext cx="21216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/>
              <a:t>Рефлексія</a:t>
            </a:r>
            <a:endParaRPr lang="uk-UA" sz="3600" dirty="0"/>
          </a:p>
        </p:txBody>
      </p:sp>
      <p:pic>
        <p:nvPicPr>
          <p:cNvPr id="26626" name="Picture 2" descr="Джури козака Швайки (fb2) | КулЛиб - Скачать fb2 - Читать онлайн - Отзыв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3501008"/>
            <a:ext cx="3543300" cy="28003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737</Words>
  <Application>Microsoft Office PowerPoint</Application>
  <PresentationFormat>Экран (4:3)</PresentationFormat>
  <Paragraphs>169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В. Рутківський “Джури козака Швайки ”.  Образи козаків. Засудження підступності.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Подумай!</vt:lpstr>
      <vt:lpstr>Павутинка</vt:lpstr>
      <vt:lpstr>Слайд 15</vt:lpstr>
      <vt:lpstr>Фразеологізми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В. Рутківський “Джури козака Швайки ”.  Образи козаків. Засудження підступності.</dc:title>
  <dc:creator>by karadurak</dc:creator>
  <cp:lastModifiedBy>by karadurak</cp:lastModifiedBy>
  <cp:revision>3</cp:revision>
  <dcterms:created xsi:type="dcterms:W3CDTF">2021-11-02T16:01:49Z</dcterms:created>
  <dcterms:modified xsi:type="dcterms:W3CDTF">2021-11-07T19:58:44Z</dcterms:modified>
</cp:coreProperties>
</file>