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02" r:id="rId2"/>
    <p:sldId id="303" r:id="rId3"/>
    <p:sldId id="281" r:id="rId4"/>
    <p:sldId id="258" r:id="rId5"/>
    <p:sldId id="304" r:id="rId6"/>
    <p:sldId id="264" r:id="rId7"/>
    <p:sldId id="305" r:id="rId8"/>
    <p:sldId id="286" r:id="rId9"/>
    <p:sldId id="287" r:id="rId10"/>
    <p:sldId id="306" r:id="rId11"/>
    <p:sldId id="320" r:id="rId12"/>
    <p:sldId id="319" r:id="rId13"/>
    <p:sldId id="289" r:id="rId14"/>
    <p:sldId id="291" r:id="rId15"/>
    <p:sldId id="292" r:id="rId16"/>
    <p:sldId id="316" r:id="rId17"/>
    <p:sldId id="308" r:id="rId18"/>
    <p:sldId id="309" r:id="rId19"/>
    <p:sldId id="314" r:id="rId20"/>
    <p:sldId id="311" r:id="rId21"/>
    <p:sldId id="317" r:id="rId22"/>
    <p:sldId id="312" r:id="rId23"/>
    <p:sldId id="293" r:id="rId24"/>
    <p:sldId id="294" r:id="rId25"/>
    <p:sldId id="270" r:id="rId26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  <a:srgbClr val="FFFF00"/>
    <a:srgbClr val="FF3300"/>
    <a:srgbClr val="66FFFF"/>
    <a:srgbClr val="66FF66"/>
    <a:srgbClr val="660033"/>
    <a:srgbClr val="FF99F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BEBA3-B0DB-4CCB-924F-40F81D7256D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CB98-3197-43F3-8E6D-B08C784B5EB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D895-D730-4B9B-BEBF-EF468247A0B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3A04-3C12-472F-B312-FB2B1C84299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7C9DE-AD1A-461E-B2FB-E2D8C221E27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52D4D-35F3-4A41-B315-792A9117A90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E6A5E-8868-4C4C-8EDD-127DCBE694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9F270-9C5F-49D4-A09F-FB438DBE9B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3FE9-933C-4D65-A2AF-7DA004B09D0D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23BDC-C66A-409F-AE9C-68E39C7E5CA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1FD3-2577-4E2A-8C3A-3C5C1169C3D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5B83BE4-4B7E-4D2C-8B72-3C523C4422C8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nkozlov.ru/upload/images/0410/041026095010.jp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muzej-kolodjaz-60let.narod.ru/lesja-4-1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domohozyaika.com/files/articles/p_Ris13-14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ukrhatka.narod.ru/art010p3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audio" Target="../media/media4.mp3"/><Relationship Id="rId7" Type="http://schemas.openxmlformats.org/officeDocument/2006/relationships/image" Target="../media/image33.png"/><Relationship Id="rId2" Type="http://schemas.microsoft.com/office/2007/relationships/media" Target="../media/media4.mp3"/><Relationship Id="rId1" Type="http://schemas.openxmlformats.org/officeDocument/2006/relationships/tags" Target="../tags/tag1.xml"/><Relationship Id="rId6" Type="http://schemas.openxmlformats.org/officeDocument/2006/relationships/image" Target="../media/image32.jpeg"/><Relationship Id="rId5" Type="http://schemas.openxmlformats.org/officeDocument/2006/relationships/image" Target="../media/image2.jpeg"/><Relationship Id="rId4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ukrhatka.narod.ru/art010p3.jpg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://www.trandmarka.com/userfiles/image/PORTFOLIO/Illustrations/visvihka9.jp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94300" y="-142900"/>
            <a:ext cx="9238300" cy="70009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1214422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5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Я   </a:t>
            </a:r>
            <a:r>
              <a:rPr kumimoji="0" lang="ru-RU" sz="5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була</a:t>
            </a:r>
            <a:r>
              <a:rPr kumimoji="0" lang="ru-RU" sz="5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малою   горда, -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Щоб</a:t>
            </a:r>
            <a:r>
              <a:rPr kumimoji="0" lang="ru-RU" sz="5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не</a:t>
            </a:r>
            <a:r>
              <a:rPr kumimoji="0" lang="ru-RU" sz="54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5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плакать, я </a:t>
            </a:r>
            <a:r>
              <a:rPr kumimoji="0" lang="ru-RU" sz="5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сміялась</a:t>
            </a:r>
            <a:endParaRPr kumimoji="0" lang="ru-RU" sz="5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1" y="1285860"/>
          <a:ext cx="8643998" cy="3143272"/>
        </p:xfrm>
        <a:graphic>
          <a:graphicData uri="http://schemas.openxmlformats.org/drawingml/2006/table">
            <a:tbl>
              <a:tblPr/>
              <a:tblGrid>
                <a:gridCol w="1080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84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1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1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810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810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5716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200" dirty="0">
                          <a:latin typeface="Times New Roman"/>
                          <a:ea typeface="Calibri"/>
                          <a:cs typeface="Times New Roman"/>
                        </a:rPr>
                        <a:t>Я</a:t>
                      </a:r>
                      <a:endParaRPr lang="ru-RU" sz="7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200" dirty="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7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200" dirty="0">
                          <a:latin typeface="Times New Roman"/>
                          <a:ea typeface="Calibri"/>
                          <a:cs typeface="Times New Roman"/>
                        </a:rPr>
                        <a:t>Е</a:t>
                      </a:r>
                      <a:endParaRPr lang="ru-RU" sz="7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200" dirty="0">
                          <a:latin typeface="Times New Roman"/>
                          <a:ea typeface="Calibri"/>
                          <a:cs typeface="Times New Roman"/>
                        </a:rPr>
                        <a:t>Л</a:t>
                      </a:r>
                      <a:endParaRPr lang="ru-RU" sz="7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16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20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7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200" dirty="0">
                          <a:latin typeface="Times New Roman"/>
                          <a:ea typeface="Calibri"/>
                          <a:cs typeface="Times New Roman"/>
                        </a:rPr>
                        <a:t>К</a:t>
                      </a:r>
                      <a:endParaRPr lang="ru-RU" sz="7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200" dirty="0">
                          <a:latin typeface="Times New Roman"/>
                          <a:ea typeface="Calibri"/>
                          <a:cs typeface="Times New Roman"/>
                        </a:rPr>
                        <a:t>Н</a:t>
                      </a:r>
                      <a:endParaRPr lang="ru-RU" sz="7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200" dirty="0">
                          <a:latin typeface="Times New Roman"/>
                          <a:ea typeface="Calibri"/>
                          <a:cs typeface="Times New Roman"/>
                        </a:rPr>
                        <a:t>Ї</a:t>
                      </a:r>
                      <a:endParaRPr lang="ru-RU" sz="7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200" dirty="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7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200" dirty="0">
                          <a:latin typeface="Times New Roman"/>
                          <a:ea typeface="Calibri"/>
                          <a:cs typeface="Times New Roman"/>
                        </a:rPr>
                        <a:t>Р</a:t>
                      </a:r>
                      <a:endParaRPr lang="ru-RU" sz="7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200" dirty="0">
                          <a:latin typeface="Times New Roman"/>
                          <a:ea typeface="Calibri"/>
                          <a:cs typeface="Times New Roman"/>
                        </a:rPr>
                        <a:t>К</a:t>
                      </a:r>
                      <a:endParaRPr lang="ru-RU" sz="7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200" dirty="0">
                          <a:latin typeface="Times New Roman"/>
                          <a:ea typeface="Calibri"/>
                          <a:cs typeface="Times New Roman"/>
                        </a:rPr>
                        <a:t>У</a:t>
                      </a:r>
                      <a:endParaRPr lang="ru-RU" sz="7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58228889_1272189743_MAK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0" y="3429000"/>
            <a:ext cx="6286512" cy="3429000"/>
          </a:xfrm>
          <a:prstGeom prst="rect">
            <a:avLst/>
          </a:prstGeom>
          <a:noFill/>
        </p:spPr>
      </p:pic>
      <p:pic>
        <p:nvPicPr>
          <p:cNvPr id="31747" name="Picture 3" descr="Зображення 6 з 14016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/>
          <a:stretch>
            <a:fillRect/>
          </a:stretch>
        </p:blipFill>
        <p:spPr bwMode="auto">
          <a:xfrm>
            <a:off x="5929322" y="357166"/>
            <a:ext cx="2905125" cy="4724400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</p:pic>
      <p:sp>
        <p:nvSpPr>
          <p:cNvPr id="31748" name="WordArt 4"/>
          <p:cNvSpPr>
            <a:spLocks noChangeArrowheads="1" noChangeShapeType="1" noTextEdit="1"/>
          </p:cNvSpPr>
          <p:nvPr/>
        </p:nvSpPr>
        <p:spPr bwMode="auto">
          <a:xfrm>
            <a:off x="142844" y="0"/>
            <a:ext cx="5715000" cy="3124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 </a:t>
            </a:r>
            <a:endParaRPr lang="ru-RU" sz="36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928670"/>
            <a:ext cx="564360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i="1" dirty="0" smtClean="0">
                <a:ea typeface="Times New Roman" pitchFamily="18" charset="0"/>
                <a:cs typeface="Times New Roman" pitchFamily="18" charset="0"/>
              </a:rPr>
              <a:t>Я   </a:t>
            </a:r>
            <a:r>
              <a:rPr lang="ru-RU" sz="2800" b="1" i="1" dirty="0" err="1" smtClean="0">
                <a:ea typeface="Times New Roman" pitchFamily="18" charset="0"/>
                <a:cs typeface="Times New Roman" pitchFamily="18" charset="0"/>
              </a:rPr>
              <a:t>була</a:t>
            </a:r>
            <a:r>
              <a:rPr lang="ru-RU" sz="2800" b="1" i="1" dirty="0" smtClean="0">
                <a:ea typeface="Times New Roman" pitchFamily="18" charset="0"/>
                <a:cs typeface="Times New Roman" pitchFamily="18" charset="0"/>
              </a:rPr>
              <a:t>   малою   горда, -</a:t>
            </a:r>
            <a:endParaRPr lang="ru-RU" sz="2800" dirty="0" smtClean="0">
              <a:cs typeface="Arial" pitchFamily="34" charset="0"/>
            </a:endParaRPr>
          </a:p>
          <a:p>
            <a:pPr lvl="0" eaLnBrk="0" hangingPunct="0"/>
            <a:r>
              <a:rPr lang="ru-RU" sz="2800" b="1" i="1" dirty="0" err="1" smtClean="0">
                <a:ea typeface="Times New Roman" pitchFamily="18" charset="0"/>
                <a:cs typeface="Times New Roman" pitchFamily="18" charset="0"/>
              </a:rPr>
              <a:t>Щоб</a:t>
            </a:r>
            <a:r>
              <a:rPr lang="ru-RU" sz="2800" b="1" i="1" dirty="0" smtClean="0">
                <a:ea typeface="Times New Roman" pitchFamily="18" charset="0"/>
                <a:cs typeface="Times New Roman" pitchFamily="18" charset="0"/>
              </a:rPr>
              <a:t>  не  плакать, я </a:t>
            </a:r>
            <a:r>
              <a:rPr lang="ru-RU" sz="2800" b="1" i="1" dirty="0" err="1" smtClean="0">
                <a:ea typeface="Times New Roman" pitchFamily="18" charset="0"/>
                <a:cs typeface="Times New Roman" pitchFamily="18" charset="0"/>
              </a:rPr>
              <a:t>сміялась</a:t>
            </a:r>
            <a:r>
              <a:rPr lang="ru-RU" sz="2800" b="1" i="1" dirty="0" smtClean="0"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eaLnBrk="0" hangingPunct="0"/>
            <a:endParaRPr lang="ru-RU" sz="2800" b="1" i="1" dirty="0" smtClean="0"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800" b="1" i="1" dirty="0" smtClean="0">
                <a:ea typeface="Times New Roman" pitchFamily="18" charset="0"/>
                <a:cs typeface="Times New Roman" pitchFamily="18" charset="0"/>
              </a:rPr>
              <a:t>                        Леся </a:t>
            </a:r>
            <a:r>
              <a:rPr lang="uk-UA" sz="2800" b="1" i="1" dirty="0" smtClean="0">
                <a:ea typeface="Times New Roman" pitchFamily="18" charset="0"/>
                <a:cs typeface="Times New Roman" pitchFamily="18" charset="0"/>
              </a:rPr>
              <a:t>Українка</a:t>
            </a:r>
            <a:endParaRPr lang="uk-UA" sz="2800" b="1" i="1" dirty="0" smtClean="0"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1785918" y="1857364"/>
            <a:ext cx="7185228" cy="3000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14264" tIns="114264" rIns="114264" bIns="114264" anchor="ctr">
            <a:spAutoFit/>
          </a:bodyPr>
          <a:lstStyle/>
          <a:p>
            <a:pPr algn="ctr"/>
            <a:r>
              <a:rPr lang="uk-UA" sz="3600" b="1" dirty="0">
                <a:solidFill>
                  <a:srgbClr val="660066"/>
                </a:solidFill>
              </a:rPr>
              <a:t>Леся Українка</a:t>
            </a:r>
            <a:r>
              <a:rPr lang="uk-UA" sz="3600" dirty="0">
                <a:solidFill>
                  <a:srgbClr val="660066"/>
                </a:solidFill>
              </a:rPr>
              <a:t> </a:t>
            </a:r>
          </a:p>
          <a:p>
            <a:pPr algn="ctr"/>
            <a:r>
              <a:rPr lang="uk-UA" sz="3600" b="1" dirty="0">
                <a:solidFill>
                  <a:srgbClr val="660066"/>
                </a:solidFill>
              </a:rPr>
              <a:t>(1871 – 1913) </a:t>
            </a:r>
          </a:p>
          <a:p>
            <a:pPr algn="ctr"/>
            <a:r>
              <a:rPr lang="uk-UA" sz="3600" b="1" dirty="0" smtClean="0">
                <a:solidFill>
                  <a:srgbClr val="660066"/>
                </a:solidFill>
              </a:rPr>
              <a:t> </a:t>
            </a:r>
            <a:endParaRPr lang="uk-UA" sz="3600" b="1" dirty="0">
              <a:solidFill>
                <a:srgbClr val="660066"/>
              </a:solidFill>
            </a:endParaRPr>
          </a:p>
          <a:p>
            <a:pPr algn="ctr"/>
            <a:r>
              <a:rPr lang="uk-UA" sz="3600" b="1" i="1" dirty="0">
                <a:solidFill>
                  <a:srgbClr val="660033"/>
                </a:solidFill>
              </a:rPr>
              <a:t> Українська письменниця, </a:t>
            </a:r>
          </a:p>
          <a:p>
            <a:pPr algn="ctr"/>
            <a:r>
              <a:rPr lang="uk-UA" sz="3600" b="1" i="1" dirty="0">
                <a:solidFill>
                  <a:srgbClr val="660033"/>
                </a:solidFill>
              </a:rPr>
              <a:t>перекладач, культурний діяч</a:t>
            </a:r>
            <a:r>
              <a:rPr lang="uk-UA" sz="3600" b="1" i="1" dirty="0" smtClean="0">
                <a:solidFill>
                  <a:srgbClr val="660033"/>
                </a:solidFill>
              </a:rPr>
              <a:t>.</a:t>
            </a:r>
            <a:endParaRPr lang="uk-UA" sz="3600" b="1" i="1" dirty="0">
              <a:solidFill>
                <a:srgbClr val="660033"/>
              </a:solidFill>
            </a:endParaRPr>
          </a:p>
        </p:txBody>
      </p:sp>
      <p:pic>
        <p:nvPicPr>
          <p:cNvPr id="7174" name="Picture 6" descr="Зображення 1 з 1401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lum contrast="12000"/>
          </a:blip>
          <a:srcRect/>
          <a:stretch>
            <a:fillRect/>
          </a:stretch>
        </p:blipFill>
        <p:spPr bwMode="auto">
          <a:xfrm>
            <a:off x="428596" y="357166"/>
            <a:ext cx="2087562" cy="3048000"/>
          </a:xfrm>
          <a:prstGeom prst="rect">
            <a:avLst/>
          </a:prstGeom>
          <a:noFill/>
        </p:spPr>
      </p:pic>
      <p:pic>
        <p:nvPicPr>
          <p:cNvPr id="7177" name="Picture 9" descr="1150_89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7483475" y="0"/>
            <a:ext cx="16605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Picture 10" descr="1150_89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50800" y="4572000"/>
            <a:ext cx="16097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42900"/>
            <a:ext cx="9238300" cy="7000900"/>
          </a:xfrm>
          <a:prstGeom prst="rect">
            <a:avLst/>
          </a:prstGeom>
        </p:spPr>
      </p:pic>
      <p:pic>
        <p:nvPicPr>
          <p:cNvPr id="5" name="Рисунок 4" descr="44769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42900"/>
            <a:ext cx="2155518" cy="3462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53556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357697"/>
            <a:ext cx="3357554" cy="25003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0" y="3929066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Леся з мамою - Оленою  Пчілко</a:t>
            </a:r>
            <a:r>
              <a:rPr lang="uk-UA" dirty="0" smtClean="0"/>
              <a:t>ю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85984" y="0"/>
            <a:ext cx="685801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Леся </a:t>
            </a:r>
            <a:r>
              <a:rPr lang="ru-RU" sz="20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Укра</a:t>
            </a:r>
            <a:r>
              <a:rPr lang="uk-UA" sz="20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їнка</a:t>
            </a:r>
            <a:endParaRPr lang="uk-UA" sz="2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uk-UA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(Лариса Петрівна Косач)</a:t>
            </a:r>
          </a:p>
          <a:p>
            <a:pPr algn="ctr"/>
            <a:r>
              <a:rPr lang="uk-UA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</a:t>
            </a:r>
            <a:r>
              <a:rPr lang="uk-UA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ародилася 25 лютого у Новограді-Волинському.</a:t>
            </a:r>
          </a:p>
          <a:p>
            <a:pPr algn="ctr"/>
            <a:r>
              <a:rPr lang="uk-UA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Мати і батько походили з дворянських родів.</a:t>
            </a:r>
          </a:p>
        </p:txBody>
      </p:sp>
      <p:pic>
        <p:nvPicPr>
          <p:cNvPr id="12" name="Рисунок 11" descr="vol10-097-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58971" y="1785926"/>
            <a:ext cx="3885029" cy="55302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6572264" y="1357298"/>
            <a:ext cx="12901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dirty="0" smtClean="0"/>
              <a:t>Батько Лесі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642910" y="3429000"/>
            <a:ext cx="64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dirty="0" smtClean="0"/>
              <a:t>Леся</a:t>
            </a:r>
            <a:endParaRPr lang="ru-RU" sz="1600" dirty="0"/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3" name="Picture 11" descr="Зображення 92 з 2132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D8CECC"/>
              </a:clrFrom>
              <a:clrTo>
                <a:srgbClr val="D8CECC">
                  <a:alpha val="0"/>
                </a:srgbClr>
              </a:clrTo>
            </a:clrChange>
          </a:blip>
          <a:srcRect t="50000"/>
          <a:stretch>
            <a:fillRect/>
          </a:stretch>
        </p:blipFill>
        <p:spPr bwMode="auto">
          <a:xfrm>
            <a:off x="7467600" y="0"/>
            <a:ext cx="1676400" cy="1450975"/>
          </a:xfrm>
          <a:prstGeom prst="rect">
            <a:avLst/>
          </a:prstGeom>
          <a:noFill/>
        </p:spPr>
      </p:pic>
      <p:pic>
        <p:nvPicPr>
          <p:cNvPr id="13324" name="Picture 12" descr="Зображення 92 з 2132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D8CECC"/>
              </a:clrFrom>
              <a:clrTo>
                <a:srgbClr val="D8CECC">
                  <a:alpha val="0"/>
                </a:srgbClr>
              </a:clrTo>
            </a:clrChange>
          </a:blip>
          <a:srcRect t="50000"/>
          <a:stretch>
            <a:fillRect/>
          </a:stretch>
        </p:blipFill>
        <p:spPr bwMode="auto">
          <a:xfrm>
            <a:off x="7467600" y="4286256"/>
            <a:ext cx="1676400" cy="1450975"/>
          </a:xfrm>
          <a:prstGeom prst="rect">
            <a:avLst/>
          </a:prstGeom>
          <a:noFill/>
        </p:spPr>
      </p:pic>
      <p:pic>
        <p:nvPicPr>
          <p:cNvPr id="13325" name="Picture 13" descr="Зображення 92 з 2132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D8CECC"/>
              </a:clrFrom>
              <a:clrTo>
                <a:srgbClr val="D8CECC">
                  <a:alpha val="0"/>
                </a:srgbClr>
              </a:clrTo>
            </a:clrChange>
          </a:blip>
          <a:srcRect t="50000"/>
          <a:stretch>
            <a:fillRect/>
          </a:stretch>
        </p:blipFill>
        <p:spPr bwMode="auto">
          <a:xfrm>
            <a:off x="7467600" y="2857496"/>
            <a:ext cx="1676400" cy="1450975"/>
          </a:xfrm>
          <a:prstGeom prst="rect">
            <a:avLst/>
          </a:prstGeom>
          <a:noFill/>
        </p:spPr>
      </p:pic>
      <p:pic>
        <p:nvPicPr>
          <p:cNvPr id="13326" name="Picture 14" descr="Зображення 92 з 2132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D8CECC"/>
              </a:clrFrom>
              <a:clrTo>
                <a:srgbClr val="D8CECC">
                  <a:alpha val="0"/>
                </a:srgbClr>
              </a:clrTo>
            </a:clrChange>
          </a:blip>
          <a:srcRect t="50000"/>
          <a:stretch>
            <a:fillRect/>
          </a:stretch>
        </p:blipFill>
        <p:spPr bwMode="auto">
          <a:xfrm>
            <a:off x="7467600" y="1428736"/>
            <a:ext cx="1676400" cy="1450975"/>
          </a:xfrm>
          <a:prstGeom prst="rect">
            <a:avLst/>
          </a:prstGeom>
          <a:noFill/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285720" y="1285860"/>
            <a:ext cx="3625880" cy="5572140"/>
          </a:xfrm>
          <a:prstGeom prst="rect">
            <a:avLst/>
          </a:prstGeom>
          <a:noFill/>
          <a:ln/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3857620" y="1285860"/>
            <a:ext cx="3571900" cy="5572140"/>
          </a:xfrm>
          <a:prstGeom prst="rect">
            <a:avLst/>
          </a:prstGeom>
          <a:noFill/>
          <a:ln/>
        </p:spPr>
      </p:pic>
      <p:pic>
        <p:nvPicPr>
          <p:cNvPr id="14" name="Picture 12" descr="Зображення 92 з 2132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D8CECC"/>
              </a:clrFrom>
              <a:clrTo>
                <a:srgbClr val="D8CECC">
                  <a:alpha val="0"/>
                </a:srgbClr>
              </a:clrTo>
            </a:clrChange>
          </a:blip>
          <a:srcRect t="50000"/>
          <a:stretch>
            <a:fillRect/>
          </a:stretch>
        </p:blipFill>
        <p:spPr bwMode="auto">
          <a:xfrm>
            <a:off x="7467600" y="5407025"/>
            <a:ext cx="1676400" cy="1450975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428596" y="357166"/>
            <a:ext cx="67151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Батьки Лесі Українки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51436" cy="6858000"/>
          </a:xfrm>
          <a:prstGeom prst="rect">
            <a:avLst/>
          </a:prstGeom>
        </p:spPr>
      </p:pic>
      <p:pic>
        <p:nvPicPr>
          <p:cNvPr id="5" name="Picture 4" descr="vol02-049c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819650" cy="7000900"/>
          </a:xfrm>
          <a:prstGeom prst="rect">
            <a:avLst/>
          </a:prstGeom>
          <a:noFill/>
        </p:spPr>
      </p:pic>
      <p:pic>
        <p:nvPicPr>
          <p:cNvPr id="6" name="Picture 12" descr="kalina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EDD3"/>
              </a:clrFrom>
              <a:clrTo>
                <a:srgbClr val="FDEDD3">
                  <a:alpha val="0"/>
                </a:srgbClr>
              </a:clrTo>
            </a:clrChange>
          </a:blip>
          <a:srcRect t="50389" b="5499"/>
          <a:stretch>
            <a:fillRect/>
          </a:stretch>
        </p:blipFill>
        <p:spPr bwMode="auto">
          <a:xfrm>
            <a:off x="4286248" y="3643290"/>
            <a:ext cx="5072098" cy="342904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6" name="Picture 8" descr="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81888" y="5157788"/>
            <a:ext cx="1662112" cy="1700212"/>
          </a:xfrm>
          <a:prstGeom prst="rect">
            <a:avLst/>
          </a:prstGeom>
          <a:noFill/>
        </p:spPr>
      </p:pic>
      <p:pic>
        <p:nvPicPr>
          <p:cNvPr id="7" name="укр1_0001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4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3203575" y="188913"/>
            <a:ext cx="38893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uk-UA" b="1" i="1" dirty="0">
              <a:solidFill>
                <a:srgbClr val="800000"/>
              </a:solidFill>
              <a:cs typeface="Arial" charset="0"/>
            </a:endParaRPr>
          </a:p>
        </p:txBody>
      </p:sp>
      <p:pic>
        <p:nvPicPr>
          <p:cNvPr id="38915" name="Picture 3" descr="Ukrainka_clip_image004_00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142984"/>
            <a:ext cx="3000396" cy="4572032"/>
          </a:xfrm>
          <a:prstGeom prst="rect">
            <a:avLst/>
          </a:prstGeom>
          <a:solidFill>
            <a:srgbClr val="FF9999"/>
          </a:solidFill>
          <a:ln w="28575">
            <a:solidFill>
              <a:srgbClr val="FF9999"/>
            </a:solidFill>
            <a:miter lim="800000"/>
            <a:headEnd/>
            <a:tailEnd/>
          </a:ln>
        </p:spPr>
      </p:pic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1214414" y="5857892"/>
            <a:ext cx="21812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uk-UA" sz="1400" b="1" dirty="0">
                <a:cs typeface="Arial" charset="0"/>
              </a:rPr>
              <a:t>Леся </a:t>
            </a:r>
            <a:r>
              <a:rPr lang="uk-UA" sz="1400" b="1" dirty="0" smtClean="0">
                <a:cs typeface="Arial" charset="0"/>
              </a:rPr>
              <a:t>Українка з </a:t>
            </a:r>
            <a:r>
              <a:rPr lang="uk-UA" sz="1400" b="1" dirty="0">
                <a:cs typeface="Arial" charset="0"/>
              </a:rPr>
              <a:t>братом </a:t>
            </a:r>
            <a:r>
              <a:rPr lang="uk-UA" sz="1400" b="1" dirty="0" smtClean="0">
                <a:cs typeface="Arial" charset="0"/>
              </a:rPr>
              <a:t>Михайлом</a:t>
            </a:r>
          </a:p>
          <a:p>
            <a:pPr algn="ctr"/>
            <a:r>
              <a:rPr lang="uk-UA" sz="1400" b="1" dirty="0" smtClean="0">
                <a:cs typeface="Arial" charset="0"/>
              </a:rPr>
              <a:t> </a:t>
            </a:r>
            <a:r>
              <a:rPr lang="uk-UA" sz="1400" b="1" dirty="0">
                <a:cs typeface="Arial" charset="0"/>
              </a:rPr>
              <a:t>в </a:t>
            </a:r>
            <a:r>
              <a:rPr lang="uk-UA" sz="1400" b="1" dirty="0" smtClean="0">
                <a:cs typeface="Arial" charset="0"/>
              </a:rPr>
              <a:t>1880 </a:t>
            </a:r>
            <a:r>
              <a:rPr lang="uk-UA" sz="1400" b="1" dirty="0">
                <a:cs typeface="Arial" charset="0"/>
              </a:rPr>
              <a:t>р</a:t>
            </a:r>
            <a:r>
              <a:rPr lang="uk-UA" sz="1400" b="1" dirty="0" smtClean="0">
                <a:cs typeface="Arial" charset="0"/>
              </a:rPr>
              <a:t>. </a:t>
            </a:r>
            <a:endParaRPr lang="uk-UA" sz="1400" b="1" dirty="0">
              <a:cs typeface="Arial" charset="0"/>
            </a:endParaRP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3132138" y="2205038"/>
            <a:ext cx="35290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endParaRPr lang="uk-UA" dirty="0">
              <a:solidFill>
                <a:srgbClr val="800000"/>
              </a:solidFill>
              <a:cs typeface="Arial" charset="0"/>
            </a:endParaRPr>
          </a:p>
        </p:txBody>
      </p:sp>
      <p:pic>
        <p:nvPicPr>
          <p:cNvPr id="38921" name="Picture 9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950" y="0"/>
            <a:ext cx="2051050" cy="3141663"/>
          </a:xfrm>
          <a:prstGeom prst="rect">
            <a:avLst/>
          </a:prstGeom>
          <a:noFill/>
        </p:spPr>
      </p:pic>
      <p:pic>
        <p:nvPicPr>
          <p:cNvPr id="11" name="Рисунок 10" descr="lu_1896_bi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29256" y="2000240"/>
            <a:ext cx="2714644" cy="36195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5572132" y="6072206"/>
            <a:ext cx="16370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b="1" dirty="0" smtClean="0"/>
              <a:t>Леся з сестрами</a:t>
            </a:r>
            <a:endParaRPr lang="ru-RU" sz="1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143108" y="214290"/>
            <a:ext cx="49292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Росла  і  виховувалась 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  великій    родині</a:t>
            </a:r>
            <a:endParaRPr lang="ru-RU" sz="2400" dirty="0"/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142852"/>
            <a:ext cx="75724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Вчилася гри на фортепіано</a:t>
            </a:r>
          </a:p>
        </p:txBody>
      </p:sp>
      <p:pic>
        <p:nvPicPr>
          <p:cNvPr id="4" name="Рисунок 3" descr="53556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928802"/>
            <a:ext cx="3661198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0" descr="G:\Л.У\будинок-музей Л .Українки у с.Колодяжне\Лесин рояль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73638" y="785794"/>
            <a:ext cx="4170362" cy="630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 descr="Рояль у будинку Лесі Українк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9058" y="3786190"/>
            <a:ext cx="4211637" cy="316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ф шопен ноктюрн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5786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724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хреща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1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055375" y="2643182"/>
            <a:ext cx="4088626" cy="4214818"/>
          </a:xfrm>
          <a:prstGeom prst="rect">
            <a:avLst/>
          </a:prstGeom>
          <a:noFill/>
          <a:ln/>
        </p:spPr>
      </p:pic>
      <p:sp>
        <p:nvSpPr>
          <p:cNvPr id="6" name="Прямоугольник 5"/>
          <p:cNvSpPr/>
          <p:nvPr/>
        </p:nvSpPr>
        <p:spPr>
          <a:xfrm>
            <a:off x="357158" y="357166"/>
            <a:ext cx="68627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uk-UA" sz="3200" b="1" i="1" dirty="0" err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”До</a:t>
            </a:r>
            <a:r>
              <a:rPr lang="uk-UA" sz="3200" b="1" i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 мого </a:t>
            </a:r>
            <a:r>
              <a:rPr lang="uk-UA" sz="3200" b="1" i="1" dirty="0" err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фортепіано”</a:t>
            </a:r>
            <a:r>
              <a:rPr lang="uk-UA" sz="3200" b="1" i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, </a:t>
            </a:r>
            <a:r>
              <a:rPr lang="uk-UA" sz="3200" b="1" i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1890</a:t>
            </a:r>
            <a:r>
              <a:rPr lang="uk-UA" sz="3200" b="1" i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 р.</a:t>
            </a:r>
            <a:endParaRPr lang="ru-RU" sz="3200" b="1" i="1" dirty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1000108"/>
            <a:ext cx="4572000" cy="5509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uk-UA" sz="3200" b="1" i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Мій давній друже! Розстаємось надовго ми з тобою! Зостанешся ти в самоті німій, </a:t>
            </a:r>
          </a:p>
          <a:p>
            <a:pPr>
              <a:buFont typeface="Wingdings" pitchFamily="2" charset="2"/>
              <a:buNone/>
            </a:pPr>
            <a:r>
              <a:rPr lang="uk-UA" sz="3200" b="1" i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А я не матиму де дітися з журбою,</a:t>
            </a:r>
          </a:p>
          <a:p>
            <a:pPr>
              <a:buFont typeface="Wingdings" pitchFamily="2" charset="2"/>
              <a:buNone/>
            </a:pPr>
            <a:r>
              <a:rPr lang="uk-UA" sz="3200" b="1" i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Прощай же, давній, любий друже мій!  </a:t>
            </a:r>
            <a:endParaRPr lang="ru-RU" sz="3200" b="1" i="1" dirty="0"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57298"/>
            <a:ext cx="9144000" cy="550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0" y="214290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600" b="1" i="1" dirty="0" err="1" smtClean="0">
                <a:latin typeface="Times New Roman" pitchFamily="18" charset="0"/>
                <a:cs typeface="Times New Roman" pitchFamily="18" charset="0"/>
              </a:rPr>
              <a:t>”Стародавня</a:t>
            </a:r>
            <a:r>
              <a:rPr lang="uk-UA" sz="2600" b="1" i="1" dirty="0" smtClean="0">
                <a:latin typeface="Times New Roman" pitchFamily="18" charset="0"/>
                <a:cs typeface="Times New Roman" pitchFamily="18" charset="0"/>
              </a:rPr>
              <a:t> історія східних </a:t>
            </a:r>
            <a:r>
              <a:rPr lang="uk-UA" sz="2600" b="1" i="1" dirty="0" err="1" smtClean="0">
                <a:latin typeface="Times New Roman" pitchFamily="18" charset="0"/>
                <a:cs typeface="Times New Roman" pitchFamily="18" charset="0"/>
              </a:rPr>
              <a:t>народів”</a:t>
            </a:r>
            <a:r>
              <a:rPr lang="uk-UA" sz="2600" b="1" i="1" dirty="0" smtClean="0">
                <a:latin typeface="Times New Roman" pitchFamily="18" charset="0"/>
                <a:cs typeface="Times New Roman" pitchFamily="18" charset="0"/>
              </a:rPr>
              <a:t> –</a:t>
            </a:r>
          </a:p>
          <a:p>
            <a:pPr algn="ctr"/>
            <a:r>
              <a:rPr lang="uk-UA" sz="2600" b="1" i="1" dirty="0" smtClean="0">
                <a:latin typeface="Times New Roman" pitchFamily="18" charset="0"/>
                <a:cs typeface="Times New Roman" pitchFamily="18" charset="0"/>
              </a:rPr>
              <a:t> цю книгу Леся написала для молодших сестер   у  1890 році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685800" y="4343400"/>
            <a:ext cx="73453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uk-UA" sz="2400" dirty="0">
              <a:solidFill>
                <a:srgbClr val="990000"/>
              </a:solidFill>
              <a:cs typeface="Arial" charset="0"/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114300" y="106363"/>
            <a:ext cx="184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endParaRPr lang="uk-UA" dirty="0">
              <a:solidFill>
                <a:srgbClr val="990033"/>
              </a:solidFill>
              <a:cs typeface="Arial" charset="0"/>
            </a:endParaRPr>
          </a:p>
        </p:txBody>
      </p:sp>
      <p:pic>
        <p:nvPicPr>
          <p:cNvPr id="44038" name="Picture 6" descr="Зображення 23 з 2132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 l="1208" t="2644" r="48792" b="33908"/>
          <a:stretch>
            <a:fillRect/>
          </a:stretch>
        </p:blipFill>
        <p:spPr bwMode="auto">
          <a:xfrm>
            <a:off x="0" y="5468938"/>
            <a:ext cx="1447800" cy="1389062"/>
          </a:xfrm>
          <a:prstGeom prst="rect">
            <a:avLst/>
          </a:prstGeom>
          <a:noFill/>
        </p:spPr>
      </p:pic>
      <p:pic>
        <p:nvPicPr>
          <p:cNvPr id="44039" name="Picture 7" descr="Зображення 23 з 21320">
            <a:hlinkClick r:id="rId2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 l="2644" t="48792" r="33908" b="1208"/>
          <a:stretch>
            <a:fillRect/>
          </a:stretch>
        </p:blipFill>
        <p:spPr bwMode="auto">
          <a:xfrm>
            <a:off x="7724775" y="5440363"/>
            <a:ext cx="1389063" cy="1447800"/>
          </a:xfrm>
          <a:prstGeom prst="rect">
            <a:avLst/>
          </a:prstGeom>
          <a:noFill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841500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2844" y="428604"/>
            <a:ext cx="88582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i="1" dirty="0" smtClean="0">
                <a:latin typeface="Georgia" pitchFamily="18" charset="0"/>
              </a:rPr>
              <a:t>Автографи перекладів   Лесі  Українки</a:t>
            </a:r>
            <a:endParaRPr lang="ru-RU" sz="3200" dirty="0"/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97937" y="0"/>
            <a:ext cx="9341937" cy="6858000"/>
          </a:xfrm>
          <a:prstGeom prst="rect">
            <a:avLst/>
          </a:prstGeom>
        </p:spPr>
      </p:pic>
      <p:pic>
        <p:nvPicPr>
          <p:cNvPr id="6" name="Рисунок 5" descr="27286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100" y="-559784"/>
            <a:ext cx="7286625" cy="7417784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94300" y="-142900"/>
            <a:ext cx="9238300" cy="70009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71868" y="428604"/>
            <a:ext cx="521494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 descr="1913lu.jpg"/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214289"/>
            <a:ext cx="3009908" cy="46325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214414" y="46434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14646" y="785794"/>
            <a:ext cx="59293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b="1" dirty="0" smtClean="0">
                <a:latin typeface="AnastasiaScript" pitchFamily="2" charset="0"/>
              </a:rPr>
              <a:t>“ Як  дитиною  бувало…” </a:t>
            </a:r>
            <a:endParaRPr lang="ru-RU" sz="4400" b="1" dirty="0">
              <a:latin typeface="AnastasiaScript" pitchFamily="2" charset="0"/>
            </a:endParaRPr>
          </a:p>
        </p:txBody>
      </p:sp>
      <p:pic>
        <p:nvPicPr>
          <p:cNvPr id="9" name="Рисунок 1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237" y="1714488"/>
            <a:ext cx="4124763" cy="53757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Леся Українка – Щоб не плакать, я сміялась. (www.petamusic.ru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57158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ru-RU" b="1" dirty="0" err="1" smtClean="0"/>
              <a:t>Епігра́ма</a:t>
            </a:r>
            <a:r>
              <a:rPr lang="ru-RU" dirty="0" smtClean="0"/>
              <a:t>  -  (</a:t>
            </a:r>
            <a:r>
              <a:rPr lang="ru-RU" dirty="0" err="1" smtClean="0"/>
              <a:t>грец</a:t>
            </a:r>
            <a:r>
              <a:rPr lang="ru-RU" dirty="0" smtClean="0"/>
              <a:t>. </a:t>
            </a:r>
            <a:r>
              <a:rPr lang="el-GR" i="1" dirty="0" smtClean="0"/>
              <a:t>epigramma</a:t>
            </a:r>
            <a:r>
              <a:rPr lang="ru-RU" dirty="0" smtClean="0"/>
              <a:t> — </a:t>
            </a:r>
            <a:r>
              <a:rPr lang="ru-RU" dirty="0" err="1" smtClean="0"/>
              <a:t>напис</a:t>
            </a:r>
            <a:r>
              <a:rPr lang="uk-UA" dirty="0" smtClean="0"/>
              <a:t>),</a:t>
            </a:r>
          </a:p>
          <a:p>
            <a:pPr>
              <a:buNone/>
            </a:pPr>
            <a:r>
              <a:rPr lang="uk-UA" dirty="0" smtClean="0"/>
              <a:t>жанр сатиричної  поезії, </a:t>
            </a:r>
            <a:r>
              <a:rPr lang="ru-RU" dirty="0" smtClean="0"/>
              <a:t> зле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дотепне</a:t>
            </a:r>
            <a:endParaRPr lang="ru-RU" dirty="0" smtClean="0"/>
          </a:p>
          <a:p>
            <a:pPr>
              <a:buNone/>
            </a:pPr>
            <a:r>
              <a:rPr lang="ru-RU" dirty="0" err="1" smtClean="0"/>
              <a:t>зауваження</a:t>
            </a:r>
            <a:r>
              <a:rPr lang="ru-RU" dirty="0" smtClean="0"/>
              <a:t> на </a:t>
            </a:r>
            <a:r>
              <a:rPr lang="ru-RU" dirty="0" err="1" smtClean="0"/>
              <a:t>кого-небудь</a:t>
            </a:r>
            <a:r>
              <a:rPr lang="uk-UA" dirty="0" smtClean="0"/>
              <a:t>. </a:t>
            </a:r>
          </a:p>
          <a:p>
            <a:pPr>
              <a:buNone/>
            </a:pPr>
            <a:r>
              <a:rPr lang="ru-RU" dirty="0" smtClean="0"/>
              <a:t>Короткий  </a:t>
            </a:r>
            <a:r>
              <a:rPr lang="ru-RU" dirty="0" err="1" smtClean="0"/>
              <a:t>сатиричний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гумористичний</a:t>
            </a:r>
            <a:endParaRPr lang="ru-RU" dirty="0" smtClean="0"/>
          </a:p>
          <a:p>
            <a:pPr>
              <a:buNone/>
            </a:pPr>
            <a:r>
              <a:rPr lang="ru-RU" dirty="0" err="1" smtClean="0"/>
              <a:t>вірш</a:t>
            </a:r>
            <a:r>
              <a:rPr lang="ru-RU" dirty="0" smtClean="0"/>
              <a:t>,  </a:t>
            </a:r>
            <a:r>
              <a:rPr lang="ru-RU" dirty="0" err="1" smtClean="0"/>
              <a:t>спрямований</a:t>
            </a:r>
            <a:r>
              <a:rPr lang="ru-RU" dirty="0" smtClean="0"/>
              <a:t> </a:t>
            </a:r>
            <a:r>
              <a:rPr lang="ru-RU" dirty="0" err="1" smtClean="0"/>
              <a:t>проти</a:t>
            </a:r>
            <a:r>
              <a:rPr lang="ru-RU" dirty="0" smtClean="0"/>
              <a:t> </a:t>
            </a:r>
            <a:r>
              <a:rPr lang="ru-RU" dirty="0" err="1" smtClean="0"/>
              <a:t>окремої</a:t>
            </a:r>
            <a:r>
              <a:rPr lang="ru-RU" dirty="0" smtClean="0"/>
              <a:t> особи </a:t>
            </a:r>
          </a:p>
          <a:p>
            <a:pPr>
              <a:buNone/>
            </a:pP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суспільного</a:t>
            </a:r>
            <a:r>
              <a:rPr lang="ru-RU" dirty="0" smtClean="0"/>
              <a:t> </a:t>
            </a:r>
            <a:r>
              <a:rPr lang="ru-RU" dirty="0" err="1" smtClean="0"/>
              <a:t>явища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94300" y="-142900"/>
            <a:ext cx="9238300" cy="70009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71868" y="428604"/>
            <a:ext cx="521494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 descr="1913lu.jpg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214289"/>
            <a:ext cx="3009908" cy="46325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214414" y="46434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14646" y="785794"/>
            <a:ext cx="59293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b="1" dirty="0" smtClean="0">
                <a:latin typeface="AnastasiaScript" pitchFamily="2" charset="0"/>
              </a:rPr>
              <a:t>“ Як  дитиною  бувало…” </a:t>
            </a:r>
            <a:endParaRPr lang="ru-RU" sz="4400" b="1" dirty="0">
              <a:latin typeface="AnastasiaScript" pitchFamily="2" charset="0"/>
            </a:endParaRPr>
          </a:p>
        </p:txBody>
      </p:sp>
      <p:pic>
        <p:nvPicPr>
          <p:cNvPr id="9" name="Рисунок 1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094" y="1714488"/>
            <a:ext cx="4089906" cy="53302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5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Злий</a:t>
            </a:r>
            <a:r>
              <a:rPr lang="ru-RU" dirty="0" smtClean="0"/>
              <a:t> жарт; «</a:t>
            </a:r>
            <a:r>
              <a:rPr lang="ru-RU" dirty="0" err="1" smtClean="0"/>
              <a:t>біль</a:t>
            </a:r>
            <a:r>
              <a:rPr lang="ru-RU" dirty="0" smtClean="0"/>
              <a:t> доходив», </a:t>
            </a:r>
            <a:br>
              <a:rPr lang="ru-RU" dirty="0" smtClean="0"/>
            </a:br>
            <a:r>
              <a:rPr lang="ru-RU" dirty="0" err="1" smtClean="0"/>
              <a:t>епіграма</a:t>
            </a:r>
            <a:r>
              <a:rPr lang="ru-RU" dirty="0" smtClean="0"/>
              <a:t> </a:t>
            </a:r>
            <a:r>
              <a:rPr lang="ru-RU" dirty="0" err="1" smtClean="0"/>
              <a:t>гостра</a:t>
            </a:r>
            <a:r>
              <a:rPr lang="ru-RU" dirty="0" smtClean="0"/>
              <a:t>, злобна; «</a:t>
            </a:r>
            <a:r>
              <a:rPr lang="ru-RU" dirty="0" err="1" smtClean="0"/>
              <a:t>зірватись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…</a:t>
            </a:r>
            <a:r>
              <a:rPr lang="ru-RU" dirty="0" err="1" smtClean="0"/>
              <a:t>епіграма</a:t>
            </a:r>
            <a:r>
              <a:rPr lang="ru-RU" dirty="0" smtClean="0"/>
              <a:t>»</a:t>
            </a:r>
            <a:r>
              <a:rPr lang="uk-UA" dirty="0" smtClean="0"/>
              <a:t>,   «що болить?» 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00034" y="2928934"/>
          <a:ext cx="8229600" cy="31908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2041">
                <a:tc>
                  <a:txBody>
                    <a:bodyPr/>
                    <a:lstStyle/>
                    <a:p>
                      <a:r>
                        <a:rPr lang="uk-UA" sz="3200" dirty="0" smtClean="0"/>
                        <a:t>Епітети 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3200" dirty="0" smtClean="0"/>
                        <a:t>Метафори 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3200" dirty="0" smtClean="0"/>
                        <a:t>Риторичне запитання </a:t>
                      </a:r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204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204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5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Злий</a:t>
            </a:r>
            <a:r>
              <a:rPr lang="ru-RU" dirty="0" smtClean="0"/>
              <a:t> жарт; «</a:t>
            </a:r>
            <a:r>
              <a:rPr lang="ru-RU" dirty="0" err="1" smtClean="0"/>
              <a:t>біль</a:t>
            </a:r>
            <a:r>
              <a:rPr lang="ru-RU" dirty="0" smtClean="0"/>
              <a:t> доходив», </a:t>
            </a:r>
            <a:br>
              <a:rPr lang="ru-RU" dirty="0" smtClean="0"/>
            </a:br>
            <a:r>
              <a:rPr lang="ru-RU" dirty="0" err="1" smtClean="0"/>
              <a:t>епіграма</a:t>
            </a:r>
            <a:r>
              <a:rPr lang="ru-RU" dirty="0" smtClean="0"/>
              <a:t> </a:t>
            </a:r>
            <a:r>
              <a:rPr lang="ru-RU" dirty="0" err="1" smtClean="0"/>
              <a:t>гостра</a:t>
            </a:r>
            <a:r>
              <a:rPr lang="ru-RU" dirty="0" smtClean="0"/>
              <a:t>, злобна; «</a:t>
            </a:r>
            <a:r>
              <a:rPr lang="ru-RU" dirty="0" err="1" smtClean="0"/>
              <a:t>зірватись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…</a:t>
            </a:r>
            <a:r>
              <a:rPr lang="ru-RU" dirty="0" err="1" smtClean="0"/>
              <a:t>епіграма</a:t>
            </a:r>
            <a:r>
              <a:rPr lang="ru-RU" dirty="0" smtClean="0"/>
              <a:t>»</a:t>
            </a:r>
            <a:r>
              <a:rPr lang="uk-UA" dirty="0" smtClean="0"/>
              <a:t>,   </a:t>
            </a:r>
            <a:br>
              <a:rPr lang="uk-UA" dirty="0" smtClean="0"/>
            </a:br>
            <a:r>
              <a:rPr lang="uk-UA" dirty="0" smtClean="0"/>
              <a:t>«що болить?» 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00034" y="2928934"/>
          <a:ext cx="8229600" cy="3500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2041">
                <a:tc>
                  <a:txBody>
                    <a:bodyPr/>
                    <a:lstStyle/>
                    <a:p>
                      <a:r>
                        <a:rPr lang="uk-UA" sz="3200" dirty="0" smtClean="0"/>
                        <a:t>Епітети 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3200" dirty="0" smtClean="0"/>
                        <a:t>Метафори 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3200" dirty="0" smtClean="0"/>
                        <a:t>Риторичне запитання </a:t>
                      </a:r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2041">
                <a:tc>
                  <a:txBody>
                    <a:bodyPr/>
                    <a:lstStyle/>
                    <a:p>
                      <a:r>
                        <a:rPr lang="ru-RU" sz="2800" b="1" dirty="0" err="1" smtClean="0"/>
                        <a:t>Злий</a:t>
                      </a:r>
                      <a:r>
                        <a:rPr lang="ru-RU" sz="2800" b="1" dirty="0" smtClean="0"/>
                        <a:t> жарт 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dirty="0" smtClean="0"/>
                        <a:t>Біль доходив 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dirty="0" smtClean="0"/>
                        <a:t>Що болить? </a:t>
                      </a:r>
                      <a:endParaRPr lang="ru-RU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2041">
                <a:tc>
                  <a:txBody>
                    <a:bodyPr/>
                    <a:lstStyle/>
                    <a:p>
                      <a:r>
                        <a:rPr lang="ru-RU" sz="2800" b="1" dirty="0" err="1" smtClean="0"/>
                        <a:t>Еп</a:t>
                      </a:r>
                      <a:r>
                        <a:rPr lang="uk-UA" sz="2800" b="1" dirty="0" err="1" smtClean="0"/>
                        <a:t>іграма</a:t>
                      </a:r>
                      <a:r>
                        <a:rPr lang="uk-UA" sz="2800" b="1" dirty="0" smtClean="0"/>
                        <a:t>  гостра, злобна</a:t>
                      </a:r>
                      <a:r>
                        <a:rPr lang="uk-UA" sz="2800" b="1" baseline="0" dirty="0" smtClean="0"/>
                        <a:t> 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dirty="0" smtClean="0"/>
                        <a:t>Зірватись має…епіграма 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94300" y="-142900"/>
            <a:ext cx="9238300" cy="70009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42908" y="0"/>
            <a:ext cx="5214974" cy="46474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uk-UA" sz="8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uk-UA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ЛЕСЯ  УКРАЇНКА “МРІЇ” </a:t>
            </a:r>
            <a:endParaRPr lang="ru-RU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1"/>
          <p:cNvPicPr>
            <a:picLocks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2" y="2500306"/>
            <a:ext cx="4286248" cy="453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755576" y="-594737"/>
            <a:ext cx="7848872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endParaRPr lang="uk-UA" sz="2000" b="1" i="1" dirty="0" smtClean="0">
              <a:solidFill>
                <a:srgbClr val="000099"/>
              </a:solidFill>
              <a:cs typeface="Arial" charset="0"/>
            </a:endParaRPr>
          </a:p>
          <a:p>
            <a:pPr algn="ctr"/>
            <a:endParaRPr lang="uk-UA" sz="2000" b="1" i="1" dirty="0" smtClean="0">
              <a:solidFill>
                <a:srgbClr val="000099"/>
              </a:solidFill>
              <a:cs typeface="Arial" charset="0"/>
            </a:endParaRPr>
          </a:p>
          <a:p>
            <a:pPr algn="ctr"/>
            <a:endParaRPr lang="uk-UA" sz="2000" b="1" i="1" dirty="0" smtClean="0">
              <a:solidFill>
                <a:srgbClr val="000099"/>
              </a:solidFill>
              <a:cs typeface="Arial" charset="0"/>
            </a:endParaRPr>
          </a:p>
          <a:p>
            <a:pPr algn="ctr"/>
            <a:endParaRPr lang="uk-UA" sz="2000" b="1" i="1" dirty="0" smtClean="0">
              <a:solidFill>
                <a:srgbClr val="000099"/>
              </a:solidFill>
              <a:cs typeface="Arial" charset="0"/>
            </a:endParaRPr>
          </a:p>
          <a:p>
            <a:pPr algn="ctr"/>
            <a:r>
              <a:rPr lang="uk-UA" sz="3600" b="1" i="1" dirty="0" smtClean="0">
                <a:solidFill>
                  <a:srgbClr val="000099"/>
                </a:solidFill>
                <a:cs typeface="Arial" charset="0"/>
              </a:rPr>
              <a:t>“ЯК  ДИТИНОЮ  БУВАЛО…”,    “МРІЇ” </a:t>
            </a:r>
          </a:p>
          <a:p>
            <a:pPr algn="ctr"/>
            <a:endParaRPr lang="uk-UA" sz="2000" b="1" i="1" dirty="0" smtClean="0">
              <a:solidFill>
                <a:srgbClr val="000099"/>
              </a:solidFill>
              <a:cs typeface="Arial" charset="0"/>
            </a:endParaRPr>
          </a:p>
          <a:p>
            <a:pPr algn="ctr"/>
            <a:endParaRPr lang="uk-UA" sz="2000" b="1" i="1" dirty="0" smtClean="0">
              <a:solidFill>
                <a:srgbClr val="000099"/>
              </a:solidFill>
              <a:cs typeface="Arial" charset="0"/>
            </a:endParaRPr>
          </a:p>
          <a:p>
            <a:pPr algn="ctr"/>
            <a:endParaRPr lang="uk-UA" sz="2000" b="1" i="1" dirty="0" smtClean="0">
              <a:solidFill>
                <a:srgbClr val="000099"/>
              </a:solidFill>
              <a:cs typeface="Arial" charset="0"/>
            </a:endParaRPr>
          </a:p>
          <a:p>
            <a:r>
              <a:rPr lang="uk-UA" sz="2800" b="1" i="1" dirty="0" smtClean="0">
                <a:solidFill>
                  <a:srgbClr val="000099"/>
                </a:solidFill>
                <a:cs typeface="Arial" charset="0"/>
              </a:rPr>
              <a:t>ТЕРПЛЯЧІСТЬ –</a:t>
            </a:r>
          </a:p>
          <a:p>
            <a:pPr algn="ctr"/>
            <a:r>
              <a:rPr lang="uk-UA" sz="2800" b="1" i="1" dirty="0" smtClean="0">
                <a:solidFill>
                  <a:srgbClr val="000099"/>
                </a:solidFill>
                <a:cs typeface="Arial" charset="0"/>
              </a:rPr>
              <a:t> </a:t>
            </a:r>
          </a:p>
          <a:p>
            <a:r>
              <a:rPr lang="uk-UA" sz="2800" b="1" i="1" dirty="0" smtClean="0">
                <a:solidFill>
                  <a:srgbClr val="000099"/>
                </a:solidFill>
                <a:cs typeface="Arial" charset="0"/>
              </a:rPr>
              <a:t>ГОРДІСТЬ – </a:t>
            </a:r>
          </a:p>
          <a:p>
            <a:pPr algn="ctr"/>
            <a:endParaRPr lang="uk-UA" sz="2800" b="1" i="1" dirty="0" smtClean="0">
              <a:solidFill>
                <a:srgbClr val="000099"/>
              </a:solidFill>
              <a:cs typeface="Arial" charset="0"/>
            </a:endParaRPr>
          </a:p>
          <a:p>
            <a:r>
              <a:rPr lang="uk-UA" sz="2800" b="1" i="1" dirty="0" smtClean="0">
                <a:solidFill>
                  <a:srgbClr val="000099"/>
                </a:solidFill>
                <a:cs typeface="Arial" charset="0"/>
              </a:rPr>
              <a:t>ВРАЗЛИВІСТЬ – </a:t>
            </a:r>
          </a:p>
        </p:txBody>
      </p:sp>
      <p:pic>
        <p:nvPicPr>
          <p:cNvPr id="4" name="Picture 6" descr="Зображення 23 з 2132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 l="1208" t="2644" r="48792" b="33908"/>
          <a:stretch>
            <a:fillRect/>
          </a:stretch>
        </p:blipFill>
        <p:spPr bwMode="auto">
          <a:xfrm>
            <a:off x="6786578" y="5286388"/>
            <a:ext cx="1447800" cy="13890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5000628" y="620688"/>
            <a:ext cx="4036439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uk-UA" sz="2000" b="1" dirty="0">
                <a:solidFill>
                  <a:srgbClr val="990000"/>
                </a:solidFill>
                <a:cs typeface="Arial" charset="0"/>
              </a:rPr>
              <a:t> </a:t>
            </a:r>
            <a:r>
              <a:rPr lang="uk-UA" sz="2000" b="1" dirty="0" smtClean="0">
                <a:solidFill>
                  <a:srgbClr val="990000"/>
                </a:solidFill>
                <a:cs typeface="Arial" charset="0"/>
              </a:rPr>
              <a:t>Домашнє завдання:</a:t>
            </a:r>
          </a:p>
          <a:p>
            <a:pPr algn="ctr"/>
            <a:endParaRPr lang="uk-UA" sz="2000" b="1" dirty="0" smtClean="0">
              <a:solidFill>
                <a:srgbClr val="990000"/>
              </a:solidFill>
              <a:cs typeface="Arial" charset="0"/>
            </a:endParaRPr>
          </a:p>
          <a:p>
            <a:pPr algn="ctr"/>
            <a:r>
              <a:rPr lang="uk-UA" sz="2000" b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1-й рівень: вивчити вірш  </a:t>
            </a:r>
          </a:p>
          <a:p>
            <a:pPr algn="ctr"/>
            <a:r>
              <a:rPr lang="uk-UA" sz="2000" b="1" dirty="0" err="1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“Як</a:t>
            </a:r>
            <a:r>
              <a:rPr lang="uk-UA" sz="2000" b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дитиною  бувало…” </a:t>
            </a:r>
          </a:p>
          <a:p>
            <a:pPr algn="ctr"/>
            <a:endParaRPr lang="uk-UA" sz="2000" b="1" dirty="0" smtClean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uk-UA" sz="2000" b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2-й рівень: заповнити художній паспорт поезії.</a:t>
            </a:r>
          </a:p>
          <a:p>
            <a:pPr marL="342900" indent="-342900" algn="ctr"/>
            <a:endParaRPr lang="uk-UA" sz="2000" b="1" dirty="0" smtClean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uk-UA" sz="2000" b="1" i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3-й рівень: написати твір-мініатюру  </a:t>
            </a:r>
            <a:r>
              <a:rPr lang="uk-UA" sz="2000" b="1" i="1" dirty="0" err="1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“Чим</a:t>
            </a:r>
            <a:r>
              <a:rPr lang="uk-UA" sz="2000" b="1" i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 приваблює мене Леся Українка?” </a:t>
            </a:r>
          </a:p>
          <a:p>
            <a:pPr algn="ctr"/>
            <a:r>
              <a:rPr lang="uk-UA" sz="2000" b="1" i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або лист-подяку поетесі .</a:t>
            </a:r>
            <a:endParaRPr lang="uk-UA" sz="2000" i="1" dirty="0">
              <a:solidFill>
                <a:srgbClr val="A5002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6083" name="Picture 3" descr="145-b22p1e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" y="0"/>
            <a:ext cx="5052060" cy="6858000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4643446"/>
            <a:ext cx="4032448" cy="28611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3" name="Picture 7" descr="Зображення 77 з 2132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702" y="2928934"/>
            <a:ext cx="2911475" cy="4114800"/>
          </a:xfrm>
          <a:prstGeom prst="rect">
            <a:avLst/>
          </a:prstGeom>
          <a:noFill/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428596" y="357166"/>
            <a:ext cx="776033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Художній паспорт поезії</a:t>
            </a:r>
            <a:endParaRPr kumimoji="0" lang="uk-UA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1285864"/>
          <a:ext cx="7358114" cy="4404540"/>
        </p:xfrm>
        <a:graphic>
          <a:graphicData uri="http://schemas.openxmlformats.org/drawingml/2006/table">
            <a:tbl>
              <a:tblPr/>
              <a:tblGrid>
                <a:gridCol w="2654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3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31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kern="50" dirty="0">
                          <a:latin typeface="Times New Roman"/>
                          <a:ea typeface="Andale Sans UI"/>
                          <a:cs typeface="Times New Roman"/>
                        </a:rPr>
                        <a:t>Автор </a:t>
                      </a:r>
                      <a:endParaRPr lang="ru-RU" sz="2400" b="1" kern="50" dirty="0"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33568" marR="33568" marT="33568" marB="335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400" b="1" kern="50"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33568" marR="33568" marT="33568" marB="335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1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kern="50" dirty="0">
                          <a:latin typeface="Times New Roman"/>
                          <a:ea typeface="Andale Sans UI"/>
                          <a:cs typeface="Times New Roman"/>
                        </a:rPr>
                        <a:t>Назва поезії</a:t>
                      </a:r>
                      <a:endParaRPr lang="ru-RU" sz="2400" b="1" kern="50" dirty="0"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33568" marR="33568" marT="33568" marB="335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kern="50" dirty="0">
                          <a:latin typeface="Times New Roman"/>
                          <a:ea typeface="Andale Sans UI"/>
                          <a:cs typeface="Times New Roman"/>
                        </a:rPr>
                        <a:t>"Мрії"</a:t>
                      </a:r>
                      <a:endParaRPr lang="ru-RU" sz="2400" b="1" kern="50" dirty="0"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33568" marR="33568" marT="33568" marB="335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1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kern="50">
                          <a:latin typeface="Times New Roman"/>
                          <a:ea typeface="Andale Sans UI"/>
                          <a:cs typeface="Times New Roman"/>
                        </a:rPr>
                        <a:t>Тема </a:t>
                      </a:r>
                      <a:endParaRPr lang="ru-RU" sz="2400" b="1" kern="50"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33568" marR="33568" marT="33568" marB="335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400" b="1" kern="50" dirty="0"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33568" marR="33568" marT="33568" marB="335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1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kern="50">
                          <a:latin typeface="Times New Roman"/>
                          <a:ea typeface="Andale Sans UI"/>
                          <a:cs typeface="Times New Roman"/>
                        </a:rPr>
                        <a:t>Ідея</a:t>
                      </a:r>
                      <a:endParaRPr lang="ru-RU" sz="2400" b="1" kern="50"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33568" marR="33568" marT="33568" marB="335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400" b="1" kern="50" dirty="0"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33568" marR="33568" marT="33568" marB="335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31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kern="50">
                          <a:latin typeface="Times New Roman"/>
                          <a:ea typeface="Andale Sans UI"/>
                          <a:cs typeface="Times New Roman"/>
                        </a:rPr>
                        <a:t>Художні образи</a:t>
                      </a:r>
                      <a:endParaRPr lang="ru-RU" sz="2400" b="1" kern="50"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33568" marR="33568" marT="33568" marB="335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400" b="1" kern="50" dirty="0"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33568" marR="33568" marT="33568" marB="335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2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kern="50" dirty="0">
                          <a:latin typeface="Times New Roman"/>
                          <a:ea typeface="Andale Sans UI"/>
                          <a:cs typeface="Times New Roman"/>
                        </a:rPr>
                        <a:t>Художні засоби</a:t>
                      </a:r>
                      <a:endParaRPr lang="ru-RU" sz="2400" b="1" kern="50" dirty="0"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33568" marR="33568" marT="33568" marB="335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kern="50" dirty="0"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33568" marR="33568" marT="33568" marB="335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31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kern="50">
                          <a:latin typeface="Times New Roman"/>
                          <a:ea typeface="Andale Sans UI"/>
                          <a:cs typeface="Times New Roman"/>
                        </a:rPr>
                        <a:t>Ритм </a:t>
                      </a:r>
                      <a:endParaRPr lang="ru-RU" sz="2400" b="1" kern="50"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33568" marR="33568" marT="33568" marB="335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kern="50" dirty="0"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33568" marR="33568" marT="33568" marB="335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31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kern="50">
                          <a:latin typeface="Times New Roman"/>
                          <a:ea typeface="Andale Sans UI"/>
                          <a:cs typeface="Times New Roman"/>
                        </a:rPr>
                        <a:t>Мої враження</a:t>
                      </a:r>
                      <a:endParaRPr lang="ru-RU" sz="2400" b="1" kern="50"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33568" marR="33568" marT="33568" marB="335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400" b="1" kern="50" dirty="0"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33568" marR="33568" marT="33568" marB="335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27511124SlideId2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27511124SlideId25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27511139SlideId26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429</TotalTime>
  <Words>250</Words>
  <Application>Microsoft Office PowerPoint</Application>
  <PresentationFormat>Экран (4:3)</PresentationFormat>
  <Paragraphs>100</Paragraphs>
  <Slides>25</Slides>
  <Notes>0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6" baseType="lpstr">
      <vt:lpstr>AnastasiaScript</vt:lpstr>
      <vt:lpstr>Andale Sans UI</vt:lpstr>
      <vt:lpstr>Arial</vt:lpstr>
      <vt:lpstr>Calibri</vt:lpstr>
      <vt:lpstr>Georgia</vt:lpstr>
      <vt:lpstr>Impact</vt:lpstr>
      <vt:lpstr>Times New Roman</vt:lpstr>
      <vt:lpstr>Verdana</vt:lpstr>
      <vt:lpstr>Wingdings</vt:lpstr>
      <vt:lpstr>Wingdings 2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Злий жарт; «біль доходив»,  епіграма гостра, злобна; «зірватись має…епіграма»,   «що болить?» </vt:lpstr>
      <vt:lpstr>Злий жарт; «біль доходив»,  епіграма гостра, злобна; «зірватись має…епіграма»,    «що болить?»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</dc:creator>
  <cp:lastModifiedBy>Пользователь</cp:lastModifiedBy>
  <cp:revision>59</cp:revision>
  <cp:lastPrinted>1601-01-01T00:00:00Z</cp:lastPrinted>
  <dcterms:created xsi:type="dcterms:W3CDTF">2014-10-22T07:55:14Z</dcterms:created>
  <dcterms:modified xsi:type="dcterms:W3CDTF">2019-10-02T16:43:58Z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