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16"/>
  </p:notesMasterIdLst>
  <p:sldIdLst>
    <p:sldId id="256" r:id="rId2"/>
    <p:sldId id="268" r:id="rId3"/>
    <p:sldId id="269" r:id="rId4"/>
    <p:sldId id="272" r:id="rId5"/>
    <p:sldId id="273" r:id="rId6"/>
    <p:sldId id="274" r:id="rId7"/>
    <p:sldId id="282" r:id="rId8"/>
    <p:sldId id="270" r:id="rId9"/>
    <p:sldId id="271" r:id="rId10"/>
    <p:sldId id="275" r:id="rId11"/>
    <p:sldId id="280" r:id="rId12"/>
    <p:sldId id="276" r:id="rId13"/>
    <p:sldId id="277" r:id="rId14"/>
    <p:sldId id="27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1CCB7-3468-45B7-BA74-7BF8F78F368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FC724-E01E-4335-B5A0-54F6EDFBD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3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46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877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39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337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467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13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75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04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39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98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73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70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7" y="2130425"/>
            <a:ext cx="8667711" cy="223467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uk-UA" sz="49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Андрій </a:t>
            </a:r>
            <a:r>
              <a:rPr lang="uk-UA" sz="49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Чайковський. «За сестрою». </a:t>
            </a:r>
            <a:r>
              <a:rPr lang="uk-UA" sz="4900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Відтворення </a:t>
            </a:r>
            <a:r>
              <a:rPr lang="uk-UA" sz="49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історичних подій з позицій гуманізму в героїко-романтичній повісті «За сестрою». Напружений динамічний сюжет</a:t>
            </a:r>
            <a:endParaRPr lang="ru-RU" sz="4900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10" descr="http://gimnasium1.in.ua/documents/2015-2016/pravo/4299370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0" b="90000" l="2632" r="9605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380312" y="4509120"/>
            <a:ext cx="1610927" cy="1695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399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30213" y="2205038"/>
            <a:ext cx="8713787" cy="3370262"/>
          </a:xfrm>
        </p:spPr>
        <p:txBody>
          <a:bodyPr>
            <a:noAutofit/>
          </a:bodyPr>
          <a:lstStyle/>
          <a:p>
            <a:pPr algn="l"/>
            <a:r>
              <a:rPr lang="uk-UA" sz="48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         </a:t>
            </a:r>
            <a:r>
              <a:rPr lang="uk-UA" sz="1800" dirty="0">
                <a:latin typeface="Book Antiqua" panose="02040602050305030304" pitchFamily="18" charset="0"/>
              </a:rPr>
              <a:t/>
            </a:r>
            <a:br>
              <a:rPr lang="uk-UA" sz="1800" dirty="0">
                <a:latin typeface="Book Antiqua" panose="02040602050305030304" pitchFamily="18" charset="0"/>
              </a:rPr>
            </a:br>
            <a:r>
              <a:rPr lang="uk-UA" sz="4000" b="1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*</a:t>
            </a:r>
            <a:r>
              <a:rPr lang="uk-UA" sz="1800" b="1" dirty="0" smtClean="0">
                <a:latin typeface="Book Antiqua" panose="02040602050305030304" pitchFamily="18" charset="0"/>
              </a:rPr>
              <a:t> </a:t>
            </a:r>
            <a:r>
              <a:rPr lang="uk-UA" sz="3200" b="1" dirty="0" smtClean="0">
                <a:latin typeface="Book Antiqua" panose="02040602050305030304" pitchFamily="18" charset="0"/>
              </a:rPr>
              <a:t>ознайомитися з </a:t>
            </a:r>
            <a:r>
              <a:rPr lang="uk-UA" sz="3200" b="1" dirty="0">
                <a:latin typeface="Book Antiqua" panose="02040602050305030304" pitchFamily="18" charset="0"/>
              </a:rPr>
              <a:t>життєвим шляхом </a:t>
            </a:r>
            <a:r>
              <a:rPr lang="uk-UA" sz="3200" b="1" dirty="0" smtClean="0">
                <a:latin typeface="Book Antiqua" panose="02040602050305030304" pitchFamily="18" charset="0"/>
              </a:rPr>
              <a:t>Андрія Чайковського,</a:t>
            </a:r>
            <a:br>
              <a:rPr lang="uk-UA" sz="3200" b="1" dirty="0" smtClean="0"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*</a:t>
            </a:r>
            <a:r>
              <a:rPr lang="uk-UA" sz="1400" b="1" dirty="0">
                <a:latin typeface="Book Antiqua" panose="02040602050305030304" pitchFamily="18" charset="0"/>
              </a:rPr>
              <a:t> </a:t>
            </a:r>
            <a:r>
              <a:rPr lang="uk-UA" sz="3200" b="1" dirty="0" smtClean="0">
                <a:latin typeface="Book Antiqua" panose="02040602050305030304" pitchFamily="18" charset="0"/>
              </a:rPr>
              <a:t>з’ясувати </a:t>
            </a:r>
            <a:r>
              <a:rPr lang="uk-UA" sz="3200" b="1" dirty="0">
                <a:latin typeface="Book Antiqua" panose="02040602050305030304" pitchFamily="18" charset="0"/>
              </a:rPr>
              <a:t>історичну основу повісті «За сестрою», </a:t>
            </a:r>
            <a:r>
              <a:rPr lang="uk-UA" sz="3200" b="1" dirty="0" smtClean="0">
                <a:latin typeface="Book Antiqua" panose="02040602050305030304" pitchFamily="18" charset="0"/>
              </a:rPr>
              <a:t/>
            </a:r>
            <a:br>
              <a:rPr lang="uk-UA" sz="3200" b="1" dirty="0" smtClean="0"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*</a:t>
            </a:r>
            <a:r>
              <a:rPr lang="uk-UA" sz="3200" b="1" dirty="0">
                <a:latin typeface="Book Antiqua" panose="02040602050305030304" pitchFamily="18" charset="0"/>
              </a:rPr>
              <a:t> </a:t>
            </a:r>
            <a:r>
              <a:rPr lang="uk-UA" sz="3200" b="1" dirty="0" smtClean="0">
                <a:latin typeface="Book Antiqua" panose="02040602050305030304" pitchFamily="18" charset="0"/>
              </a:rPr>
              <a:t>вдосконалювати </a:t>
            </a:r>
            <a:r>
              <a:rPr lang="uk-UA" sz="3200" b="1" dirty="0">
                <a:latin typeface="Book Antiqua" panose="02040602050305030304" pitchFamily="18" charset="0"/>
              </a:rPr>
              <a:t>навички аналізувати художній твір, визначати його жанрові ознаки; </a:t>
            </a:r>
            <a:r>
              <a:rPr lang="uk-UA" sz="3200" b="1" dirty="0" smtClean="0">
                <a:latin typeface="Book Antiqua" panose="02040602050305030304" pitchFamily="18" charset="0"/>
              </a:rPr>
              <a:t/>
            </a:r>
            <a:br>
              <a:rPr lang="uk-UA" sz="3200" b="1" dirty="0" smtClean="0"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*</a:t>
            </a:r>
            <a:r>
              <a:rPr lang="uk-UA" sz="3200" b="1" dirty="0">
                <a:latin typeface="Book Antiqua" panose="02040602050305030304" pitchFamily="18" charset="0"/>
              </a:rPr>
              <a:t> </a:t>
            </a:r>
            <a:r>
              <a:rPr lang="uk-UA" sz="3200" b="1" dirty="0" smtClean="0">
                <a:latin typeface="Book Antiqua" panose="02040602050305030304" pitchFamily="18" charset="0"/>
              </a:rPr>
              <a:t>розвивати </a:t>
            </a:r>
            <a:r>
              <a:rPr lang="uk-UA" sz="3200" b="1" dirty="0">
                <a:latin typeface="Book Antiqua" panose="02040602050305030304" pitchFamily="18" charset="0"/>
              </a:rPr>
              <a:t>увагу, пам'ять, логічне мислення, вміння </a:t>
            </a:r>
            <a:r>
              <a:rPr lang="uk-UA" sz="3200" b="1" dirty="0" err="1">
                <a:latin typeface="Book Antiqua" panose="02040602050305030304" pitchFamily="18" charset="0"/>
              </a:rPr>
              <a:t>грамотно</a:t>
            </a:r>
            <a:r>
              <a:rPr lang="uk-UA" sz="3200" b="1" dirty="0">
                <a:latin typeface="Book Antiqua" panose="02040602050305030304" pitchFamily="18" charset="0"/>
              </a:rPr>
              <a:t> висловлювати </a:t>
            </a:r>
            <a:r>
              <a:rPr lang="uk-UA" sz="3200" b="1" dirty="0" smtClean="0">
                <a:latin typeface="Book Antiqua" panose="02040602050305030304" pitchFamily="18" charset="0"/>
              </a:rPr>
              <a:t>свої думки</a:t>
            </a:r>
            <a:r>
              <a:rPr lang="uk-UA" sz="2400" b="1" dirty="0" smtClean="0">
                <a:latin typeface="Book Antiqua" panose="02040602050305030304" pitchFamily="18" charset="0"/>
              </a:rPr>
              <a:t>.</a:t>
            </a:r>
            <a:endParaRPr lang="ru-RU" sz="2400" b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Завдання уроку</a:t>
            </a:r>
            <a:b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15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916832"/>
            <a:ext cx="7344816" cy="2938680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         </a:t>
            </a:r>
            <a:r>
              <a:rPr lang="uk-UA" sz="1400" dirty="0">
                <a:latin typeface="Book Antiqua" panose="02040602050305030304" pitchFamily="18" charset="0"/>
              </a:rPr>
              <a:t/>
            </a:r>
            <a:br>
              <a:rPr lang="uk-UA" sz="1400" dirty="0">
                <a:latin typeface="Book Antiqua" panose="02040602050305030304" pitchFamily="18" charset="0"/>
              </a:rPr>
            </a:br>
            <a:r>
              <a:rPr lang="uk-UA" sz="3600" i="1" dirty="0" smtClean="0">
                <a:latin typeface="Book Antiqua" panose="02040602050305030304" pitchFamily="18" charset="0"/>
              </a:rPr>
              <a:t/>
            </a:r>
            <a:br>
              <a:rPr lang="uk-UA" sz="3600" i="1" dirty="0" smtClean="0">
                <a:latin typeface="Book Antiqua" panose="02040602050305030304" pitchFamily="18" charset="0"/>
              </a:rPr>
            </a:br>
            <a:r>
              <a:rPr lang="uk-UA" sz="3600" i="1" dirty="0">
                <a:latin typeface="Book Antiqua" panose="02040602050305030304" pitchFamily="18" charset="0"/>
              </a:rPr>
              <a:t/>
            </a:r>
            <a:br>
              <a:rPr lang="uk-UA" sz="3600" i="1" dirty="0">
                <a:latin typeface="Book Antiqua" panose="02040602050305030304" pitchFamily="18" charset="0"/>
              </a:rPr>
            </a:br>
            <a:r>
              <a:rPr lang="uk-UA" sz="4000" b="1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Захоплення </a:t>
            </a:r>
            <a:r>
              <a:rPr lang="uk-UA" sz="40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козаччиною і любов до України змусили мене заповнити прірву в нашій літературі історичними </a:t>
            </a:r>
            <a:r>
              <a:rPr lang="uk-UA" sz="4000" b="1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оповіданнями.</a:t>
            </a:r>
            <a:r>
              <a:rPr lang="uk-UA" sz="4000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uk-UA" sz="4000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</a:br>
            <a:r>
              <a:rPr lang="uk-UA" sz="3600" i="1" dirty="0" smtClean="0">
                <a:latin typeface="Book Antiqua" panose="02040602050305030304" pitchFamily="18" charset="0"/>
              </a:rPr>
              <a:t>                              </a:t>
            </a:r>
            <a:r>
              <a:rPr lang="uk-UA" sz="4000" i="1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А. Чайковський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ru-RU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</a:br>
            <a:r>
              <a:rPr lang="uk-UA" sz="3200" dirty="0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 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Анонс</a:t>
            </a: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53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922368"/>
            <a:ext cx="8640960" cy="337072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     </a:t>
            </a:r>
            <a:r>
              <a:rPr lang="uk-UA" sz="1400" dirty="0">
                <a:latin typeface="Book Antiqua" panose="02040602050305030304" pitchFamily="18" charset="0"/>
              </a:rPr>
              <a:t/>
            </a:r>
            <a:br>
              <a:rPr lang="uk-UA" sz="1400" dirty="0">
                <a:latin typeface="Book Antiqua" panose="02040602050305030304" pitchFamily="18" charset="0"/>
              </a:rPr>
            </a:br>
            <a:r>
              <a:rPr lang="uk-UA" sz="4800" b="1" i="1" dirty="0">
                <a:latin typeface="Book Antiqua" panose="02040602050305030304" pitchFamily="18" charset="0"/>
              </a:rPr>
              <a:t>Продовжити </a:t>
            </a:r>
            <a:r>
              <a:rPr lang="uk-UA" sz="4800" b="1" i="1" dirty="0" smtClean="0">
                <a:latin typeface="Book Antiqua" panose="02040602050305030304" pitchFamily="18" charset="0"/>
              </a:rPr>
              <a:t>речення</a:t>
            </a:r>
            <a:r>
              <a:rPr lang="uk-UA" sz="4800" dirty="0" smtClean="0">
                <a:latin typeface="Book Antiqua" panose="02040602050305030304" pitchFamily="18" charset="0"/>
              </a:rPr>
              <a:t/>
            </a:r>
            <a:br>
              <a:rPr lang="uk-UA" sz="4800" dirty="0" smtClean="0">
                <a:latin typeface="Book Antiqua" panose="02040602050305030304" pitchFamily="18" charset="0"/>
              </a:rPr>
            </a:br>
            <a:r>
              <a:rPr lang="uk-UA" sz="4800" dirty="0" smtClean="0">
                <a:latin typeface="Book Antiqua" panose="02040602050305030304" pitchFamily="18" charset="0"/>
              </a:rPr>
              <a:t> </a:t>
            </a:r>
            <a:r>
              <a:rPr lang="uk-UA" sz="4800" dirty="0">
                <a:latin typeface="Book Antiqua" panose="02040602050305030304" pitchFamily="18" charset="0"/>
              </a:rPr>
              <a:t>«Для мене історія -  це…»</a:t>
            </a:r>
            <a:endParaRPr lang="ru-RU" sz="4800" dirty="0">
              <a:latin typeface="Book Antiqua" panose="02040602050305030304" pitchFamily="18" charset="0"/>
            </a:endParaRPr>
          </a:p>
        </p:txBody>
      </p:sp>
      <p:pic>
        <p:nvPicPr>
          <p:cNvPr id="4" name="Picture 10" descr="http://gimnasium1.in.ua/documents/2015-2016/pravo/429937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1153" y="4437112"/>
            <a:ext cx="1610927" cy="169571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Поміркуйте!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19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459088"/>
            <a:ext cx="8964488" cy="3370729"/>
          </a:xfrm>
        </p:spPr>
        <p:txBody>
          <a:bodyPr>
            <a:noAutofit/>
          </a:bodyPr>
          <a:lstStyle/>
          <a:p>
            <a:pPr lvl="0" algn="l"/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/>
            </a:r>
            <a:br>
              <a:rPr lang="uk-UA" sz="2400" dirty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/>
            </a:r>
            <a:br>
              <a:rPr lang="uk-UA" sz="2400" dirty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/>
            </a:r>
            <a:br>
              <a:rPr lang="uk-UA" sz="2400" dirty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3200" b="1" dirty="0">
                <a:latin typeface="Book Antiqua" panose="02040602050305030304" pitchFamily="18" charset="0"/>
              </a:rPr>
              <a:t>• </a:t>
            </a:r>
            <a:r>
              <a:rPr lang="uk-UA" sz="3200" b="1" dirty="0" smtClean="0">
                <a:latin typeface="Book Antiqua" panose="02040602050305030304" pitchFamily="18" charset="0"/>
              </a:rPr>
              <a:t>З </a:t>
            </a:r>
            <a:r>
              <a:rPr lang="uk-UA" sz="3200" b="1" dirty="0">
                <a:latin typeface="Book Antiqua" panose="02040602050305030304" pitchFamily="18" charset="0"/>
              </a:rPr>
              <a:t>якими загарбниками боровся український народ? </a:t>
            </a:r>
            <a:r>
              <a:rPr lang="ru-RU" sz="3200" b="1" dirty="0">
                <a:latin typeface="Book Antiqua" panose="02040602050305030304" pitchFamily="18" charset="0"/>
              </a:rPr>
              <a:t/>
            </a:r>
            <a:br>
              <a:rPr lang="ru-RU" sz="3200" b="1" dirty="0">
                <a:latin typeface="Book Antiqua" panose="02040602050305030304" pitchFamily="18" charset="0"/>
              </a:rPr>
            </a:br>
            <a:r>
              <a:rPr lang="uk-UA" sz="3200" b="1" dirty="0">
                <a:latin typeface="Book Antiqua" panose="02040602050305030304" pitchFamily="18" charset="0"/>
              </a:rPr>
              <a:t>• </a:t>
            </a:r>
            <a:r>
              <a:rPr lang="uk-UA" sz="3200" b="1" dirty="0" smtClean="0">
                <a:latin typeface="Book Antiqua" panose="02040602050305030304" pitchFamily="18" charset="0"/>
              </a:rPr>
              <a:t>Що </a:t>
            </a:r>
            <a:r>
              <a:rPr lang="uk-UA" sz="3200" b="1" dirty="0">
                <a:latin typeface="Book Antiqua" panose="02040602050305030304" pitchFamily="18" charset="0"/>
              </a:rPr>
              <a:t>вам відомо про монголо-татар? </a:t>
            </a:r>
            <a:r>
              <a:rPr lang="ru-RU" sz="3200" b="1" dirty="0">
                <a:latin typeface="Book Antiqua" panose="02040602050305030304" pitchFamily="18" charset="0"/>
              </a:rPr>
              <a:t/>
            </a:r>
            <a:br>
              <a:rPr lang="ru-RU" sz="3200" b="1" dirty="0">
                <a:latin typeface="Book Antiqua" panose="02040602050305030304" pitchFamily="18" charset="0"/>
              </a:rPr>
            </a:br>
            <a:r>
              <a:rPr lang="uk-UA" sz="3200" b="1" dirty="0">
                <a:latin typeface="Book Antiqua" panose="02040602050305030304" pitchFamily="18" charset="0"/>
              </a:rPr>
              <a:t> • Чому наш народ непереможний у боротьбі із завойовниками? </a:t>
            </a:r>
            <a:r>
              <a:rPr lang="ru-RU" sz="3200" b="1" dirty="0">
                <a:latin typeface="Book Antiqua" panose="02040602050305030304" pitchFamily="18" charset="0"/>
              </a:rPr>
              <a:t/>
            </a:r>
            <a:br>
              <a:rPr lang="ru-RU" sz="3200" b="1" dirty="0">
                <a:latin typeface="Book Antiqua" panose="02040602050305030304" pitchFamily="18" charset="0"/>
              </a:rPr>
            </a:br>
            <a:r>
              <a:rPr lang="uk-UA" sz="3200" b="1" dirty="0">
                <a:latin typeface="Book Antiqua" panose="02040602050305030304" pitchFamily="18" charset="0"/>
              </a:rPr>
              <a:t> • Яких видатних ватажків — оборонців Батьківщини ви знаєте? Чим вони прославилися? </a:t>
            </a:r>
            <a:r>
              <a:rPr lang="ru-RU" sz="3200" b="1" dirty="0">
                <a:latin typeface="Book Antiqua" panose="02040602050305030304" pitchFamily="18" charset="0"/>
              </a:rPr>
              <a:t/>
            </a:r>
            <a:br>
              <a:rPr lang="ru-RU" sz="3200" b="1" dirty="0">
                <a:latin typeface="Book Antiqua" panose="02040602050305030304" pitchFamily="18" charset="0"/>
              </a:rPr>
            </a:br>
            <a:r>
              <a:rPr lang="uk-UA" sz="3200" b="1" dirty="0">
                <a:latin typeface="Book Antiqua" panose="02040602050305030304" pitchFamily="18" charset="0"/>
              </a:rPr>
              <a:t> • </a:t>
            </a:r>
            <a:r>
              <a:rPr lang="uk-UA" sz="3200" b="1" dirty="0" smtClean="0">
                <a:latin typeface="Book Antiqua" panose="02040602050305030304" pitchFamily="18" charset="0"/>
              </a:rPr>
              <a:t>Чому </a:t>
            </a:r>
            <a:r>
              <a:rPr lang="uk-UA" sz="3200" b="1" dirty="0">
                <a:latin typeface="Book Antiqua" panose="02040602050305030304" pitchFamily="18" charset="0"/>
              </a:rPr>
              <a:t>українці цінують ті надбання, які наші предки вибороли у жорстокій боротьбі з ворогом, жертвуючи власним життям?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     </a:t>
            </a:r>
            <a:r>
              <a:rPr lang="uk-UA" sz="1400" dirty="0">
                <a:latin typeface="Book Antiqua" panose="02040602050305030304" pitchFamily="18" charset="0"/>
              </a:rPr>
              <a:t/>
            </a:r>
            <a:br>
              <a:rPr lang="uk-UA" sz="1400" dirty="0">
                <a:latin typeface="Book Antiqua" panose="02040602050305030304" pitchFamily="18" charset="0"/>
              </a:rPr>
            </a:br>
            <a:r>
              <a:rPr lang="uk-UA" sz="2800" b="1" i="1" dirty="0" smtClean="0">
                <a:latin typeface="Book Antiqua" panose="02040602050305030304" pitchFamily="18" charset="0"/>
              </a:rPr>
              <a:t> 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Поміркуйте!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45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820472" y="3501007"/>
            <a:ext cx="323528" cy="79208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     </a:t>
            </a:r>
            <a:r>
              <a:rPr lang="uk-UA" sz="1400" dirty="0">
                <a:latin typeface="Book Antiqua" panose="02040602050305030304" pitchFamily="18" charset="0"/>
              </a:rPr>
              <a:t/>
            </a:r>
            <a:br>
              <a:rPr lang="uk-UA" sz="1400" dirty="0">
                <a:latin typeface="Book Antiqua" panose="02040602050305030304" pitchFamily="18" charset="0"/>
              </a:rPr>
            </a:br>
            <a:endParaRPr lang="ru-RU" sz="2800" dirty="0"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60649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Знайомство із письменником Андрієм Чайковським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026" name="Picture 2" descr="http://hutsul.museum/upload/iblock/221/221264d42f4e6bbb1fdaefb1609765a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4" t="10528" r="10512" b="10804"/>
          <a:stretch/>
        </p:blipFill>
        <p:spPr bwMode="auto">
          <a:xfrm>
            <a:off x="4973609" y="1584088"/>
            <a:ext cx="38608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30721" y="1731292"/>
            <a:ext cx="322525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Андрій Якович Чайковський народився </a:t>
            </a:r>
            <a:r>
              <a:rPr lang="uk-UA" sz="2800" b="1" dirty="0" smtClean="0">
                <a:latin typeface="Book Antiqua" panose="02040602050305030304" pitchFamily="18" charset="0"/>
              </a:rPr>
              <a:t>            15 </a:t>
            </a:r>
            <a:r>
              <a:rPr lang="uk-UA" sz="2800" b="1" dirty="0">
                <a:latin typeface="Book Antiqua" panose="02040602050305030304" pitchFamily="18" charset="0"/>
              </a:rPr>
              <a:t>травня </a:t>
            </a:r>
            <a:r>
              <a:rPr lang="uk-UA" sz="2800" b="1" dirty="0" smtClean="0">
                <a:latin typeface="Book Antiqua" panose="02040602050305030304" pitchFamily="18" charset="0"/>
              </a:rPr>
              <a:t>1857року                      в </a:t>
            </a:r>
            <a:r>
              <a:rPr lang="uk-UA" sz="2800" b="1" dirty="0">
                <a:latin typeface="Book Antiqua" panose="02040602050305030304" pitchFamily="18" charset="0"/>
              </a:rPr>
              <a:t>м. Самборі на Львівщині </a:t>
            </a:r>
            <a:endParaRPr lang="ru-RU" sz="28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2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Андрій Чайковський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http://www.pcpro.co.uk/blogs/wp-content/uploads/2011/02/clou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/>
          <p:nvPr/>
        </p:nvSpPr>
        <p:spPr>
          <a:xfrm>
            <a:off x="293370" y="1219200"/>
            <a:ext cx="8545830" cy="5638800"/>
          </a:xfrm>
          <a:prstGeom prst="rect">
            <a:avLst/>
          </a:prstGeom>
          <a:gradFill flip="none" rotWithShape="1">
            <a:gsLst>
              <a:gs pos="46700">
                <a:srgbClr val="FFFFFF">
                  <a:alpha val="83000"/>
                </a:srgbClr>
              </a:gs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C:\Users\user\Desktop\Fylhsq Xfqrjdcmrbq\andrij_chajkovski_portret_hutsul_museu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60648"/>
            <a:ext cx="3872625" cy="3240360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Герб Чортківської гімназії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4797152"/>
            <a:ext cx="2112044" cy="1800200"/>
          </a:xfrm>
          <a:prstGeom prst="rect">
            <a:avLst/>
          </a:prstGeom>
          <a:noFill/>
        </p:spPr>
      </p:pic>
      <p:sp>
        <p:nvSpPr>
          <p:cNvPr id="8" name="Rectangle 10"/>
          <p:cNvSpPr/>
          <p:nvPr/>
        </p:nvSpPr>
        <p:spPr>
          <a:xfrm>
            <a:off x="4716016" y="3717032"/>
            <a:ext cx="39604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uk-UA" sz="2300" b="1" dirty="0" smtClean="0"/>
              <a:t>Андрій Чайковський </a:t>
            </a:r>
          </a:p>
          <a:p>
            <a:pPr marL="285750" indent="-285750" algn="ctr"/>
            <a:r>
              <a:rPr lang="uk-UA" sz="2300" b="1" dirty="0" smtClean="0"/>
              <a:t>(1857-1935)</a:t>
            </a:r>
            <a:endParaRPr lang="en-US" sz="2300" b="1" dirty="0" smtClean="0"/>
          </a:p>
          <a:p>
            <a:endParaRPr lang="en-US" dirty="0"/>
          </a:p>
        </p:txBody>
      </p:sp>
      <p:sp>
        <p:nvSpPr>
          <p:cNvPr id="9" name="Rectangle 10"/>
          <p:cNvSpPr/>
          <p:nvPr/>
        </p:nvSpPr>
        <p:spPr>
          <a:xfrm>
            <a:off x="467544" y="1412776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/>
            <a:r>
              <a:rPr lang="uk-UA" b="1" dirty="0" smtClean="0"/>
              <a:t>Його оцінка в майбутньому,</a:t>
            </a:r>
          </a:p>
          <a:p>
            <a:pPr marL="285750" indent="-285750"/>
            <a:r>
              <a:rPr lang="uk-UA" b="1" dirty="0" smtClean="0"/>
              <a:t>і з плином часу його цінуватимуть </a:t>
            </a:r>
          </a:p>
          <a:p>
            <a:pPr marL="285750" indent="-285750"/>
            <a:r>
              <a:rPr lang="uk-UA" b="1" dirty="0" smtClean="0"/>
              <a:t>все більше і більше.</a:t>
            </a:r>
          </a:p>
          <a:p>
            <a:pPr marL="285750" indent="-285750"/>
            <a:r>
              <a:rPr lang="uk-UA" b="1" dirty="0" smtClean="0"/>
              <a:t>Цей митець переживе багатьох, </a:t>
            </a:r>
          </a:p>
          <a:p>
            <a:pPr marL="285750" indent="-285750"/>
            <a:r>
              <a:rPr lang="uk-UA" b="1" dirty="0" smtClean="0"/>
              <a:t>навіть більш талановитих прозаїків.</a:t>
            </a:r>
          </a:p>
          <a:p>
            <a:pPr marL="285750" indent="-285750"/>
            <a:endParaRPr lang="uk-UA" dirty="0"/>
          </a:p>
          <a:p>
            <a:pPr marL="285750" indent="-285750" algn="r"/>
            <a:r>
              <a:rPr lang="uk-UA" i="1" dirty="0" smtClean="0"/>
              <a:t>О. </a:t>
            </a:r>
            <a:r>
              <a:rPr lang="uk-UA" i="1" dirty="0"/>
              <a:t>Б</a:t>
            </a:r>
            <a:r>
              <a:rPr lang="uk-UA" i="1" dirty="0" smtClean="0"/>
              <a:t>арвінський</a:t>
            </a:r>
            <a:endParaRPr lang="en-US" i="1" dirty="0" smtClean="0"/>
          </a:p>
          <a:p>
            <a:endParaRPr lang="en-US" dirty="0"/>
          </a:p>
        </p:txBody>
      </p:sp>
      <p:pic>
        <p:nvPicPr>
          <p:cNvPr id="1032" name="Picture 8" descr="https://upload.wikimedia.org/wikipedia/uk/thumb/1/18/%D0%9F%D0%B0%D0%BC%E2%80%99%D1%8F%D1%82%D0%BD%D0%B8%D0%BA_%D0%90.%D0%A7%D0%B0%D0%B9%D0%BA%D0%BE%D0%B2%D1%81%D1%8C%D0%BA%D0%BE%D0%BC%D1%83.JPG/250px-%D0%9F%D0%B0%D0%BC%E2%80%99%D1%8F%D1%82%D0%BD%D0%B8%D0%BA_%D0%90.%D0%A7%D0%B0%D0%B9%D0%BA%D0%BE%D0%B2%D1%81%D1%8C%D0%BA%D0%BE%D0%BC%D1%8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645024"/>
            <a:ext cx="4311856" cy="288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040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996952"/>
            <a:ext cx="8640960" cy="2794664"/>
          </a:xfrm>
        </p:spPr>
        <p:txBody>
          <a:bodyPr>
            <a:noAutofit/>
          </a:bodyPr>
          <a:lstStyle/>
          <a:p>
            <a:pPr algn="just" fontAlgn="base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         </a:t>
            </a:r>
            <a:r>
              <a:rPr lang="uk-UA" sz="1400" dirty="0">
                <a:latin typeface="Book Antiqua" panose="02040602050305030304" pitchFamily="18" charset="0"/>
              </a:rPr>
              <a:t/>
            </a:r>
            <a:br>
              <a:rPr lang="uk-UA" sz="1400" dirty="0">
                <a:latin typeface="Book Antiqua" panose="02040602050305030304" pitchFamily="18" charset="0"/>
              </a:rPr>
            </a:br>
            <a:r>
              <a:rPr lang="uk-UA" sz="3200" dirty="0"/>
              <a:t>    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uk-UA" sz="3600" b="1" dirty="0" smtClean="0">
                <a:latin typeface="Book Antiqua" panose="02040602050305030304" pitchFamily="18" charset="0"/>
              </a:rPr>
              <a:t>Повість </a:t>
            </a:r>
            <a:r>
              <a:rPr lang="uk-UA" sz="3600" b="1" dirty="0">
                <a:latin typeface="Book Antiqua" panose="02040602050305030304" pitchFamily="18" charset="0"/>
              </a:rPr>
              <a:t>«За сестрою» (1907) створена на основі довготривалого ви­вчення історичних матеріалів з часів татарських нападів на українські землі та їхньої ретельної художньої обробки. В центрі — захоплююча історія юного Павлуся, молодшого сина з козацького роду Судаків, який порятував від татарського полону свою сестру Ганнусю.</a:t>
            </a:r>
            <a:endParaRPr lang="ru-RU" sz="3600" b="1" dirty="0"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260649"/>
            <a:ext cx="6840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Історія написання </a:t>
            </a: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твору</a:t>
            </a:r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</a:br>
            <a:endParaRPr lang="ru-RU" sz="4000" b="1" dirty="0">
              <a:solidFill>
                <a:schemeClr val="tx2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8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348880"/>
            <a:ext cx="8640960" cy="4168482"/>
          </a:xfrm>
        </p:spPr>
        <p:txBody>
          <a:bodyPr>
            <a:noAutofit/>
          </a:bodyPr>
          <a:lstStyle/>
          <a:p>
            <a:pPr algn="l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Тема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: </a:t>
            </a:r>
            <a:r>
              <a:rPr lang="uk-UA" sz="3200" b="1" dirty="0" smtClean="0">
                <a:latin typeface="Book Antiqua" panose="02040602050305030304" pitchFamily="18" charset="0"/>
              </a:rPr>
              <a:t/>
            </a:r>
            <a:br>
              <a:rPr lang="uk-UA" sz="3200" b="1" dirty="0" smtClean="0">
                <a:latin typeface="Book Antiqua" panose="02040602050305030304" pitchFamily="18" charset="0"/>
              </a:rPr>
            </a:br>
            <a:r>
              <a:rPr lang="uk-UA" sz="3200" b="1" dirty="0" smtClean="0">
                <a:latin typeface="Book Antiqua" panose="02040602050305030304" pitchFamily="18" charset="0"/>
              </a:rPr>
              <a:t>відтворення </a:t>
            </a:r>
            <a:r>
              <a:rPr lang="uk-UA" sz="3200" b="1" dirty="0">
                <a:latin typeface="Book Antiqua" panose="02040602050305030304" pitchFamily="18" charset="0"/>
              </a:rPr>
              <a:t>страшних картин поневолення татарськими за­гарбниками українського народу; зображення Павлуся, який докладає будь-яких зусиль, мужності, наполегливості, старанності, кмітливості для </a:t>
            </a:r>
            <a:r>
              <a:rPr lang="uk-UA" sz="3200" b="1" dirty="0" smtClean="0">
                <a:latin typeface="Book Antiqua" panose="02040602050305030304" pitchFamily="18" charset="0"/>
              </a:rPr>
              <a:t>порятунку своєї </a:t>
            </a:r>
            <a:r>
              <a:rPr lang="uk-UA" sz="3200" b="1" dirty="0">
                <a:latin typeface="Book Antiqua" panose="02040602050305030304" pitchFamily="18" charset="0"/>
              </a:rPr>
              <a:t>сестри з татарського полону</a:t>
            </a:r>
            <a:r>
              <a:rPr lang="uk-UA" sz="3200" b="1" dirty="0" smtClean="0">
                <a:latin typeface="Book Antiqua" panose="02040602050305030304" pitchFamily="18" charset="0"/>
              </a:rPr>
              <a:t>.</a:t>
            </a:r>
            <a:br>
              <a:rPr lang="uk-UA" sz="3200" b="1" dirty="0" smtClean="0">
                <a:latin typeface="Book Antiqua" panose="02040602050305030304" pitchFamily="18" charset="0"/>
              </a:rPr>
            </a:b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Ідея: </a:t>
            </a:r>
            <a:r>
              <a:rPr lang="uk-UA" sz="3200" b="1" dirty="0" smtClean="0">
                <a:latin typeface="Book Antiqua" panose="02040602050305030304" pitchFamily="18" charset="0"/>
              </a:rPr>
              <a:t/>
            </a:r>
            <a:br>
              <a:rPr lang="uk-UA" sz="3200" b="1" dirty="0" smtClean="0">
                <a:latin typeface="Book Antiqua" panose="02040602050305030304" pitchFamily="18" charset="0"/>
              </a:rPr>
            </a:br>
            <a:r>
              <a:rPr lang="uk-UA" sz="3200" b="1" dirty="0" smtClean="0">
                <a:latin typeface="Book Antiqua" panose="02040602050305030304" pitchFamily="18" charset="0"/>
              </a:rPr>
              <a:t>уславлення </a:t>
            </a:r>
            <a:r>
              <a:rPr lang="uk-UA" sz="3200" b="1" dirty="0">
                <a:latin typeface="Book Antiqua" panose="02040602050305030304" pitchFamily="18" charset="0"/>
              </a:rPr>
              <a:t>козаків — оборонців рідної землі, Павлуся — відваж­ного лицаря, їх благородство, відповідальність, мужність; засудження татар та українців-зрадників.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/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endParaRPr lang="ru-RU" sz="24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1274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34491" cy="4168482"/>
          </a:xfrm>
        </p:spPr>
        <p:txBody>
          <a:bodyPr>
            <a:noAutofit/>
          </a:bodyPr>
          <a:lstStyle/>
          <a:p>
            <a:pPr marL="571500" lvl="0" indent="-571500" algn="l" fontAlgn="base">
              <a:buFont typeface="Wingdings" panose="05000000000000000000" pitchFamily="2" charset="2"/>
              <a:buChar char="ü"/>
            </a:pP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Жанр</a:t>
            </a:r>
            <a:r>
              <a:rPr lang="uk-UA" sz="4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: </a:t>
            </a:r>
            <a:r>
              <a:rPr lang="uk-UA" sz="4000" dirty="0" smtClean="0">
                <a:latin typeface="Book Antiqua" panose="02040602050305030304" pitchFamily="18" charset="0"/>
              </a:rPr>
              <a:t/>
            </a:r>
            <a:br>
              <a:rPr lang="uk-UA" sz="4000" dirty="0" smtClean="0">
                <a:latin typeface="Book Antiqua" panose="02040602050305030304" pitchFamily="18" charset="0"/>
              </a:rPr>
            </a:br>
            <a:r>
              <a:rPr lang="uk-UA" sz="4000" dirty="0" smtClean="0">
                <a:latin typeface="Book Antiqua" panose="02040602050305030304" pitchFamily="18" charset="0"/>
              </a:rPr>
              <a:t>героїко-романтична </a:t>
            </a:r>
            <a:r>
              <a:rPr lang="uk-UA" sz="4000" dirty="0">
                <a:latin typeface="Book Antiqua" panose="02040602050305030304" pitchFamily="18" charset="0"/>
              </a:rPr>
              <a:t>повість</a:t>
            </a:r>
            <a:r>
              <a:rPr lang="uk-UA" sz="4000" dirty="0" smtClean="0">
                <a:latin typeface="Book Antiqua" panose="02040602050305030304" pitchFamily="18" charset="0"/>
              </a:rPr>
              <a:t>.</a:t>
            </a:r>
            <a:br>
              <a:rPr lang="uk-UA" sz="4000" dirty="0" smtClean="0">
                <a:latin typeface="Book Antiqua" panose="02040602050305030304" pitchFamily="18" charset="0"/>
              </a:rPr>
            </a:b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Проблематика повісті</a:t>
            </a:r>
            <a:r>
              <a:rPr lang="uk-UA" sz="4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: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4000" dirty="0" smtClean="0">
                <a:latin typeface="Book Antiqua" panose="02040602050305030304" pitchFamily="18" charset="0"/>
              </a:rPr>
              <a:t>- </a:t>
            </a:r>
            <a:r>
              <a:rPr lang="uk-UA" sz="4000" dirty="0" smtClean="0">
                <a:latin typeface="Book Antiqua" panose="02040602050305030304" pitchFamily="18" charset="0"/>
              </a:rPr>
              <a:t>батьки </a:t>
            </a:r>
            <a:r>
              <a:rPr lang="uk-UA" sz="4000" dirty="0">
                <a:latin typeface="Book Antiqua" panose="02040602050305030304" pitchFamily="18" charset="0"/>
              </a:rPr>
              <a:t>і діти;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4000" dirty="0" smtClean="0">
                <a:latin typeface="Book Antiqua" panose="02040602050305030304" pitchFamily="18" charset="0"/>
              </a:rPr>
              <a:t>- </a:t>
            </a:r>
            <a:r>
              <a:rPr lang="uk-UA" sz="4000" dirty="0" smtClean="0">
                <a:latin typeface="Book Antiqua" panose="02040602050305030304" pitchFamily="18" charset="0"/>
              </a:rPr>
              <a:t>життя </a:t>
            </a:r>
            <a:r>
              <a:rPr lang="uk-UA" sz="4000" dirty="0">
                <a:latin typeface="Book Antiqua" panose="02040602050305030304" pitchFamily="18" charset="0"/>
              </a:rPr>
              <a:t>і смерть;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4000" dirty="0" smtClean="0">
                <a:latin typeface="Book Antiqua" panose="02040602050305030304" pitchFamily="18" charset="0"/>
              </a:rPr>
              <a:t>- </a:t>
            </a:r>
            <a:r>
              <a:rPr lang="uk-UA" sz="4000" dirty="0" smtClean="0">
                <a:latin typeface="Book Antiqua" panose="02040602050305030304" pitchFamily="18" charset="0"/>
              </a:rPr>
              <a:t>радість </a:t>
            </a:r>
            <a:r>
              <a:rPr lang="uk-UA" sz="4000" dirty="0">
                <a:latin typeface="Book Antiqua" panose="02040602050305030304" pitchFamily="18" charset="0"/>
              </a:rPr>
              <a:t>і трагедія;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4000" dirty="0" smtClean="0">
                <a:latin typeface="Book Antiqua" panose="02040602050305030304" pitchFamily="18" charset="0"/>
              </a:rPr>
              <a:t>- </a:t>
            </a:r>
            <a:r>
              <a:rPr lang="uk-UA" sz="4000" dirty="0" smtClean="0">
                <a:latin typeface="Book Antiqua" panose="02040602050305030304" pitchFamily="18" charset="0"/>
              </a:rPr>
              <a:t>відповідальність </a:t>
            </a:r>
            <a:r>
              <a:rPr lang="uk-UA" sz="4000" dirty="0">
                <a:latin typeface="Book Antiqua" panose="02040602050305030304" pitchFamily="18" charset="0"/>
              </a:rPr>
              <a:t>і безпечність;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4000" dirty="0" smtClean="0">
                <a:latin typeface="Book Antiqua" panose="02040602050305030304" pitchFamily="18" charset="0"/>
              </a:rPr>
              <a:t>- </a:t>
            </a:r>
            <a:r>
              <a:rPr lang="uk-UA" sz="4000" dirty="0" smtClean="0">
                <a:latin typeface="Book Antiqua" panose="02040602050305030304" pitchFamily="18" charset="0"/>
              </a:rPr>
              <a:t>вірність </a:t>
            </a:r>
            <a:r>
              <a:rPr lang="uk-UA" sz="4000" dirty="0">
                <a:latin typeface="Book Antiqua" panose="02040602050305030304" pitchFamily="18" charset="0"/>
              </a:rPr>
              <a:t>і зрада;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4000" dirty="0" smtClean="0">
                <a:latin typeface="Book Antiqua" panose="02040602050305030304" pitchFamily="18" charset="0"/>
              </a:rPr>
              <a:t>- </a:t>
            </a:r>
            <a:r>
              <a:rPr lang="uk-UA" sz="4000" dirty="0" smtClean="0">
                <a:latin typeface="Book Antiqua" panose="02040602050305030304" pitchFamily="18" charset="0"/>
              </a:rPr>
              <a:t>добро </a:t>
            </a:r>
            <a:r>
              <a:rPr lang="uk-UA" sz="4000" dirty="0">
                <a:latin typeface="Book Antiqua" panose="02040602050305030304" pitchFamily="18" charset="0"/>
              </a:rPr>
              <a:t>і зло;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4000" dirty="0" smtClean="0">
                <a:latin typeface="Book Antiqua" panose="02040602050305030304" pitchFamily="18" charset="0"/>
              </a:rPr>
              <a:t>- </a:t>
            </a:r>
            <a:r>
              <a:rPr lang="uk-UA" sz="4000" dirty="0" smtClean="0">
                <a:latin typeface="Book Antiqua" panose="02040602050305030304" pitchFamily="18" charset="0"/>
              </a:rPr>
              <a:t>щирість </a:t>
            </a:r>
            <a:r>
              <a:rPr lang="uk-UA" sz="4000" dirty="0">
                <a:latin typeface="Book Antiqua" panose="02040602050305030304" pitchFamily="18" charset="0"/>
              </a:rPr>
              <a:t>і хитрість, улесливість, підступність.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endParaRPr lang="ru-RU" sz="24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endParaRPr lang="ru-RU" sz="4000" dirty="0"/>
          </a:p>
        </p:txBody>
      </p:sp>
      <p:pic>
        <p:nvPicPr>
          <p:cNvPr id="6" name="Picture 4" descr="C:\Documents and Settings\zhenya\Рабочий стол\крутяк\Поясненн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700808"/>
            <a:ext cx="2142011" cy="18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601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30689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Овал 2"/>
          <p:cNvSpPr/>
          <p:nvPr/>
        </p:nvSpPr>
        <p:spPr>
          <a:xfrm>
            <a:off x="1331640" y="116632"/>
            <a:ext cx="6480720" cy="2326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FFFF00"/>
                </a:solidFill>
              </a:rPr>
              <a:t>Героїко</a:t>
            </a:r>
            <a:r>
              <a:rPr lang="ru-RU" sz="2000" b="1" dirty="0">
                <a:solidFill>
                  <a:srgbClr val="FFFF00"/>
                </a:solidFill>
              </a:rPr>
              <a:t> – романтична </a:t>
            </a:r>
            <a:r>
              <a:rPr lang="ru-RU" sz="2000" b="1" dirty="0" err="1">
                <a:solidFill>
                  <a:srgbClr val="FFFF00"/>
                </a:solidFill>
              </a:rPr>
              <a:t>повість</a:t>
            </a:r>
            <a:r>
              <a:rPr lang="ru-RU" sz="2000" b="1" dirty="0">
                <a:solidFill>
                  <a:srgbClr val="FFFF00"/>
                </a:solidFill>
              </a:rPr>
              <a:t> – </a:t>
            </a:r>
            <a:r>
              <a:rPr lang="ru-RU" sz="2000" b="1" dirty="0" err="1">
                <a:solidFill>
                  <a:srgbClr val="FFFF00"/>
                </a:solidFill>
              </a:rPr>
              <a:t>це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епічний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твір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</a:rPr>
              <a:t>великого </a:t>
            </a:r>
            <a:r>
              <a:rPr lang="ru-RU" sz="2000" b="1" dirty="0" err="1">
                <a:solidFill>
                  <a:srgbClr val="FFFF00"/>
                </a:solidFill>
              </a:rPr>
              <a:t>розміру</a:t>
            </a:r>
            <a:r>
              <a:rPr lang="ru-RU" sz="2000" b="1" dirty="0">
                <a:solidFill>
                  <a:srgbClr val="FFFF00"/>
                </a:solidFill>
              </a:rPr>
              <a:t>, у </a:t>
            </a:r>
            <a:r>
              <a:rPr lang="ru-RU" sz="2000" b="1" dirty="0" err="1">
                <a:solidFill>
                  <a:srgbClr val="FFFF00"/>
                </a:solidFill>
              </a:rPr>
              <a:t>якому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діє</a:t>
            </a:r>
            <a:r>
              <a:rPr lang="ru-RU" sz="2000" b="1" dirty="0">
                <a:solidFill>
                  <a:srgbClr val="FFFF00"/>
                </a:solidFill>
              </a:rPr>
              <a:t>  </a:t>
            </a:r>
            <a:r>
              <a:rPr lang="ru-RU" sz="2000" b="1" dirty="0" err="1">
                <a:solidFill>
                  <a:srgbClr val="FFFF00"/>
                </a:solidFill>
              </a:rPr>
              <a:t>винятковий</a:t>
            </a:r>
            <a:r>
              <a:rPr lang="ru-RU" sz="2000" b="1" dirty="0">
                <a:solidFill>
                  <a:srgbClr val="FFFF00"/>
                </a:solidFill>
              </a:rPr>
              <a:t> герой </a:t>
            </a:r>
            <a:r>
              <a:rPr lang="ru-RU" sz="2000" b="1" dirty="0" smtClean="0">
                <a:solidFill>
                  <a:srgbClr val="FFFF00"/>
                </a:solidFill>
              </a:rPr>
              <a:t>,</a:t>
            </a:r>
            <a:r>
              <a:rPr lang="ru-RU" sz="2000" b="1" dirty="0" err="1" smtClean="0">
                <a:solidFill>
                  <a:srgbClr val="FFFF00"/>
                </a:solidFill>
              </a:rPr>
              <a:t>що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намагається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вступити</a:t>
            </a:r>
            <a:r>
              <a:rPr lang="ru-RU" sz="2000" b="1" dirty="0">
                <a:solidFill>
                  <a:srgbClr val="FFFF00"/>
                </a:solidFill>
              </a:rPr>
              <a:t> у </a:t>
            </a:r>
            <a:r>
              <a:rPr lang="ru-RU" sz="2000" b="1" dirty="0" err="1">
                <a:solidFill>
                  <a:srgbClr val="FFFF00"/>
                </a:solidFill>
              </a:rPr>
              <a:t>боротьбу</a:t>
            </a:r>
            <a:r>
              <a:rPr lang="ru-RU" sz="2000" b="1" dirty="0">
                <a:solidFill>
                  <a:srgbClr val="FFFF00"/>
                </a:solidFill>
              </a:rPr>
              <a:t> за </a:t>
            </a:r>
            <a:r>
              <a:rPr lang="ru-RU" sz="2000" b="1" dirty="0" err="1">
                <a:solidFill>
                  <a:srgbClr val="FFFF00"/>
                </a:solidFill>
              </a:rPr>
              <a:t>справедливість</a:t>
            </a:r>
            <a:r>
              <a:rPr lang="ru-RU" sz="2000" b="1" dirty="0">
                <a:solidFill>
                  <a:srgbClr val="FFFF00"/>
                </a:solidFill>
              </a:rPr>
              <a:t>, правду і </a:t>
            </a:r>
            <a:r>
              <a:rPr lang="ru-RU" sz="2000" b="1" dirty="0" err="1">
                <a:solidFill>
                  <a:srgbClr val="FFFF00"/>
                </a:solidFill>
              </a:rPr>
              <a:t>прагне</a:t>
            </a:r>
            <a:r>
              <a:rPr lang="ru-RU" sz="2000" b="1" dirty="0">
                <a:solidFill>
                  <a:srgbClr val="FFFF00"/>
                </a:solidFill>
              </a:rPr>
              <a:t> довести </a:t>
            </a:r>
            <a:r>
              <a:rPr lang="ru-RU" sz="2000" b="1" dirty="0" err="1">
                <a:solidFill>
                  <a:srgbClr val="FFFF00"/>
                </a:solidFill>
              </a:rPr>
              <a:t>це</a:t>
            </a:r>
            <a:r>
              <a:rPr lang="ru-RU" sz="2000" b="1" dirty="0">
                <a:solidFill>
                  <a:srgbClr val="FFFF00"/>
                </a:solidFill>
              </a:rPr>
              <a:t>  на </a:t>
            </a:r>
            <a:r>
              <a:rPr lang="ru-RU" sz="2000" b="1" dirty="0" err="1">
                <a:solidFill>
                  <a:srgbClr val="FFFF00"/>
                </a:solidFill>
              </a:rPr>
              <a:t>прикладі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конкретних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вчинків</a:t>
            </a:r>
            <a:endParaRPr lang="uk-UA" sz="2000" b="1" dirty="0">
              <a:solidFill>
                <a:srgbClr val="FFFF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62718" y="2481295"/>
            <a:ext cx="216024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rgbClr val="FFFF00"/>
                </a:solidFill>
              </a:rPr>
              <a:t>Героїчні</a:t>
            </a:r>
          </a:p>
        </p:txBody>
      </p:sp>
      <p:sp>
        <p:nvSpPr>
          <p:cNvPr id="6" name="Овал 5"/>
          <p:cNvSpPr/>
          <p:nvPr/>
        </p:nvSpPr>
        <p:spPr>
          <a:xfrm>
            <a:off x="6732240" y="2501174"/>
            <a:ext cx="216024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730" y="2488941"/>
            <a:ext cx="2157738" cy="9388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41551" y="2722089"/>
            <a:ext cx="1992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FFFF00"/>
                </a:solidFill>
              </a:rPr>
              <a:t>Романтичні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08986" y="2372889"/>
            <a:ext cx="1337226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dirty="0" smtClean="0"/>
          </a:p>
          <a:p>
            <a:r>
              <a:rPr lang="uk-UA" sz="2800" b="1" dirty="0" smtClean="0">
                <a:solidFill>
                  <a:srgbClr val="FFFF00"/>
                </a:solidFill>
              </a:rPr>
              <a:t>Повість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0" y="3568757"/>
            <a:ext cx="2951990" cy="26642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FFFF00"/>
                </a:solidFill>
              </a:rPr>
              <a:t>боротьба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козаків</a:t>
            </a:r>
            <a:r>
              <a:rPr lang="ru-RU" sz="1600" dirty="0">
                <a:solidFill>
                  <a:srgbClr val="FFFF00"/>
                </a:solidFill>
              </a:rPr>
              <a:t> з татарами</a:t>
            </a:r>
            <a:endParaRPr lang="uk-UA" sz="16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захист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вітчизни</a:t>
            </a:r>
            <a:endParaRPr lang="uk-UA" sz="16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</a:rPr>
              <a:t> побратимство</a:t>
            </a:r>
            <a:endParaRPr lang="uk-UA" sz="16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вірність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вірі</a:t>
            </a:r>
            <a:r>
              <a:rPr lang="ru-RU" sz="1600" dirty="0">
                <a:solidFill>
                  <a:srgbClr val="FFFF00"/>
                </a:solidFill>
              </a:rPr>
              <a:t> та </a:t>
            </a:r>
            <a:r>
              <a:rPr lang="ru-RU" sz="1600" dirty="0" err="1">
                <a:solidFill>
                  <a:srgbClr val="FFFF00"/>
                </a:solidFill>
              </a:rPr>
              <a:t>присязі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endParaRPr lang="uk-UA" sz="16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FFFF00"/>
                </a:solidFill>
              </a:rPr>
              <a:t>готовність</a:t>
            </a:r>
            <a:r>
              <a:rPr lang="ru-RU" sz="1600" dirty="0">
                <a:solidFill>
                  <a:srgbClr val="FFFF00"/>
                </a:solidFill>
              </a:rPr>
              <a:t>       до       </a:t>
            </a:r>
            <a:r>
              <a:rPr lang="ru-RU" sz="1600" dirty="0" err="1">
                <a:solidFill>
                  <a:srgbClr val="FFFF00"/>
                </a:solidFill>
              </a:rPr>
              <a:t>подолання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труднощів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1" name="Вертикальный свиток 10"/>
          <p:cNvSpPr/>
          <p:nvPr/>
        </p:nvSpPr>
        <p:spPr>
          <a:xfrm>
            <a:off x="3122137" y="3568757"/>
            <a:ext cx="2899726" cy="26642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rgbClr val="FFFF00"/>
                </a:solidFill>
              </a:rPr>
              <a:t>великий обсяг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rgbClr val="FFFF00"/>
                </a:solidFill>
              </a:rPr>
              <a:t>багато персонажів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rgbClr val="FFFF00"/>
                </a:solidFill>
              </a:rPr>
              <a:t>багато подій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rgbClr val="FFFF00"/>
                </a:solidFill>
              </a:rPr>
              <a:t>тривалий час</a:t>
            </a:r>
          </a:p>
          <a:p>
            <a:pPr algn="ctr"/>
            <a:endParaRPr lang="uk-UA" dirty="0"/>
          </a:p>
        </p:txBody>
      </p:sp>
      <p:sp>
        <p:nvSpPr>
          <p:cNvPr id="12" name="Вертикальный свиток 11"/>
          <p:cNvSpPr/>
          <p:nvPr/>
        </p:nvSpPr>
        <p:spPr>
          <a:xfrm>
            <a:off x="6243260" y="3568757"/>
            <a:ext cx="2872275" cy="26642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6472029" y="3808973"/>
            <a:ext cx="24204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FFFF00"/>
                </a:solidFill>
              </a:rPr>
              <a:t>головний</a:t>
            </a:r>
            <a:r>
              <a:rPr lang="ru-RU" sz="1600" dirty="0">
                <a:solidFill>
                  <a:srgbClr val="FFFF00"/>
                </a:solidFill>
              </a:rPr>
              <a:t> герой весь час </a:t>
            </a:r>
            <a:r>
              <a:rPr lang="ru-RU" sz="1600" dirty="0" err="1">
                <a:solidFill>
                  <a:srgbClr val="FFFF00"/>
                </a:solidFill>
              </a:rPr>
              <a:t>потрапляє</a:t>
            </a:r>
            <a:r>
              <a:rPr lang="ru-RU" sz="1600" dirty="0">
                <a:solidFill>
                  <a:srgbClr val="FFFF00"/>
                </a:solidFill>
              </a:rPr>
              <a:t> у </a:t>
            </a:r>
            <a:r>
              <a:rPr lang="ru-RU" sz="1600" dirty="0" err="1">
                <a:solidFill>
                  <a:srgbClr val="FFFF00"/>
                </a:solidFill>
              </a:rPr>
              <a:t>виняткові</a:t>
            </a:r>
            <a:r>
              <a:rPr lang="ru-RU" sz="1600" dirty="0">
                <a:solidFill>
                  <a:srgbClr val="FFFF00"/>
                </a:solidFill>
              </a:rPr>
              <a:t>,  </a:t>
            </a:r>
            <a:r>
              <a:rPr lang="ru-RU" sz="1600" dirty="0" err="1">
                <a:solidFill>
                  <a:srgbClr val="FFFF00"/>
                </a:solidFill>
              </a:rPr>
              <a:t>незвичайні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обставини</a:t>
            </a:r>
            <a:r>
              <a:rPr lang="ru-RU" sz="1600" dirty="0">
                <a:solidFill>
                  <a:srgbClr val="FFFF00"/>
                </a:solidFill>
              </a:rPr>
              <a:t>, </a:t>
            </a:r>
            <a:endParaRPr lang="ru-RU" sz="16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rgbClr val="FFFF00"/>
                </a:solidFill>
              </a:rPr>
              <a:t>переслідує</a:t>
            </a:r>
            <a:r>
              <a:rPr lang="ru-RU" sz="1600" dirty="0" smtClean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благородну</a:t>
            </a:r>
            <a:r>
              <a:rPr lang="ru-RU" sz="1600" dirty="0">
                <a:solidFill>
                  <a:srgbClr val="FFFF00"/>
                </a:solidFill>
              </a:rPr>
              <a:t> мету </a:t>
            </a:r>
            <a:r>
              <a:rPr lang="ru-RU" sz="1600" dirty="0" err="1">
                <a:solidFill>
                  <a:srgbClr val="FFFF00"/>
                </a:solidFill>
              </a:rPr>
              <a:t>порятунку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сестри</a:t>
            </a:r>
            <a:r>
              <a:rPr lang="ru-RU" sz="1600" dirty="0">
                <a:solidFill>
                  <a:srgbClr val="FFFF00"/>
                </a:solidFill>
              </a:rPr>
              <a:t>, </a:t>
            </a:r>
            <a:r>
              <a:rPr lang="ru-RU" sz="1600" dirty="0" err="1">
                <a:solidFill>
                  <a:srgbClr val="FFFF00"/>
                </a:solidFill>
              </a:rPr>
              <a:t>виявляючи</a:t>
            </a:r>
            <a:r>
              <a:rPr lang="ru-RU" sz="1600" dirty="0">
                <a:solidFill>
                  <a:srgbClr val="FFFF00"/>
                </a:solidFill>
              </a:rPr>
              <a:t> при </a:t>
            </a:r>
            <a:r>
              <a:rPr lang="ru-RU" sz="1600" dirty="0" err="1">
                <a:solidFill>
                  <a:srgbClr val="FFFF00"/>
                </a:solidFill>
              </a:rPr>
              <a:t>цьому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 smtClean="0">
                <a:solidFill>
                  <a:srgbClr val="FFFF00"/>
                </a:solidFill>
              </a:rPr>
              <a:t>кмітливість</a:t>
            </a:r>
            <a:endParaRPr lang="uk-UA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1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/>
      <p:bldP spid="9" grpId="0"/>
      <p:bldP spid="10" grpId="0" animBg="1"/>
      <p:bldP spid="11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7058" y="614592"/>
            <a:ext cx="8712968" cy="4168482"/>
          </a:xfrm>
        </p:spPr>
        <p:txBody>
          <a:bodyPr>
            <a:noAutofit/>
          </a:bodyPr>
          <a:lstStyle/>
          <a:p>
            <a:pPr lvl="1" algn="ctr" fontAlgn="base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6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uk-UA" sz="6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uk-UA" sz="6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Робота над І розділом </a:t>
            </a:r>
            <a:r>
              <a:rPr lang="uk-UA" sz="6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твору </a:t>
            </a: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r>
              <a:rPr lang="uk-UA" sz="4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Виразне читання </a:t>
            </a: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І роз­ділу</a:t>
            </a:r>
            <a:r>
              <a:rPr lang="uk-UA" sz="4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endParaRPr lang="ru-RU" sz="4000" dirty="0"/>
          </a:p>
        </p:txBody>
      </p:sp>
      <p:pic>
        <p:nvPicPr>
          <p:cNvPr id="6" name="Picture 10" descr="http://bobr.by/data/education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3643314"/>
            <a:ext cx="2490451" cy="23954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701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352928" cy="3600398"/>
          </a:xfrm>
        </p:spPr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6000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Продовжити речення </a:t>
            </a:r>
            <a:r>
              <a:rPr lang="ru-RU" sz="4000" dirty="0">
                <a:latin typeface="Book Antiqua" panose="02040602050305030304" pitchFamily="18" charset="0"/>
              </a:rPr>
              <a:t/>
            </a:r>
            <a:br>
              <a:rPr lang="ru-RU" sz="4000" dirty="0">
                <a:latin typeface="Book Antiqua" panose="02040602050305030304" pitchFamily="18" charset="0"/>
              </a:rPr>
            </a:br>
            <a:r>
              <a:rPr lang="ru-RU" sz="5400" b="1" dirty="0" smtClean="0">
                <a:latin typeface="Book Antiqua" panose="02040602050305030304" pitchFamily="18" charset="0"/>
              </a:rPr>
              <a:t>*</a:t>
            </a:r>
            <a:r>
              <a:rPr lang="uk-UA" sz="3600" b="1" dirty="0" smtClean="0">
                <a:latin typeface="Book Antiqua" panose="02040602050305030304" pitchFamily="18" charset="0"/>
              </a:rPr>
              <a:t>Сьогодні </a:t>
            </a:r>
            <a:r>
              <a:rPr lang="uk-UA" sz="3600" b="1" dirty="0">
                <a:latin typeface="Book Antiqua" panose="02040602050305030304" pitchFamily="18" charset="0"/>
              </a:rPr>
              <a:t>на </a:t>
            </a:r>
            <a:r>
              <a:rPr lang="uk-UA" sz="3600" b="1" dirty="0" err="1">
                <a:latin typeface="Book Antiqua" panose="02040602050305030304" pitchFamily="18" charset="0"/>
              </a:rPr>
              <a:t>уроці</a:t>
            </a:r>
            <a:r>
              <a:rPr lang="uk-UA" sz="3600" b="1" dirty="0">
                <a:latin typeface="Book Antiqua" panose="02040602050305030304" pitchFamily="18" charset="0"/>
              </a:rPr>
              <a:t> я дізнався про …</a:t>
            </a:r>
            <a:r>
              <a:rPr lang="ru-RU" sz="3600" b="1" dirty="0">
                <a:latin typeface="Book Antiqua" panose="02040602050305030304" pitchFamily="18" charset="0"/>
              </a:rPr>
              <a:t/>
            </a:r>
            <a:br>
              <a:rPr lang="ru-RU" sz="3600" b="1" dirty="0">
                <a:latin typeface="Book Antiqua" panose="02040602050305030304" pitchFamily="18" charset="0"/>
              </a:rPr>
            </a:br>
            <a:r>
              <a:rPr lang="ru-RU" sz="3600" b="1" dirty="0">
                <a:latin typeface="Book Antiqua" panose="02040602050305030304" pitchFamily="18" charset="0"/>
              </a:rPr>
              <a:t>* </a:t>
            </a:r>
            <a:r>
              <a:rPr lang="uk-UA" sz="3600" b="1" dirty="0" smtClean="0">
                <a:latin typeface="Book Antiqua" panose="02040602050305030304" pitchFamily="18" charset="0"/>
              </a:rPr>
              <a:t>Найцікавішим </a:t>
            </a:r>
            <a:r>
              <a:rPr lang="uk-UA" sz="3600" b="1" dirty="0">
                <a:latin typeface="Book Antiqua" panose="02040602050305030304" pitchFamily="18" charset="0"/>
              </a:rPr>
              <a:t>для мене було …</a:t>
            </a:r>
            <a:r>
              <a:rPr lang="ru-RU" sz="3600" b="1" dirty="0">
                <a:latin typeface="Book Antiqua" panose="02040602050305030304" pitchFamily="18" charset="0"/>
              </a:rPr>
              <a:t/>
            </a:r>
            <a:br>
              <a:rPr lang="ru-RU" sz="3600" b="1" dirty="0">
                <a:latin typeface="Book Antiqua" panose="02040602050305030304" pitchFamily="18" charset="0"/>
              </a:rPr>
            </a:br>
            <a:r>
              <a:rPr lang="ru-RU" sz="3600" b="1" dirty="0" smtClean="0">
                <a:latin typeface="Book Antiqua" panose="02040602050305030304" pitchFamily="18" charset="0"/>
              </a:rPr>
              <a:t>*</a:t>
            </a:r>
            <a:r>
              <a:rPr lang="uk-UA" sz="3600" b="1" dirty="0" smtClean="0">
                <a:latin typeface="Book Antiqua" panose="02040602050305030304" pitchFamily="18" charset="0"/>
              </a:rPr>
              <a:t>Найбільше </a:t>
            </a:r>
            <a:r>
              <a:rPr lang="uk-UA" sz="3600" b="1" dirty="0">
                <a:latin typeface="Book Antiqua" panose="02040602050305030304" pitchFamily="18" charset="0"/>
              </a:rPr>
              <a:t>мене вразило …</a:t>
            </a:r>
            <a:r>
              <a:rPr lang="ru-RU" sz="3600" b="1" dirty="0">
                <a:latin typeface="Book Antiqua" panose="02040602050305030304" pitchFamily="18" charset="0"/>
              </a:rPr>
              <a:t/>
            </a:r>
            <a:br>
              <a:rPr lang="ru-RU" sz="3600" b="1" dirty="0">
                <a:latin typeface="Book Antiqua" panose="02040602050305030304" pitchFamily="18" charset="0"/>
              </a:rPr>
            </a:br>
            <a:r>
              <a:rPr lang="ru-RU" sz="3600" b="1" dirty="0" smtClean="0">
                <a:latin typeface="Book Antiqua" panose="02040602050305030304" pitchFamily="18" charset="0"/>
              </a:rPr>
              <a:t>* </a:t>
            </a:r>
            <a:r>
              <a:rPr lang="uk-UA" sz="3600" b="1" dirty="0" smtClean="0">
                <a:latin typeface="Book Antiqua" panose="02040602050305030304" pitchFamily="18" charset="0"/>
              </a:rPr>
              <a:t>Хочу </a:t>
            </a:r>
            <a:r>
              <a:rPr lang="uk-UA" sz="3600" b="1" dirty="0">
                <a:latin typeface="Book Antiqua" panose="02040602050305030304" pitchFamily="18" charset="0"/>
              </a:rPr>
              <a:t>більше дізнатися про …</a:t>
            </a:r>
            <a:endParaRPr lang="ru-RU" sz="3600" b="1" dirty="0"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endParaRPr lang="ru-RU" sz="4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7308304" y="3286124"/>
            <a:ext cx="183569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1928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50"/>
            <a:ext cx="8352928" cy="4680518"/>
          </a:xfrm>
        </p:spPr>
        <p:txBody>
          <a:bodyPr>
            <a:noAutofit/>
          </a:bodyPr>
          <a:lstStyle/>
          <a:p>
            <a:pPr algn="l" fontAlgn="base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/>
            </a:r>
            <a:b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uk-UA" sz="6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Домашнє </a:t>
            </a:r>
            <a:r>
              <a:rPr lang="uk-UA" sz="6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завдання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2400" dirty="0" smtClean="0">
                <a:latin typeface="Book Antiqua" panose="02040602050305030304" pitchFamily="18" charset="0"/>
              </a:rPr>
              <a:t>1</a:t>
            </a:r>
            <a:r>
              <a:rPr lang="ru-RU" sz="4000" dirty="0" smtClean="0"/>
              <a:t>.</a:t>
            </a:r>
            <a:r>
              <a:rPr lang="uk-UA" sz="2400" dirty="0" smtClean="0">
                <a:latin typeface="Book Antiqua" panose="02040602050305030304" pitchFamily="18" charset="0"/>
              </a:rPr>
              <a:t>Опрацювати </a:t>
            </a:r>
            <a:r>
              <a:rPr lang="uk-UA" sz="2400" dirty="0">
                <a:latin typeface="Book Antiqua" panose="02040602050305030304" pitchFamily="18" charset="0"/>
              </a:rPr>
              <a:t>ідейно-художній зміст ІІІ, ІV, V  розділів </a:t>
            </a:r>
            <a:r>
              <a:rPr lang="uk-UA" sz="2400" dirty="0" smtClean="0">
                <a:latin typeface="Book Antiqua" panose="02040602050305030304" pitchFamily="18" charset="0"/>
              </a:rPr>
              <a:t>повісті,</a:t>
            </a:r>
            <a:br>
              <a:rPr lang="uk-UA" sz="2400" dirty="0" smtClean="0">
                <a:latin typeface="Book Antiqua" panose="02040602050305030304" pitchFamily="18" charset="0"/>
              </a:rPr>
            </a:br>
            <a:r>
              <a:rPr lang="uk-UA" sz="2400" dirty="0" smtClean="0">
                <a:latin typeface="Book Antiqua" panose="02040602050305030304" pitchFamily="18" charset="0"/>
              </a:rPr>
              <a:t>2. Підготувати  </a:t>
            </a:r>
            <a:r>
              <a:rPr lang="uk-UA" sz="2400" dirty="0">
                <a:latin typeface="Book Antiqua" panose="02040602050305030304" pitchFamily="18" charset="0"/>
              </a:rPr>
              <a:t>малюнки на одну з тем: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>«Краса українського степу»;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>«Щасливе життя мешканців села Спасівка»;</a:t>
            </a:r>
            <a:r>
              <a:rPr lang="ru-RU" sz="2400" dirty="0">
                <a:latin typeface="Book Antiqua" panose="02040602050305030304" pitchFamily="18" charset="0"/>
              </a:rPr>
              <a:t/>
            </a:r>
            <a:br>
              <a:rPr lang="ru-RU" sz="2400" dirty="0">
                <a:latin typeface="Book Antiqua" panose="02040602050305030304" pitchFamily="18" charset="0"/>
              </a:rPr>
            </a:br>
            <a:r>
              <a:rPr lang="uk-UA" sz="2400" dirty="0">
                <a:latin typeface="Book Antiqua" panose="02040602050305030304" pitchFamily="18" charset="0"/>
              </a:rPr>
              <a:t>«Мій улюблений герой повісті».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uk-UA" sz="4000" dirty="0"/>
              <a:t> 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0649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tx2"/>
                </a:solidFill>
                <a:latin typeface="Book Antiqua" panose="02040602050305030304" pitchFamily="18" charset="0"/>
              </a:rPr>
              <a:t> </a:t>
            </a:r>
            <a:endParaRPr lang="ru-RU" sz="4000" dirty="0"/>
          </a:p>
        </p:txBody>
      </p:sp>
      <p:pic>
        <p:nvPicPr>
          <p:cNvPr id="6" name="Picture 8" descr="http://ur-problem.net/wp-content/uploads/2012/10/75172814_1295863679_49735442_studen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954781" y="3284984"/>
            <a:ext cx="2003190" cy="2623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103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195</TotalTime>
  <Words>163</Words>
  <Application>Microsoft Office PowerPoint</Application>
  <PresentationFormat>Экран (4:3)</PresentationFormat>
  <Paragraphs>51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Book Antiqua</vt:lpstr>
      <vt:lpstr>Calibri</vt:lpstr>
      <vt:lpstr>Calibri Light</vt:lpstr>
      <vt:lpstr>Wingdings</vt:lpstr>
      <vt:lpstr>Ретро</vt:lpstr>
      <vt:lpstr>      Андрій Чайковський. «За сестрою». Відтворення історичних подій з позицій гуманізму в героїко-романтичній повісті «За сестрою». Напружений динамічний сюжет</vt:lpstr>
      <vt:lpstr>           * ознайомитися з життєвим шляхом Андрія Чайковського, * з’ясувати історичну основу повісті «За сестрою»,  * вдосконалювати навички аналізувати художній твір, визначати його жанрові ознаки;  * розвивати увагу, пам'ять, логічне мислення, вміння грамотно висловлювати свої думки.</vt:lpstr>
      <vt:lpstr>             Захоплення козаччиною і любов до України змусили мене заповнити прірву в нашій літературі історичними оповіданнями.                               А. Чайковський  </vt:lpstr>
      <vt:lpstr>       Продовжити речення  «Для мене історія -  це…»</vt:lpstr>
      <vt:lpstr>       • З якими загарбниками боровся український народ?  • Що вам відомо про монголо-татар?   • Чому наш народ непереможний у боротьбі із завойовниками?   • Яких видатних ватажків — оборонців Батьківщини ви знаєте? Чим вони прославилися?   • Чому українці цінують ті надбання, які наші предки вибороли у жорстокій боротьбі з ворогом, жертвуючи власним життям?         </vt:lpstr>
      <vt:lpstr>       </vt:lpstr>
      <vt:lpstr>Андрій Чайковський</vt:lpstr>
      <vt:lpstr>                   Повість «За сестрою» (1907) створена на основі довготривалого ви­вчення історичних матеріалів з часів татарських нападів на українські землі та їхньої ретельної художньої обробки. В центрі — захоплююча історія юного Павлуся, молодшого сина з козацького роду Судаків, який порятував від татарського полону свою сестру Ганнусю.</vt:lpstr>
      <vt:lpstr>   Тема:  відтворення страшних картин поневолення татарськими за­гарбниками українського народу; зображення Павлуся, який докладає будь-яких зусиль, мужності, наполегливості, старанності, кмітливості для порятунку своєї сестри з татарського полону. Ідея:  уславлення козаків — оборонців рідної землі, Павлуся — відваж­ного лицаря, їх благородство, відповідальність, мужність; засудження татар та українців-зрадників.   </vt:lpstr>
      <vt:lpstr>   Жанр:  героїко-романтична повість.  Проблематика повісті: - батьки і діти; - життя і смерть; - радість і трагедія; - відповідальність і безпечність; - вірність і зрада; - добро і зло; - щирість і хитрість, улесливість, підступність.  </vt:lpstr>
      <vt:lpstr>Презентация PowerPoint</vt:lpstr>
      <vt:lpstr>   Робота над І розділом твору  Виразне читання І роз­ділу. </vt:lpstr>
      <vt:lpstr> Продовжити речення  *Сьогодні на уроці я дізнався про … * Найцікавішим для мене було … *Найбільше мене вразило … * Хочу більше дізнатися про …</vt:lpstr>
      <vt:lpstr>    Домашнє завдання 1.Опрацювати ідейно-художній зміст ІІІ, ІV, V  розділів повісті, 2. Підготувати  малюнки на одну з тем: «Краса українського степу»; «Щасливе життя мешканців села Спасівка»; «Мій улюблений герой повісті». 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Редактор</dc:creator>
  <cp:lastModifiedBy>Користувач Windows</cp:lastModifiedBy>
  <cp:revision>25</cp:revision>
  <dcterms:created xsi:type="dcterms:W3CDTF">2013-10-10T07:56:28Z</dcterms:created>
  <dcterms:modified xsi:type="dcterms:W3CDTF">2022-11-02T11:43:27Z</dcterms:modified>
</cp:coreProperties>
</file>