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3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sldIdLst>
    <p:sldId id="256" r:id="rId3"/>
    <p:sldId id="277" r:id="rId4"/>
    <p:sldId id="275" r:id="rId5"/>
    <p:sldId id="271" r:id="rId6"/>
    <p:sldId id="267" r:id="rId7"/>
    <p:sldId id="272" r:id="rId8"/>
    <p:sldId id="268" r:id="rId9"/>
    <p:sldId id="266" r:id="rId10"/>
    <p:sldId id="257" r:id="rId11"/>
    <p:sldId id="262" r:id="rId12"/>
    <p:sldId id="259" r:id="rId13"/>
    <p:sldId id="258" r:id="rId14"/>
    <p:sldId id="260" r:id="rId15"/>
    <p:sldId id="261" r:id="rId16"/>
    <p:sldId id="263" r:id="rId17"/>
    <p:sldId id="264" r:id="rId18"/>
    <p:sldId id="265" r:id="rId19"/>
    <p:sldId id="269" r:id="rId20"/>
    <p:sldId id="274" r:id="rId21"/>
    <p:sldId id="270" r:id="rId22"/>
    <p:sldId id="273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3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30" autoAdjust="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AF748-3ED0-4AA9-B3AF-17533D9EB5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3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03185F-0BE2-4197-A334-17141750C9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4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60CC2-DD84-4776-9DAB-C3FCA2D23B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96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A1CA2-46B2-41F2-B798-86A249FC5C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5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A53C2-0F26-40FE-B7D8-376EBC28B5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3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658B5-4571-475C-819B-027CD6D249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6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ABD3C-6B0A-45D4-871A-3CC4DD7795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2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1FDB5-EE5C-4FF7-BCEE-35E8D034D2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1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A4466-556F-4B99-8DAE-BB469198CF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0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00F71-809B-4EC4-99C2-BF0D428A75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16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2133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88F4C-DE03-4C30-8D59-E53AB9A96D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50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8FACE-88FB-4F68-8F89-D9D6736A55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60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33E56-3532-4725-9BCA-D87410F2B7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05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2B0C3-3790-4C55-AA50-4195440177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70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98FC3-CC3E-4ADD-8E22-EDE87614E3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03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4CC4A-42C7-47FF-AC3F-15296AB454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3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95439-AFDF-444F-89B6-E44A781D91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19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01175-3109-4D14-AB5A-D4EF346537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31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77DD0-5FC0-4933-A1DD-D708912A1B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33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C944C-0C2B-47C8-83F1-D314375528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91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2F2F2-A7A3-400A-8884-22D9747152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323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45293-DDA6-455A-A5C6-390192B8E6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9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7F1FC92-99D1-45E3-BFB4-BB4E7ED13AD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18D542-64AF-4F1A-917E-D17736DE08E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jpg"/><Relationship Id="rId5" Type="http://schemas.openxmlformats.org/officeDocument/2006/relationships/image" Target="../media/image4.jp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Байки Харківські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91095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sz="4400" b="1" dirty="0" smtClean="0"/>
              <a:t>Бджола та Шершень</a:t>
            </a:r>
            <a:endParaRPr lang="ru-RU" sz="4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105" y="3626728"/>
            <a:ext cx="864096" cy="29192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8640"/>
            <a:ext cx="2749649" cy="31781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5229200"/>
            <a:ext cx="734481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30 </a:t>
            </a:r>
            <a:r>
              <a:rPr lang="ru-RU" sz="88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байок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9" name="Всякая голова має свій смисл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173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50" grpId="0" animBg="1"/>
      <p:bldP spid="2051" grpId="0" build="p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5">
                    <a:lumMod val="10000"/>
                  </a:schemeClr>
                </a:solidFill>
              </a:rPr>
              <a:t>Автор</a:t>
            </a:r>
            <a:endParaRPr lang="uk-UA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Канюк Валентина Михайлівна</a:t>
            </a:r>
            <a:r>
              <a:rPr lang="uk-UA" dirty="0" smtClean="0"/>
              <a:t>, </a:t>
            </a:r>
            <a:r>
              <a:rPr lang="uk-UA" dirty="0" smtClean="0">
                <a:solidFill>
                  <a:schemeClr val="accent5">
                    <a:lumMod val="10000"/>
                  </a:schemeClr>
                </a:solidFill>
              </a:rPr>
              <a:t>вчитель української мови та літератури </a:t>
            </a:r>
            <a:r>
              <a:rPr lang="uk-UA" dirty="0" smtClean="0">
                <a:solidFill>
                  <a:schemeClr val="accent5">
                    <a:lumMod val="10000"/>
                  </a:schemeClr>
                </a:solidFill>
              </a:rPr>
              <a:t>КЗ «ЗШ 1-3 ст. ВМР»</a:t>
            </a:r>
            <a:endParaRPr lang="uk-UA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4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Тематика </a:t>
            </a:r>
            <a:r>
              <a:rPr lang="ru-RU" sz="2800" b="1" dirty="0" err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збірки</a:t>
            </a:r>
            <a:r>
              <a:rPr lang="ru-RU" sz="2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«Байки </a:t>
            </a:r>
            <a:r>
              <a:rPr lang="ru-RU" sz="2800" b="1" dirty="0" err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харківські</a:t>
            </a:r>
            <a:r>
              <a:rPr lang="ru-RU" sz="2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»: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1)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необхідність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праці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для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оновлення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людей і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їхнього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життя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(«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Змія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і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Буфон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»)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2)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оспівування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наполегливості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сили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волі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працелюбності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засудження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лінощів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(«Верблюд і Олень»).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3)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необхідність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праці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за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природними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нахилами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(«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Бджола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та Шершень»).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4)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висміювання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розумової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обмеженості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 (“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Жайворонки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”).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5)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засудження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чванства й самодурства панства (“Голова і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тулуб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”).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6)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відтворення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істини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й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висловлення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критичного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ставлення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до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суспільних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явищ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(«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Олениця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і кабан”).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7)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протиставлення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простоти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 і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розуму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пихатості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й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глухості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(“Чиж і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Щиглик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”).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8)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уславлення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дружби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засудження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лицемірства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та </a:t>
            </a:r>
            <a:r>
              <a:rPr lang="ru-RU" sz="20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хитрощів</a:t>
            </a:r>
            <a:r>
              <a:rPr lang="ru-RU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(«Собака і Вовк»).</a:t>
            </a:r>
          </a:p>
        </p:txBody>
      </p:sp>
    </p:spTree>
    <p:extLst>
      <p:ext uri="{BB962C8B-B14F-4D97-AF65-F5344CB8AC3E}">
        <p14:creationId xmlns:p14="http://schemas.microsoft.com/office/powerpoint/2010/main" val="106492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544616"/>
          </a:xfrm>
        </p:spPr>
        <p:txBody>
          <a:bodyPr/>
          <a:lstStyle/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Творча спадщина Г. Сковороди — це збірка поезій «Сад божественних пісень» (30 творів), збірка «Байки харківські» (30 байок) і філософські трактати (Трактат — наукова праця, у якій докладно розглянуто якесь конкретне питання чи проблему). 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Коли 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 шукаємо щастя за Сковородою, то не можемо обминути байок. Адже темі щастя присвячено більшу їх частину.  Г.С.Сковорода уклав першу на Україні збірку байок, проторувавши шлях цьому жанру в українській літературі.  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Згадаймо, кого вважають батьком жанру байки взагалі?  (старогрецького байкаря – раба Езопа, який жив у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 –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ст. до н.е.)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Україні байка розвивалась, як фольклорний жанр, байками були насичені шкільні риторики Феофана Прокоповича, Георгія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Кониського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Г.С.Сковорода вважав байку «мудрою грушкою», що приховує внутрішню силу.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 ж таке байка? Алегорія?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73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vi-VN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Ба́йка — один із різновидів ліро-епічного жанру, невеликий алегоричний, </a:t>
            </a:r>
            <a:r>
              <a:rPr lang="vi-VN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 </a:t>
            </a:r>
            <a:r>
              <a:rPr lang="vi-VN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повчального змісту.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40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577483"/>
          </a:xfr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АЛЕГОРІЯ</a:t>
            </a:r>
          </a:p>
          <a:p>
            <a:pPr marL="0" indent="0">
              <a:buNone/>
            </a:pPr>
            <a:r>
              <a:rPr lang="ru-RU" sz="4000" dirty="0" smtClean="0"/>
              <a:t>(гр. </a:t>
            </a:r>
            <a:r>
              <a:rPr lang="en-US" sz="4000" dirty="0" err="1" smtClean="0"/>
              <a:t>allegoria</a:t>
            </a:r>
            <a:r>
              <a:rPr lang="en-US" sz="4000" dirty="0" smtClean="0"/>
              <a:t> — i</a:t>
            </a:r>
            <a:r>
              <a:rPr lang="ru-RU" sz="4000" dirty="0" err="1" smtClean="0"/>
              <a:t>носказання</a:t>
            </a:r>
            <a:r>
              <a:rPr lang="ru-RU" sz="4000" dirty="0" smtClean="0"/>
              <a:t>) об</a:t>
            </a:r>
            <a:r>
              <a:rPr lang="en-US" sz="4000" dirty="0" smtClean="0"/>
              <a:t>p</a:t>
            </a:r>
            <a:r>
              <a:rPr lang="ru-RU" sz="4000" dirty="0" smtClean="0"/>
              <a:t>аз, в </a:t>
            </a:r>
            <a:r>
              <a:rPr lang="ru-RU" sz="4000" dirty="0" err="1" smtClean="0"/>
              <a:t>якому</a:t>
            </a:r>
            <a:r>
              <a:rPr lang="ru-RU" sz="4000" dirty="0" smtClean="0"/>
              <a:t> все зоб</a:t>
            </a:r>
            <a:r>
              <a:rPr lang="en-US" sz="4000" dirty="0" smtClean="0"/>
              <a:t>p</a:t>
            </a:r>
            <a:r>
              <a:rPr lang="ru-RU" sz="4000" dirty="0" err="1" smtClean="0"/>
              <a:t>аження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має</a:t>
            </a:r>
            <a:r>
              <a:rPr lang="ru-RU" sz="4000" dirty="0" smtClean="0"/>
              <a:t> </a:t>
            </a:r>
            <a:r>
              <a:rPr lang="ru-RU" sz="4000" dirty="0" err="1" smtClean="0"/>
              <a:t>пе</a:t>
            </a:r>
            <a:r>
              <a:rPr lang="en-US" sz="4000" dirty="0" smtClean="0"/>
              <a:t>p</a:t>
            </a:r>
            <a:r>
              <a:rPr lang="ru-RU" sz="4000" dirty="0" err="1" smtClean="0"/>
              <a:t>еносне</a:t>
            </a:r>
            <a:r>
              <a:rPr lang="ru-RU" sz="4000" dirty="0" smtClean="0"/>
              <a:t> </a:t>
            </a:r>
            <a:r>
              <a:rPr lang="ru-RU" sz="4000" dirty="0" err="1" smtClean="0"/>
              <a:t>значення</a:t>
            </a:r>
            <a:r>
              <a:rPr lang="ru-RU" sz="4000" dirty="0" smtClean="0"/>
              <a:t>; </a:t>
            </a:r>
            <a:r>
              <a:rPr lang="ru-RU" sz="4000" dirty="0" err="1" smtClean="0"/>
              <a:t>ви</a:t>
            </a:r>
            <a:r>
              <a:rPr lang="en-US" sz="4000" dirty="0" smtClean="0"/>
              <a:t>p</a:t>
            </a:r>
            <a:r>
              <a:rPr lang="ru-RU" sz="4000" dirty="0" err="1" smtClean="0"/>
              <a:t>аження</a:t>
            </a:r>
            <a:r>
              <a:rPr lang="ru-RU" sz="4000" dirty="0" smtClean="0"/>
              <a:t> </a:t>
            </a:r>
            <a:r>
              <a:rPr lang="en-US" sz="4000" dirty="0" smtClean="0"/>
              <a:t>i</a:t>
            </a:r>
            <a:r>
              <a:rPr lang="ru-RU" sz="4000" dirty="0" err="1" smtClean="0"/>
              <a:t>деї</a:t>
            </a:r>
            <a:r>
              <a:rPr lang="ru-RU" sz="4000" dirty="0" smtClean="0"/>
              <a:t> в п</a:t>
            </a:r>
            <a:r>
              <a:rPr lang="en-US" sz="4000" dirty="0" smtClean="0"/>
              <a:t>p</a:t>
            </a:r>
            <a:r>
              <a:rPr lang="ru-RU" sz="4000" dirty="0" err="1" smtClean="0"/>
              <a:t>едметному</a:t>
            </a:r>
            <a:r>
              <a:rPr lang="ru-RU" sz="4000" dirty="0" smtClean="0"/>
              <a:t> об</a:t>
            </a:r>
            <a:r>
              <a:rPr lang="en-US" sz="4000" dirty="0" smtClean="0"/>
              <a:t>p</a:t>
            </a:r>
            <a:r>
              <a:rPr lang="ru-RU" sz="4000" dirty="0" smtClean="0"/>
              <a:t>аз</a:t>
            </a:r>
            <a:r>
              <a:rPr lang="en-US" sz="4000" dirty="0" smtClean="0"/>
              <a:t>i: </a:t>
            </a:r>
            <a:r>
              <a:rPr lang="ru-RU" sz="4000" dirty="0" err="1" smtClean="0"/>
              <a:t>лисиця</a:t>
            </a:r>
            <a:r>
              <a:rPr lang="ru-RU" sz="4000" dirty="0" smtClean="0"/>
              <a:t> — хит</a:t>
            </a:r>
            <a:r>
              <a:rPr lang="en-US" sz="4000" dirty="0" smtClean="0"/>
              <a:t>pi</a:t>
            </a:r>
            <a:r>
              <a:rPr lang="ru-RU" sz="4000" dirty="0" err="1" smtClean="0"/>
              <a:t>сть</a:t>
            </a:r>
            <a:r>
              <a:rPr lang="ru-RU" sz="4000" dirty="0" smtClean="0"/>
              <a:t>, осел — тупа </a:t>
            </a:r>
            <a:r>
              <a:rPr lang="ru-RU" sz="4000" dirty="0" err="1" smtClean="0"/>
              <a:t>упертість</a:t>
            </a:r>
            <a:r>
              <a:rPr lang="ru-RU" sz="4000" dirty="0" smtClean="0"/>
              <a:t>, </a:t>
            </a:r>
            <a:r>
              <a:rPr lang="ru-RU" sz="4000" dirty="0" err="1" smtClean="0"/>
              <a:t>вовк</a:t>
            </a:r>
            <a:r>
              <a:rPr lang="ru-RU" sz="4000" dirty="0" smtClean="0"/>
              <a:t> — </a:t>
            </a:r>
            <a:r>
              <a:rPr lang="ru-RU" sz="4000" dirty="0" err="1" smtClean="0"/>
              <a:t>хижацтво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4520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2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Особливості байок Сковороди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52528"/>
          </a:xfrm>
          <a:solidFill>
            <a:schemeClr val="accent2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Байки Г. Сковороди мають свої особливості: деякі з них за змістом подібні до античних, але більшість мають </a:t>
            </a:r>
            <a:r>
              <a:rPr lang="uk-UA" sz="24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оригінальні сюжети з </a:t>
            </a:r>
            <a:r>
              <a:rPr lang="uk-UA" sz="2400" b="1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життя</a:t>
            </a:r>
            <a:r>
              <a:rPr lang="uk-UA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Байки 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Г. Сковороди </a:t>
            </a:r>
            <a:r>
              <a:rPr lang="uk-UA" sz="24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стислі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й </a:t>
            </a:r>
            <a:r>
              <a:rPr lang="uk-UA" sz="24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лаконічні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вони складаються з </a:t>
            </a:r>
            <a:r>
              <a:rPr lang="uk-UA" sz="24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двох части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н: у першій — коротко розповідається про якийсь випадок, а в другій — подано мораль, яку автор називає «</a:t>
            </a:r>
            <a:r>
              <a:rPr lang="uk-UA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силою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». Інколи друга частина байок — «сила» — у кілька разів </a:t>
            </a:r>
            <a:r>
              <a:rPr lang="uk-UA"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об'ємніша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 основну й сприймається як філософський трактат. </a:t>
            </a:r>
            <a:r>
              <a:rPr lang="uk-UA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Головне</a:t>
            </a:r>
            <a:r>
              <a:rPr lang="uk-U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байках Сковороди — </a:t>
            </a:r>
            <a:r>
              <a:rPr lang="uk-UA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глибокий зміст</a:t>
            </a:r>
            <a:r>
              <a:rPr lang="uk-UA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 це він сказав так: </a:t>
            </a:r>
            <a:r>
              <a:rPr lang="uk-UA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«Байка тоді нікчемна та баб'яча, коли в простому та чудному лушпинні своєму не ховає зерна істини».</a:t>
            </a:r>
            <a:r>
              <a:rPr lang="uk-UA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424936" cy="640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920880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88840"/>
            <a:ext cx="733425" cy="847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916832"/>
            <a:ext cx="857250" cy="666750"/>
          </a:xfrm>
          <a:prstGeom prst="rect">
            <a:avLst/>
          </a:prstGeom>
        </p:spPr>
      </p:pic>
      <p:pic>
        <p:nvPicPr>
          <p:cNvPr id="9" name="Бджола та Шершен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1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0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Бджола</a:t>
            </a: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Бджілка за роботою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r="2493"/>
          <a:stretch>
            <a:fillRect/>
          </a:stretch>
        </p:blipFill>
        <p:spPr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257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Шершень серед бджіл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3417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Шершень гігантський азіатський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4" b="5144"/>
          <a:stretch>
            <a:fillRect/>
          </a:stretch>
        </p:blipFill>
        <p:spPr>
          <a:xfrm>
            <a:off x="1835696" y="548680"/>
            <a:ext cx="5486400" cy="411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7704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Шершень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0" b="16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39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Шершень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308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b="13757"/>
          <a:stretch>
            <a:fillRect/>
          </a:stretch>
        </p:blipFill>
        <p:spPr>
          <a:xfrm>
            <a:off x="899592" y="332656"/>
            <a:ext cx="2664296" cy="2626521"/>
          </a:xfr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726" y="80238"/>
            <a:ext cx="4496699" cy="4428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19672" y="4293096"/>
            <a:ext cx="446449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Бджола та Шершень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534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50" y="0"/>
            <a:ext cx="5648325" cy="3467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924943"/>
            <a:ext cx="5257048" cy="408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5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  <a:solidFill>
            <a:srgbClr val="63330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uk-UA" sz="2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Визначимо художні особливості цієї.</a:t>
            </a:r>
            <a:endParaRPr lang="ru-RU" sz="2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Яка ідея пронизує байку? («</a:t>
            </a:r>
            <a:r>
              <a:rPr lang="uk-UA" sz="28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сродної</a:t>
            </a:r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праці»)</a:t>
            </a:r>
            <a:endParaRPr lang="ru-RU" sz="2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На чийому боці правда: на боці роботящої Бджоли чи ледачого </a:t>
            </a:r>
            <a:r>
              <a:rPr lang="uk-UA" sz="28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всеосуджуючого</a:t>
            </a:r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Шершня? Чому?</a:t>
            </a:r>
            <a:endParaRPr lang="ru-RU" sz="2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Від чого Бджола отримує справжнє щастя? (від того, що живе для інших, що дарує продукт своєї праці людям)</a:t>
            </a:r>
            <a:endParaRPr lang="ru-RU" sz="2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Чому Шершень не може відчути  щастя від своєї праці?</a:t>
            </a:r>
            <a:endParaRPr lang="ru-RU" sz="2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uk-UA" sz="2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Чи відчуваєте ви щастя від своєї праці?</a:t>
            </a:r>
            <a:endParaRPr lang="ru-RU" sz="2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9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836712"/>
            <a:ext cx="6480720" cy="5289451"/>
          </a:xfrm>
          <a:solidFill>
            <a:srgbClr val="633303"/>
          </a:solidFill>
        </p:spPr>
        <p:txBody>
          <a:bodyPr/>
          <a:lstStyle/>
          <a:p>
            <a:pPr marL="0" indent="0" algn="ctr">
              <a:buNone/>
            </a:pPr>
            <a:r>
              <a:rPr lang="uk-UA" sz="4800" b="1" dirty="0">
                <a:solidFill>
                  <a:schemeClr val="tx1"/>
                </a:solidFill>
              </a:rPr>
              <a:t>У </a:t>
            </a:r>
            <a:r>
              <a:rPr lang="uk-UA" sz="4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силі</a:t>
            </a:r>
            <a:r>
              <a:rPr lang="uk-UA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b="1" dirty="0">
                <a:solidFill>
                  <a:schemeClr val="tx1"/>
                </a:solidFill>
              </a:rPr>
              <a:t>байки автор убачає щастя людини в «природженому ділі», яке є справді «найсолодшим бенкетом».</a:t>
            </a:r>
            <a:endParaRPr lang="ru-RU" sz="48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5250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5649491"/>
          </a:xfr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Ідейно-художній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2400" b="1" dirty="0" smtClean="0"/>
              <a:t>Тема байки </a:t>
            </a:r>
            <a:r>
              <a:rPr lang="ru-RU" sz="2400" dirty="0" smtClean="0"/>
              <a:t>– </a:t>
            </a:r>
            <a:r>
              <a:rPr lang="ru-RU" sz="2400" dirty="0" err="1" smtClean="0"/>
              <a:t>розкриття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важливої</a:t>
            </a:r>
            <a:r>
              <a:rPr lang="ru-RU" sz="2400" dirty="0" smtClean="0"/>
              <a:t> </a:t>
            </a:r>
            <a:r>
              <a:rPr lang="ru-RU" sz="2400" dirty="0" err="1" smtClean="0"/>
              <a:t>ролі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</a:t>
            </a:r>
            <a:r>
              <a:rPr lang="ru-RU" sz="2400" dirty="0" smtClean="0"/>
              <a:t> за </a:t>
            </a:r>
            <a:r>
              <a:rPr lang="ru-RU" sz="2400" dirty="0" err="1" smtClean="0"/>
              <a:t>покликанням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b="1" dirty="0" err="1" smtClean="0"/>
              <a:t>Ідея</a:t>
            </a:r>
            <a:r>
              <a:rPr lang="ru-RU" sz="2400" b="1" dirty="0" smtClean="0"/>
              <a:t> байки- </a:t>
            </a:r>
            <a:r>
              <a:rPr lang="ru-RU" sz="2400" dirty="0" err="1" smtClean="0"/>
              <a:t>уславлення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улюбленої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</a:t>
            </a:r>
            <a:r>
              <a:rPr lang="ru-RU" sz="2400" dirty="0" smtClean="0"/>
              <a:t>, яка є стимулом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; </a:t>
            </a:r>
            <a:r>
              <a:rPr lang="ru-RU" sz="2400" dirty="0" err="1" smtClean="0"/>
              <a:t>засудження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паразитичного</a:t>
            </a:r>
            <a:r>
              <a:rPr lang="ru-RU" sz="2400" dirty="0" smtClean="0"/>
              <a:t> способу </a:t>
            </a:r>
            <a:r>
              <a:rPr lang="ru-RU" sz="2400" dirty="0" err="1" smtClean="0"/>
              <a:t>існування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b="1" dirty="0" err="1" smtClean="0"/>
              <a:t>Головні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герої</a:t>
            </a:r>
            <a:r>
              <a:rPr lang="ru-RU" sz="2400" dirty="0" smtClean="0"/>
              <a:t>: </a:t>
            </a:r>
            <a:r>
              <a:rPr lang="ru-RU" sz="2400" dirty="0" err="1" smtClean="0"/>
              <a:t>Бджола</a:t>
            </a:r>
            <a:r>
              <a:rPr lang="ru-RU" sz="2400" dirty="0" smtClean="0"/>
              <a:t> (образ </a:t>
            </a:r>
            <a:r>
              <a:rPr lang="ru-RU" sz="2400" dirty="0" err="1" smtClean="0"/>
              <a:t>працьовитої</a:t>
            </a:r>
            <a:r>
              <a:rPr lang="ru-RU" sz="2400" dirty="0" smtClean="0"/>
              <a:t>, </a:t>
            </a:r>
            <a:r>
              <a:rPr lang="ru-RU" sz="2400" dirty="0" err="1" smtClean="0"/>
              <a:t>мудрої</a:t>
            </a:r>
            <a:r>
              <a:rPr lang="ru-RU" sz="2400" dirty="0" smtClean="0"/>
              <a:t>, </a:t>
            </a:r>
            <a:r>
              <a:rPr lang="ru-RU" sz="2400" dirty="0" err="1" smtClean="0"/>
              <a:t>досвідченої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); Шершень (образ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лінивої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звикла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користватися</a:t>
            </a:r>
            <a:r>
              <a:rPr lang="ru-RU" sz="2400" dirty="0" smtClean="0"/>
              <a:t> результатами </a:t>
            </a:r>
            <a:r>
              <a:rPr lang="ru-RU" sz="2400" dirty="0" err="1" smtClean="0"/>
              <a:t>чужої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</a:t>
            </a:r>
            <a:r>
              <a:rPr lang="ru-RU" sz="2400" dirty="0" smtClean="0"/>
              <a:t>).</a:t>
            </a:r>
          </a:p>
          <a:p>
            <a:pPr marL="0" indent="0">
              <a:buNone/>
            </a:pPr>
            <a:r>
              <a:rPr lang="ru-RU" sz="2400" b="1" dirty="0" smtClean="0"/>
              <a:t>Жанр </a:t>
            </a:r>
            <a:r>
              <a:rPr lang="ru-RU" sz="2400" b="1" dirty="0" err="1" smtClean="0"/>
              <a:t>твору</a:t>
            </a:r>
            <a:r>
              <a:rPr lang="ru-RU" sz="2400" b="1" dirty="0" smtClean="0"/>
              <a:t> </a:t>
            </a:r>
            <a:r>
              <a:rPr lang="ru-RU" sz="2400" dirty="0" smtClean="0"/>
              <a:t>– </a:t>
            </a:r>
            <a:r>
              <a:rPr lang="ru-RU" sz="2400" dirty="0" err="1" smtClean="0"/>
              <a:t>літературна</a:t>
            </a:r>
            <a:r>
              <a:rPr lang="ru-RU" sz="2400" dirty="0" smtClean="0"/>
              <a:t> байка.</a:t>
            </a:r>
          </a:p>
          <a:p>
            <a:pPr marL="0" indent="0">
              <a:buNone/>
            </a:pPr>
            <a:r>
              <a:rPr lang="ru-RU" sz="2400" dirty="0" err="1" smtClean="0"/>
              <a:t>Ідейний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зміст</a:t>
            </a:r>
            <a:r>
              <a:rPr lang="ru-RU" sz="2400" dirty="0" smtClean="0"/>
              <a:t> байки у </a:t>
            </a:r>
            <a:r>
              <a:rPr lang="ru-RU" sz="2400" dirty="0" err="1" smtClean="0"/>
              <a:t>афоризмі</a:t>
            </a:r>
            <a:r>
              <a:rPr lang="ru-RU" sz="2400" dirty="0" smtClean="0"/>
              <a:t>: 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Роби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те, до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чого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народжений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будь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справедпивий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миролюбний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громадянин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досить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тебе».</a:t>
            </a:r>
            <a:endParaRPr lang="ru-RU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756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908720"/>
            <a:ext cx="57273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err="1"/>
              <a:t>Чи</a:t>
            </a:r>
            <a:r>
              <a:rPr lang="ru-RU" sz="2400" dirty="0"/>
              <a:t> легко </a:t>
            </a:r>
            <a:r>
              <a:rPr lang="ru-RU" sz="2400" dirty="0" err="1"/>
              <a:t>було</a:t>
            </a:r>
            <a:r>
              <a:rPr lang="ru-RU" sz="2400" dirty="0"/>
              <a:t> молодому </a:t>
            </a:r>
            <a:r>
              <a:rPr lang="ru-RU" sz="2400" dirty="0" err="1"/>
              <a:t>Сковороді</a:t>
            </a:r>
            <a:r>
              <a:rPr lang="ru-RU" sz="2400" dirty="0"/>
              <a:t> </a:t>
            </a:r>
            <a:r>
              <a:rPr lang="ru-RU" sz="2400" dirty="0" err="1"/>
              <a:t>долати</a:t>
            </a:r>
            <a:r>
              <a:rPr lang="ru-RU" sz="2400" dirty="0"/>
              <a:t> </a:t>
            </a:r>
            <a:r>
              <a:rPr lang="ru-RU" sz="2400" dirty="0" err="1"/>
              <a:t>природне</a:t>
            </a:r>
            <a:r>
              <a:rPr lang="ru-RU" sz="2400" dirty="0"/>
              <a:t> </a:t>
            </a:r>
            <a:r>
              <a:rPr lang="ru-RU" sz="2400" dirty="0" err="1"/>
              <a:t>прагнення</a:t>
            </a:r>
            <a:r>
              <a:rPr lang="ru-RU" sz="2400" dirty="0"/>
              <a:t> </a:t>
            </a:r>
            <a:r>
              <a:rPr lang="ru-RU" sz="2400" dirty="0" err="1"/>
              <a:t>мати</a:t>
            </a:r>
            <a:r>
              <a:rPr lang="ru-RU" sz="2400" dirty="0"/>
              <a:t> </a:t>
            </a:r>
            <a:r>
              <a:rPr lang="ru-RU" sz="2400" dirty="0" err="1"/>
              <a:t>сім’ю</a:t>
            </a:r>
            <a:r>
              <a:rPr lang="ru-RU" sz="2400" dirty="0"/>
              <a:t> й </a:t>
            </a:r>
            <a:r>
              <a:rPr lang="ru-RU" sz="2400" dirty="0" err="1"/>
              <a:t>кохану</a:t>
            </a:r>
            <a:r>
              <a:rPr lang="ru-RU" sz="2400" dirty="0"/>
              <a:t> дружину, а </a:t>
            </a:r>
            <a:r>
              <a:rPr lang="ru-RU" sz="2400" dirty="0" err="1"/>
              <a:t>вже</a:t>
            </a:r>
            <a:r>
              <a:rPr lang="ru-RU" sz="2400" dirty="0"/>
              <a:t> в </a:t>
            </a:r>
            <a:r>
              <a:rPr lang="ru-RU" sz="2400" dirty="0" err="1"/>
              <a:t>літах</a:t>
            </a:r>
            <a:r>
              <a:rPr lang="ru-RU" sz="2400" dirty="0"/>
              <a:t> – </a:t>
            </a:r>
            <a:r>
              <a:rPr lang="ru-RU" sz="2400" dirty="0" err="1"/>
              <a:t>бажання</a:t>
            </a:r>
            <a:r>
              <a:rPr lang="ru-RU" sz="2400" dirty="0"/>
              <a:t> </a:t>
            </a:r>
            <a:r>
              <a:rPr lang="ru-RU" sz="2400" dirty="0" err="1"/>
              <a:t>спокою</a:t>
            </a:r>
            <a:r>
              <a:rPr lang="ru-RU" sz="2400" dirty="0"/>
              <a:t> та затишку? </a:t>
            </a:r>
            <a:endParaRPr lang="ru-RU" sz="24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err="1" smtClean="0"/>
              <a:t>Мабуть</a:t>
            </a:r>
            <a:r>
              <a:rPr lang="ru-RU" sz="2400" dirty="0"/>
              <a:t>, </a:t>
            </a:r>
            <a:r>
              <a:rPr lang="ru-RU" sz="2400" dirty="0" err="1"/>
              <a:t>дуже</a:t>
            </a:r>
            <a:r>
              <a:rPr lang="ru-RU" sz="2400" dirty="0"/>
              <a:t> нелегко. Та «</a:t>
            </a:r>
            <a:r>
              <a:rPr lang="ru-RU" sz="2400" dirty="0" err="1"/>
              <a:t>сродна</a:t>
            </a:r>
            <a:r>
              <a:rPr lang="ru-RU" sz="2400" dirty="0"/>
              <a:t>»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праця</a:t>
            </a:r>
            <a:r>
              <a:rPr lang="ru-RU" sz="2400" dirty="0"/>
              <a:t> – </a:t>
            </a:r>
            <a:r>
              <a:rPr lang="ru-RU" sz="2400" dirty="0" err="1"/>
              <a:t>обраний</a:t>
            </a:r>
            <a:r>
              <a:rPr lang="ru-RU" sz="2400" dirty="0"/>
              <a:t> ним шлях. </a:t>
            </a:r>
            <a:endParaRPr lang="ru-RU" sz="24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/>
              <a:t>І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невтомно</a:t>
            </a:r>
            <a:r>
              <a:rPr lang="ru-RU" sz="2400" dirty="0"/>
              <a:t> </a:t>
            </a:r>
            <a:r>
              <a:rPr lang="uk-UA" sz="2400" dirty="0"/>
              <a:t>йшов цим шляхом</a:t>
            </a:r>
            <a:r>
              <a:rPr lang="ru-RU" sz="2400" dirty="0"/>
              <a:t> до </a:t>
            </a:r>
            <a:r>
              <a:rPr lang="ru-RU" sz="2400" dirty="0" err="1"/>
              <a:t>самої</a:t>
            </a:r>
            <a:r>
              <a:rPr lang="ru-RU" sz="2400" dirty="0"/>
              <a:t> </a:t>
            </a:r>
            <a:r>
              <a:rPr lang="ru-RU" sz="2400" dirty="0" err="1"/>
              <a:t>старості</a:t>
            </a:r>
            <a:r>
              <a:rPr lang="ru-RU" sz="2400" dirty="0"/>
              <a:t>, до </a:t>
            </a:r>
            <a:r>
              <a:rPr lang="ru-RU" sz="2400" dirty="0" err="1"/>
              <a:t>останнього</a:t>
            </a:r>
            <a:r>
              <a:rPr lang="ru-RU" sz="2400" dirty="0"/>
              <a:t> дня </a:t>
            </a:r>
            <a:r>
              <a:rPr lang="ru-RU" sz="2400" dirty="0" err="1"/>
              <a:t>життя</a:t>
            </a:r>
            <a:r>
              <a:rPr lang="ru-RU" sz="2400" dirty="0"/>
              <a:t>, </a:t>
            </a:r>
            <a:r>
              <a:rPr lang="ru-RU" sz="2400" dirty="0" err="1"/>
              <a:t>бо</a:t>
            </a:r>
            <a:r>
              <a:rPr lang="ru-RU" sz="2400" dirty="0"/>
              <a:t> </a:t>
            </a:r>
            <a:r>
              <a:rPr lang="uk-UA" sz="2400" dirty="0"/>
              <a:t>вважав</a:t>
            </a:r>
            <a:r>
              <a:rPr lang="ru-RU" sz="2400" dirty="0"/>
              <a:t> і твердив </a:t>
            </a:r>
            <a:r>
              <a:rPr lang="ru-RU" sz="2400" dirty="0" err="1"/>
              <a:t>усім</a:t>
            </a:r>
            <a:r>
              <a:rPr lang="ru-RU" sz="2400" dirty="0"/>
              <a:t>, </a:t>
            </a:r>
            <a:r>
              <a:rPr lang="ru-RU" sz="2400" b="1" u="sng" dirty="0" err="1"/>
              <a:t>що</a:t>
            </a:r>
            <a:r>
              <a:rPr lang="ru-RU" sz="2400" b="1" u="sng" dirty="0"/>
              <a:t> </a:t>
            </a:r>
            <a:r>
              <a:rPr lang="ru-RU" sz="2400" b="1" u="sng" dirty="0" err="1"/>
              <a:t>тільки</a:t>
            </a:r>
            <a:r>
              <a:rPr lang="ru-RU" sz="2400" b="1" u="sng" dirty="0"/>
              <a:t> у </a:t>
            </a:r>
            <a:r>
              <a:rPr lang="ru-RU" sz="2400" b="1" u="sng" dirty="0" err="1"/>
              <a:t>праці</a:t>
            </a:r>
            <a:r>
              <a:rPr lang="ru-RU" sz="2400" b="1" u="sng" dirty="0"/>
              <a:t>, </a:t>
            </a:r>
            <a:r>
              <a:rPr lang="ru-RU" sz="2400" b="1" u="sng" dirty="0" err="1"/>
              <a:t>зацікавленості</a:t>
            </a:r>
            <a:r>
              <a:rPr lang="ru-RU" sz="2400" b="1" u="sng" dirty="0"/>
              <a:t>, </a:t>
            </a:r>
            <a:r>
              <a:rPr lang="ru-RU" sz="2400" b="1" u="sng" dirty="0" err="1"/>
              <a:t>постійному</a:t>
            </a:r>
            <a:r>
              <a:rPr lang="ru-RU" sz="2400" b="1" u="sng" dirty="0"/>
              <a:t> </a:t>
            </a:r>
            <a:r>
              <a:rPr lang="ru-RU" sz="2400" b="1" u="sng" dirty="0" err="1"/>
              <a:t>навчанні</a:t>
            </a:r>
            <a:r>
              <a:rPr lang="ru-RU" sz="2400" b="1" u="sng" dirty="0"/>
              <a:t> і </a:t>
            </a:r>
            <a:r>
              <a:rPr lang="ru-RU" sz="2400" b="1" u="sng" dirty="0" err="1"/>
              <a:t>пізнанні</a:t>
            </a:r>
            <a:r>
              <a:rPr lang="ru-RU" sz="2400" b="1" u="sng" dirty="0"/>
              <a:t> – </a:t>
            </a:r>
            <a:r>
              <a:rPr lang="ru-RU" sz="2400" b="1" u="sng" dirty="0" err="1"/>
              <a:t>сенс</a:t>
            </a:r>
            <a:r>
              <a:rPr lang="ru-RU" sz="2400" b="1" u="sng" dirty="0"/>
              <a:t> </a:t>
            </a:r>
            <a:r>
              <a:rPr lang="ru-RU" sz="2400" b="1" u="sng" dirty="0" err="1"/>
              <a:t>життя</a:t>
            </a:r>
            <a:r>
              <a:rPr lang="ru-RU" sz="2400" b="1" u="sng" dirty="0"/>
              <a:t> </a:t>
            </a:r>
            <a:r>
              <a:rPr lang="ru-RU" sz="2400" b="1" u="sng" dirty="0" err="1"/>
              <a:t>людини</a:t>
            </a:r>
            <a:r>
              <a:rPr lang="ru-RU" sz="2400" b="1" u="sng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875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92288"/>
          </a:xfr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Царство </a:t>
            </a:r>
            <a:r>
              <a:rPr lang="uk-UA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Божие</a:t>
            </a:r>
            <a:r>
              <a:rPr lang="uk-UA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внутрь</a:t>
            </a:r>
            <a:r>
              <a:rPr lang="uk-UA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вас </a:t>
            </a:r>
            <a:r>
              <a:rPr lang="uk-UA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endParaRPr lang="ru-RU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371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lowers">
  <a:themeElements>
    <a:clrScheme name="">
      <a:dk1>
        <a:srgbClr val="000000"/>
      </a:dk1>
      <a:lt1>
        <a:srgbClr val="800000"/>
      </a:lt1>
      <a:dk2>
        <a:srgbClr val="A50021"/>
      </a:dk2>
      <a:lt2>
        <a:srgbClr val="C0C0C0"/>
      </a:lt2>
      <a:accent1>
        <a:srgbClr val="FF9900"/>
      </a:accent1>
      <a:accent2>
        <a:srgbClr val="CC0000"/>
      </a:accent2>
      <a:accent3>
        <a:srgbClr val="C0AAAA"/>
      </a:accent3>
      <a:accent4>
        <a:srgbClr val="000000"/>
      </a:accent4>
      <a:accent5>
        <a:srgbClr val="FFCAAA"/>
      </a:accent5>
      <a:accent6>
        <a:srgbClr val="B90000"/>
      </a:accent6>
      <a:hlink>
        <a:srgbClr val="FF33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006">
  <a:themeElements>
    <a:clrScheme name="006 3">
      <a:dk1>
        <a:srgbClr val="C0C0C0"/>
      </a:dk1>
      <a:lt1>
        <a:srgbClr val="FFFFFF"/>
      </a:lt1>
      <a:dk2>
        <a:srgbClr val="800000"/>
      </a:dk2>
      <a:lt2>
        <a:srgbClr val="FFCC99"/>
      </a:lt2>
      <a:accent1>
        <a:srgbClr val="FF9900"/>
      </a:accent1>
      <a:accent2>
        <a:srgbClr val="CC0000"/>
      </a:accent2>
      <a:accent3>
        <a:srgbClr val="C0AAAA"/>
      </a:accent3>
      <a:accent4>
        <a:srgbClr val="DADADA"/>
      </a:accent4>
      <a:accent5>
        <a:srgbClr val="FFCAAA"/>
      </a:accent5>
      <a:accent6>
        <a:srgbClr val="B90000"/>
      </a:accent6>
      <a:hlink>
        <a:srgbClr val="FF33CC"/>
      </a:hlink>
      <a:folHlink>
        <a:srgbClr val="FFCC00"/>
      </a:folHlink>
    </a:clrScheme>
    <a:fontScheme name="00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6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644</Words>
  <Application>Microsoft Office PowerPoint</Application>
  <PresentationFormat>Экран (4:3)</PresentationFormat>
  <Paragraphs>49</Paragraphs>
  <Slides>21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Flowers</vt:lpstr>
      <vt:lpstr>006</vt:lpstr>
      <vt:lpstr>Байки Харківські</vt:lpstr>
      <vt:lpstr>Автор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Особливості байок Сковороди</vt:lpstr>
      <vt:lpstr>Презентация PowerPoint</vt:lpstr>
      <vt:lpstr>Бджола</vt:lpstr>
      <vt:lpstr>Бджілка за роботою</vt:lpstr>
      <vt:lpstr>Шершень серед бджіл</vt:lpstr>
      <vt:lpstr>Шершень гігантський азіатський</vt:lpstr>
      <vt:lpstr>Шершень</vt:lpstr>
      <vt:lpstr>Шершень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Царство Божие внутрь вас есть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АSUS</cp:lastModifiedBy>
  <cp:revision>17</cp:revision>
  <dcterms:created xsi:type="dcterms:W3CDTF">2010-12-07T19:37:24Z</dcterms:created>
  <dcterms:modified xsi:type="dcterms:W3CDTF">2018-10-02T11:38:00Z</dcterms:modified>
</cp:coreProperties>
</file>