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2"/>
  </p:notesMasterIdLst>
  <p:sldIdLst>
    <p:sldId id="446" r:id="rId2"/>
    <p:sldId id="319" r:id="rId3"/>
    <p:sldId id="318" r:id="rId4"/>
    <p:sldId id="256" r:id="rId5"/>
    <p:sldId id="299" r:id="rId6"/>
    <p:sldId id="286" r:id="rId7"/>
    <p:sldId id="287" r:id="rId8"/>
    <p:sldId id="290" r:id="rId9"/>
    <p:sldId id="291" r:id="rId10"/>
    <p:sldId id="404" r:id="rId11"/>
    <p:sldId id="405" r:id="rId12"/>
    <p:sldId id="288" r:id="rId13"/>
    <p:sldId id="293" r:id="rId14"/>
    <p:sldId id="271" r:id="rId15"/>
    <p:sldId id="297" r:id="rId16"/>
    <p:sldId id="289" r:id="rId17"/>
    <p:sldId id="292" r:id="rId18"/>
    <p:sldId id="295" r:id="rId19"/>
    <p:sldId id="301" r:id="rId20"/>
    <p:sldId id="302" r:id="rId21"/>
    <p:sldId id="303" r:id="rId22"/>
    <p:sldId id="304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427" r:id="rId31"/>
    <p:sldId id="425" r:id="rId32"/>
    <p:sldId id="428" r:id="rId33"/>
    <p:sldId id="426" r:id="rId34"/>
    <p:sldId id="430" r:id="rId35"/>
    <p:sldId id="431" r:id="rId36"/>
    <p:sldId id="448" r:id="rId37"/>
    <p:sldId id="467" r:id="rId38"/>
    <p:sldId id="328" r:id="rId39"/>
    <p:sldId id="330" r:id="rId40"/>
    <p:sldId id="331" r:id="rId41"/>
    <p:sldId id="333" r:id="rId42"/>
    <p:sldId id="334" r:id="rId43"/>
    <p:sldId id="449" r:id="rId44"/>
    <p:sldId id="335" r:id="rId45"/>
    <p:sldId id="336" r:id="rId46"/>
    <p:sldId id="337" r:id="rId47"/>
    <p:sldId id="338" r:id="rId48"/>
    <p:sldId id="340" r:id="rId49"/>
    <p:sldId id="341" r:id="rId50"/>
    <p:sldId id="342" r:id="rId51"/>
    <p:sldId id="343" r:id="rId52"/>
    <p:sldId id="344" r:id="rId53"/>
    <p:sldId id="345" r:id="rId54"/>
    <p:sldId id="346" r:id="rId55"/>
    <p:sldId id="347" r:id="rId56"/>
    <p:sldId id="348" r:id="rId57"/>
    <p:sldId id="305" r:id="rId58"/>
    <p:sldId id="306" r:id="rId59"/>
    <p:sldId id="367" r:id="rId60"/>
    <p:sldId id="468" r:id="rId61"/>
    <p:sldId id="307" r:id="rId62"/>
    <p:sldId id="360" r:id="rId63"/>
    <p:sldId id="369" r:id="rId64"/>
    <p:sldId id="361" r:id="rId65"/>
    <p:sldId id="308" r:id="rId66"/>
    <p:sldId id="371" r:id="rId67"/>
    <p:sldId id="372" r:id="rId68"/>
    <p:sldId id="378" r:id="rId69"/>
    <p:sldId id="376" r:id="rId70"/>
    <p:sldId id="309" r:id="rId71"/>
    <p:sldId id="362" r:id="rId72"/>
    <p:sldId id="363" r:id="rId73"/>
    <p:sldId id="364" r:id="rId74"/>
    <p:sldId id="311" r:id="rId75"/>
    <p:sldId id="381" r:id="rId76"/>
    <p:sldId id="380" r:id="rId77"/>
    <p:sldId id="382" r:id="rId78"/>
    <p:sldId id="384" r:id="rId79"/>
    <p:sldId id="312" r:id="rId80"/>
    <p:sldId id="398" r:id="rId81"/>
    <p:sldId id="399" r:id="rId82"/>
    <p:sldId id="400" r:id="rId83"/>
    <p:sldId id="401" r:id="rId84"/>
    <p:sldId id="403" r:id="rId85"/>
    <p:sldId id="393" r:id="rId86"/>
    <p:sldId id="388" r:id="rId87"/>
    <p:sldId id="394" r:id="rId88"/>
    <p:sldId id="397" r:id="rId89"/>
    <p:sldId id="395" r:id="rId90"/>
    <p:sldId id="396" r:id="rId91"/>
    <p:sldId id="317" r:id="rId92"/>
    <p:sldId id="465" r:id="rId93"/>
    <p:sldId id="464" r:id="rId94"/>
    <p:sldId id="466" r:id="rId95"/>
    <p:sldId id="315" r:id="rId96"/>
    <p:sldId id="438" r:id="rId97"/>
    <p:sldId id="434" r:id="rId98"/>
    <p:sldId id="435" r:id="rId99"/>
    <p:sldId id="443" r:id="rId100"/>
    <p:sldId id="436" r:id="rId101"/>
    <p:sldId id="313" r:id="rId102"/>
    <p:sldId id="437" r:id="rId103"/>
    <p:sldId id="440" r:id="rId104"/>
    <p:sldId id="442" r:id="rId105"/>
    <p:sldId id="314" r:id="rId106"/>
    <p:sldId id="450" r:id="rId107"/>
    <p:sldId id="451" r:id="rId108"/>
    <p:sldId id="453" r:id="rId109"/>
    <p:sldId id="457" r:id="rId110"/>
    <p:sldId id="462" r:id="rId111"/>
    <p:sldId id="463" r:id="rId112"/>
    <p:sldId id="460" r:id="rId113"/>
    <p:sldId id="316" r:id="rId114"/>
    <p:sldId id="418" r:id="rId115"/>
    <p:sldId id="411" r:id="rId116"/>
    <p:sldId id="417" r:id="rId117"/>
    <p:sldId id="412" r:id="rId118"/>
    <p:sldId id="416" r:id="rId119"/>
    <p:sldId id="410" r:id="rId120"/>
    <p:sldId id="409" r:id="rId121"/>
    <p:sldId id="414" r:id="rId122"/>
    <p:sldId id="415" r:id="rId123"/>
    <p:sldId id="423" r:id="rId124"/>
    <p:sldId id="424" r:id="rId125"/>
    <p:sldId id="420" r:id="rId126"/>
    <p:sldId id="421" r:id="rId127"/>
    <p:sldId id="432" r:id="rId128"/>
    <p:sldId id="413" r:id="rId129"/>
    <p:sldId id="265" r:id="rId130"/>
    <p:sldId id="419" r:id="rId1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18" autoAdjust="0"/>
  </p:normalViewPr>
  <p:slideViewPr>
    <p:cSldViewPr>
      <p:cViewPr varScale="1">
        <p:scale>
          <a:sx n="62" d="100"/>
          <a:sy n="62" d="100"/>
        </p:scale>
        <p:origin x="-8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1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E35A9-BB49-4DFD-BF17-8EB88A9FC3C0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63C4A0-961D-4710-833C-A144116597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9889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3C4A0-961D-4710-833C-A14411659736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F69A303-8622-4DA5-AC24-FD95A1DECA3E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312593E-7973-479F-91AE-1119F2F95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F69A303-8622-4DA5-AC24-FD95A1DECA3E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2593E-7973-479F-91AE-1119F2F95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F69A303-8622-4DA5-AC24-FD95A1DECA3E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E312593E-7973-479F-91AE-1119F2F9585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F69A303-8622-4DA5-AC24-FD95A1DECA3E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312593E-7973-479F-91AE-1119F2F95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F69A303-8622-4DA5-AC24-FD95A1DECA3E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E312593E-7973-479F-91AE-1119F2F95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A303-8622-4DA5-AC24-FD95A1DECA3E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2593E-7973-479F-91AE-1119F2F95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F69A303-8622-4DA5-AC24-FD95A1DECA3E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312593E-7973-479F-91AE-1119F2F95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F69A303-8622-4DA5-AC24-FD95A1DECA3E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E312593E-7973-479F-91AE-1119F2F95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F69A303-8622-4DA5-AC24-FD95A1DECA3E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E312593E-7973-479F-91AE-1119F2F95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A303-8622-4DA5-AC24-FD95A1DECA3E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2593E-7973-479F-91AE-1119F2F95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A303-8622-4DA5-AC24-FD95A1DECA3E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2593E-7973-479F-91AE-1119F2F95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F69A303-8622-4DA5-AC24-FD95A1DECA3E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312593E-7973-479F-91AE-1119F2F95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7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7698" name="Picture 2" descr="http://78.47.162.147/sites/default/files/63811744_Izobrazhenie_9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4719" y="-37522"/>
            <a:ext cx="9188719" cy="68955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zak-kray.do.am/_pu/3/460793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00608" y="0"/>
            <a:ext cx="10964332" cy="7218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71481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48192" cy="7011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8062912" cy="1470025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Іван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Хланта</a:t>
            </a:r>
            <a:r>
              <a:rPr lang="ru-RU" b="1" dirty="0" smtClean="0">
                <a:solidFill>
                  <a:srgbClr val="FFFF00"/>
                </a:solidFill>
              </a:rPr>
              <a:t>: "Будьте </a:t>
            </a:r>
            <a:r>
              <a:rPr lang="ru-RU" b="1" dirty="0" err="1" smtClean="0">
                <a:solidFill>
                  <a:srgbClr val="FFFF00"/>
                </a:solidFill>
              </a:rPr>
              <a:t>досконалі</a:t>
            </a:r>
            <a:r>
              <a:rPr lang="ru-RU" b="1" dirty="0" smtClean="0">
                <a:solidFill>
                  <a:srgbClr val="FFFF00"/>
                </a:solidFill>
              </a:rPr>
              <a:t>, як </a:t>
            </a:r>
            <a:r>
              <a:rPr lang="ru-RU" b="1" dirty="0" err="1" smtClean="0">
                <a:solidFill>
                  <a:srgbClr val="FFFF00"/>
                </a:solidFill>
              </a:rPr>
              <a:t>досконалий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Отець</a:t>
            </a:r>
            <a:r>
              <a:rPr lang="ru-RU" b="1" dirty="0" smtClean="0">
                <a:solidFill>
                  <a:srgbClr val="FFFF00"/>
                </a:solidFill>
              </a:rPr>
              <a:t> ваш </a:t>
            </a:r>
            <a:r>
              <a:rPr lang="ru-RU" b="1" dirty="0" err="1" smtClean="0">
                <a:solidFill>
                  <a:srgbClr val="FFFF00"/>
                </a:solidFill>
              </a:rPr>
              <a:t>Небесний</a:t>
            </a:r>
            <a:r>
              <a:rPr lang="ru-RU" b="1" dirty="0" smtClean="0">
                <a:solidFill>
                  <a:srgbClr val="FFFF00"/>
                </a:solidFill>
              </a:rPr>
              <a:t>"</a:t>
            </a:r>
            <a:br>
              <a:rPr lang="ru-RU" b="1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www.mukachevo.net/Content/img/news/p_30125_1_gallery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996952"/>
            <a:ext cx="2943225" cy="3305175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Прямоугольник 4"/>
          <p:cNvSpPr/>
          <p:nvPr/>
        </p:nvSpPr>
        <p:spPr>
          <a:xfrm>
            <a:off x="3923928" y="479715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err="1" smtClean="0"/>
              <a:t>Іван</a:t>
            </a:r>
            <a:r>
              <a:rPr lang="ru-RU" b="1" i="1" dirty="0" smtClean="0"/>
              <a:t> ХЛАНТА, доктор </a:t>
            </a:r>
            <a:r>
              <a:rPr lang="ru-RU" b="1" i="1" dirty="0" err="1" smtClean="0"/>
              <a:t>мистецтвознавства</a:t>
            </a:r>
            <a:r>
              <a:rPr lang="ru-RU" b="1" i="1" dirty="0" smtClean="0"/>
              <a:t>, кандидат </a:t>
            </a:r>
            <a:r>
              <a:rPr lang="ru-RU" b="1" i="1" dirty="0" err="1" smtClean="0"/>
              <a:t>філологічних</a:t>
            </a:r>
            <a:r>
              <a:rPr lang="ru-RU" b="1" i="1" dirty="0" smtClean="0"/>
              <a:t> наук, </a:t>
            </a:r>
            <a:r>
              <a:rPr lang="ru-RU" b="1" i="1" dirty="0" err="1" smtClean="0"/>
              <a:t>заслужений</a:t>
            </a:r>
            <a:r>
              <a:rPr lang="ru-RU" b="1" i="1" dirty="0" smtClean="0"/>
              <a:t> </a:t>
            </a:r>
            <a:r>
              <a:rPr lang="ru-RU" b="1" i="1" dirty="0" err="1" smtClean="0"/>
              <a:t>діяч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мистецтв</a:t>
            </a:r>
            <a:r>
              <a:rPr lang="ru-RU" b="1" i="1" dirty="0" smtClean="0"/>
              <a:t> </a:t>
            </a:r>
            <a:r>
              <a:rPr lang="ru-RU" b="1" i="1" dirty="0" err="1" smtClean="0"/>
              <a:t>України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3501008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Кандидат </a:t>
            </a:r>
            <a:r>
              <a:rPr lang="ru-RU" b="1" dirty="0" err="1" smtClean="0"/>
              <a:t>філологічних</a:t>
            </a:r>
            <a:r>
              <a:rPr lang="ru-RU" b="1" dirty="0" smtClean="0"/>
              <a:t> наук Борис </a:t>
            </a:r>
            <a:r>
              <a:rPr lang="ru-RU" b="1" dirty="0" err="1" smtClean="0"/>
              <a:t>Галас</a:t>
            </a:r>
            <a:r>
              <a:rPr lang="ru-RU" b="1" dirty="0" smtClean="0"/>
              <a:t> справедливо </a:t>
            </a:r>
            <a:r>
              <a:rPr lang="ru-RU" b="1" dirty="0" err="1" smtClean="0"/>
              <a:t>відзначив</a:t>
            </a:r>
            <a:r>
              <a:rPr lang="ru-RU" b="1" dirty="0" smtClean="0"/>
              <a:t>: “</a:t>
            </a:r>
            <a:r>
              <a:rPr lang="ru-RU" b="1" dirty="0" err="1" smtClean="0"/>
              <a:t>Закоханий</a:t>
            </a:r>
            <a:r>
              <a:rPr lang="ru-RU" b="1" dirty="0" smtClean="0"/>
              <a:t> у </a:t>
            </a:r>
            <a:r>
              <a:rPr lang="ru-RU" b="1" dirty="0" err="1" smtClean="0"/>
              <a:t>народну</a:t>
            </a:r>
            <a:r>
              <a:rPr lang="ru-RU" b="1" dirty="0" smtClean="0"/>
              <a:t> </a:t>
            </a:r>
            <a:r>
              <a:rPr lang="ru-RU" b="1" dirty="0" err="1" smtClean="0"/>
              <a:t>пісенну</a:t>
            </a:r>
            <a:r>
              <a:rPr lang="ru-RU" b="1" dirty="0" smtClean="0"/>
              <a:t> </a:t>
            </a:r>
            <a:r>
              <a:rPr lang="ru-RU" b="1" dirty="0" err="1" smtClean="0"/>
              <a:t>творчість</a:t>
            </a:r>
            <a:r>
              <a:rPr lang="ru-RU" b="1" dirty="0" smtClean="0"/>
              <a:t> </a:t>
            </a:r>
            <a:r>
              <a:rPr lang="ru-RU" b="1" dirty="0" err="1" smtClean="0"/>
              <a:t>він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рідкісним</a:t>
            </a:r>
            <a:r>
              <a:rPr lang="ru-RU" b="1" dirty="0" smtClean="0"/>
              <a:t> </a:t>
            </a:r>
            <a:r>
              <a:rPr lang="ru-RU" b="1" dirty="0" err="1" smtClean="0"/>
              <a:t>ентузіазмом</a:t>
            </a:r>
            <a:r>
              <a:rPr lang="ru-RU" b="1" dirty="0" smtClean="0"/>
              <a:t> </a:t>
            </a:r>
            <a:r>
              <a:rPr lang="ru-RU" b="1" dirty="0" err="1" smtClean="0"/>
              <a:t>фіксує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доносить до </a:t>
            </a:r>
            <a:r>
              <a:rPr lang="ru-RU" b="1" dirty="0" err="1" smtClean="0"/>
              <a:t>всіх</a:t>
            </a:r>
            <a:r>
              <a:rPr lang="ru-RU" b="1" dirty="0" smtClean="0"/>
              <a:t> нас, </a:t>
            </a:r>
            <a:r>
              <a:rPr lang="ru-RU" b="1" dirty="0" err="1" smtClean="0"/>
              <a:t>обставлених</a:t>
            </a:r>
            <a:r>
              <a:rPr lang="ru-RU" b="1" dirty="0" smtClean="0"/>
              <a:t> </a:t>
            </a:r>
            <a:r>
              <a:rPr lang="ru-RU" b="1" dirty="0" err="1" smtClean="0"/>
              <a:t>звідусіль</a:t>
            </a:r>
            <a:r>
              <a:rPr lang="ru-RU" b="1" dirty="0" smtClean="0"/>
              <a:t> децибелами </a:t>
            </a:r>
            <a:r>
              <a:rPr lang="ru-RU" b="1" dirty="0" err="1" smtClean="0"/>
              <a:t>чужої</a:t>
            </a:r>
            <a:r>
              <a:rPr lang="ru-RU" b="1" dirty="0" smtClean="0"/>
              <a:t> “</a:t>
            </a:r>
            <a:r>
              <a:rPr lang="ru-RU" b="1" dirty="0" err="1" smtClean="0"/>
              <a:t>попси</a:t>
            </a:r>
            <a:r>
              <a:rPr lang="ru-RU" b="1" dirty="0" smtClean="0"/>
              <a:t>”, </a:t>
            </a:r>
            <a:r>
              <a:rPr lang="ru-RU" b="1" dirty="0" err="1" smtClean="0"/>
              <a:t>справжні</a:t>
            </a:r>
            <a:r>
              <a:rPr lang="ru-RU" b="1" dirty="0" smtClean="0"/>
              <a:t> </a:t>
            </a:r>
            <a:r>
              <a:rPr lang="ru-RU" b="1" dirty="0" err="1" smtClean="0"/>
              <a:t>духовні</a:t>
            </a:r>
            <a:r>
              <a:rPr lang="ru-RU" b="1" dirty="0" smtClean="0"/>
              <a:t> </a:t>
            </a:r>
            <a:r>
              <a:rPr lang="ru-RU" b="1" dirty="0" err="1" smtClean="0"/>
              <a:t>скарби</a:t>
            </a:r>
            <a:r>
              <a:rPr lang="ru-RU" b="1" dirty="0" smtClean="0"/>
              <a:t>, немала </a:t>
            </a:r>
            <a:r>
              <a:rPr lang="ru-RU" b="1" dirty="0" err="1" smtClean="0"/>
              <a:t>частина</a:t>
            </a:r>
            <a:r>
              <a:rPr lang="ru-RU" b="1" dirty="0" smtClean="0"/>
              <a:t> </a:t>
            </a:r>
            <a:r>
              <a:rPr lang="ru-RU" b="1" dirty="0" err="1" smtClean="0"/>
              <a:t>яких</a:t>
            </a:r>
            <a:r>
              <a:rPr lang="ru-RU" b="1" dirty="0" smtClean="0"/>
              <a:t> </a:t>
            </a:r>
            <a:r>
              <a:rPr lang="ru-RU" b="1" dirty="0" err="1" smtClean="0"/>
              <a:t>навіки</a:t>
            </a:r>
            <a:r>
              <a:rPr lang="ru-RU" b="1" dirty="0" smtClean="0"/>
              <a:t> </a:t>
            </a:r>
            <a:r>
              <a:rPr lang="ru-RU" b="1" dirty="0" err="1" smtClean="0"/>
              <a:t>загубилася</a:t>
            </a:r>
            <a:r>
              <a:rPr lang="ru-RU" b="1" dirty="0" smtClean="0"/>
              <a:t> б у </a:t>
            </a:r>
            <a:r>
              <a:rPr lang="ru-RU" b="1" dirty="0" err="1" smtClean="0"/>
              <a:t>лабетах</a:t>
            </a:r>
            <a:r>
              <a:rPr lang="ru-RU" b="1" dirty="0" smtClean="0"/>
              <a:t> – </a:t>
            </a:r>
            <a:r>
              <a:rPr lang="ru-RU" b="1" dirty="0" err="1" smtClean="0"/>
              <a:t>лабіринтах</a:t>
            </a:r>
            <a:r>
              <a:rPr lang="ru-RU" b="1" dirty="0" smtClean="0"/>
              <a:t> Простору </a:t>
            </a:r>
            <a:r>
              <a:rPr lang="ru-RU" b="1" dirty="0" err="1" smtClean="0"/>
              <a:t>і</a:t>
            </a:r>
            <a:r>
              <a:rPr lang="ru-RU" b="1" dirty="0" smtClean="0"/>
              <a:t> Часу, </a:t>
            </a:r>
            <a:r>
              <a:rPr lang="ru-RU" b="1" dirty="0" err="1" smtClean="0"/>
              <a:t>якби</a:t>
            </a:r>
            <a:r>
              <a:rPr lang="ru-RU" b="1" dirty="0" smtClean="0"/>
              <a:t> </a:t>
            </a:r>
            <a:r>
              <a:rPr lang="ru-RU" b="1" dirty="0" err="1" smtClean="0"/>
              <a:t>їх</a:t>
            </a:r>
            <a:r>
              <a:rPr lang="ru-RU" b="1" dirty="0" smtClean="0"/>
              <a:t> не </a:t>
            </a:r>
            <a:r>
              <a:rPr lang="ru-RU" b="1" dirty="0" err="1" smtClean="0"/>
              <a:t>помітив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не</a:t>
            </a:r>
            <a:r>
              <a:rPr lang="ru-RU" b="1" dirty="0" smtClean="0"/>
              <a:t> </a:t>
            </a:r>
            <a:r>
              <a:rPr lang="ru-RU" b="1" dirty="0" err="1" smtClean="0"/>
              <a:t>оцінив</a:t>
            </a:r>
            <a:r>
              <a:rPr lang="ru-RU" b="1" dirty="0" smtClean="0"/>
              <a:t> </a:t>
            </a:r>
            <a:r>
              <a:rPr lang="ru-RU" b="1" dirty="0" err="1" smtClean="0"/>
              <a:t>І.В.Хланта</a:t>
            </a:r>
            <a:r>
              <a:rPr lang="ru-RU" b="1" dirty="0" smtClean="0"/>
              <a:t>”.</a:t>
            </a:r>
            <a:endParaRPr lang="ru-RU" b="1" dirty="0"/>
          </a:p>
        </p:txBody>
      </p:sp>
      <p:pic>
        <p:nvPicPr>
          <p:cNvPr id="7" name="Picture 2" descr="http://sribnazemlja.org.ua/images/stories/01hlanta.jpg"/>
          <p:cNvPicPr>
            <a:picLocks noChangeAspect="1" noChangeArrowheads="1"/>
          </p:cNvPicPr>
          <p:nvPr/>
        </p:nvPicPr>
        <p:blipFill>
          <a:blip r:embed="rId2" cstate="print"/>
          <a:srcRect t="1702" b="2982"/>
          <a:stretch>
            <a:fillRect/>
          </a:stretch>
        </p:blipFill>
        <p:spPr bwMode="auto">
          <a:xfrm>
            <a:off x="539552" y="332656"/>
            <a:ext cx="2962647" cy="4032448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http://cs402217.userapi.com/v402217214/2a13/txh0gLcxFo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672460" cy="7042416"/>
          </a:xfrm>
          <a:prstGeom prst="rect">
            <a:avLst/>
          </a:prstGeom>
          <a:noFill/>
        </p:spPr>
      </p:pic>
      <p:pic>
        <p:nvPicPr>
          <p:cNvPr id="5" name="Picture 2" descr="http://zakarpattya.net.ua/images/zakarpattya20090317110436.jpg"/>
          <p:cNvPicPr>
            <a:picLocks noChangeAspect="1" noChangeArrowheads="1"/>
          </p:cNvPicPr>
          <p:nvPr/>
        </p:nvPicPr>
        <p:blipFill>
          <a:blip r:embed="rId3" cstate="print"/>
          <a:srcRect l="8901" t="7984" r="6536" b="4189"/>
          <a:stretch>
            <a:fillRect/>
          </a:stretch>
        </p:blipFill>
        <p:spPr bwMode="auto">
          <a:xfrm>
            <a:off x="5724128" y="836712"/>
            <a:ext cx="2736304" cy="3960440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http://cs402217.userapi.com/v402217214/2a52/g5rH9I_ghw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618" y="0"/>
            <a:ext cx="9473683" cy="6525344"/>
          </a:xfrm>
          <a:prstGeom prst="rect">
            <a:avLst/>
          </a:prstGeom>
          <a:noFill/>
        </p:spPr>
      </p:pic>
      <p:pic>
        <p:nvPicPr>
          <p:cNvPr id="5" name="Picture 2" descr="http://www.mukachevo.net/Content/img/news/p_12387_1_gallery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924944"/>
            <a:ext cx="2095500" cy="3305175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 descr="http://cs316917.userapi.com/v316917214/3508/zoroX8MTD5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3084" y="0"/>
            <a:ext cx="9355968" cy="6858000"/>
          </a:xfrm>
          <a:prstGeom prst="rect">
            <a:avLst/>
          </a:prstGeom>
          <a:noFill/>
        </p:spPr>
      </p:pic>
      <p:pic>
        <p:nvPicPr>
          <p:cNvPr id="5" name="Picture 10" descr="http://zodub.uz.ua/vydav/img/pusmennuku2/us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32656"/>
            <a:ext cx="2400266" cy="3024336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cs316917.userapi.com/v316917214/350f/ueEQp1SEr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0"/>
            <a:ext cx="11637999" cy="6858000"/>
          </a:xfrm>
          <a:prstGeom prst="rect">
            <a:avLst/>
          </a:prstGeom>
          <a:noFill/>
        </p:spPr>
      </p:pic>
      <p:pic>
        <p:nvPicPr>
          <p:cNvPr id="5" name="Picture 8" descr="http://zodub.uz.ua/vydav/img/pusmennuku2/zoloty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3926" y="332656"/>
            <a:ext cx="2190746" cy="2760341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то Майора\фото 004.jpg"/>
          <p:cNvPicPr>
            <a:picLocks noChangeAspect="1" noChangeArrowheads="1"/>
          </p:cNvPicPr>
          <p:nvPr/>
        </p:nvPicPr>
        <p:blipFill>
          <a:blip r:embed="rId2" cstate="print"/>
          <a:srcRect r="15415"/>
          <a:stretch>
            <a:fillRect/>
          </a:stretch>
        </p:blipFill>
        <p:spPr bwMode="auto">
          <a:xfrm>
            <a:off x="539552" y="404664"/>
            <a:ext cx="4578895" cy="3429000"/>
          </a:xfrm>
          <a:prstGeom prst="rect">
            <a:avLst/>
          </a:prstGeom>
          <a:noFill/>
        </p:spPr>
      </p:pic>
      <p:pic>
        <p:nvPicPr>
          <p:cNvPr id="1027" name="Picture 3" descr="F:\Фото Майора\фото 005.jpg"/>
          <p:cNvPicPr>
            <a:picLocks noChangeAspect="1" noChangeArrowheads="1"/>
          </p:cNvPicPr>
          <p:nvPr/>
        </p:nvPicPr>
        <p:blipFill>
          <a:blip r:embed="rId3" cstate="print"/>
          <a:srcRect t="12137" r="30047" b="12137"/>
          <a:stretch>
            <a:fillRect/>
          </a:stretch>
        </p:blipFill>
        <p:spPr bwMode="auto">
          <a:xfrm>
            <a:off x="4211960" y="3212976"/>
            <a:ext cx="4183359" cy="31819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F:\Фото Майора\фото 001.jpg"/>
          <p:cNvPicPr>
            <a:picLocks noChangeAspect="1" noChangeArrowheads="1"/>
          </p:cNvPicPr>
          <p:nvPr/>
        </p:nvPicPr>
        <p:blipFill>
          <a:blip r:embed="rId2" cstate="print"/>
          <a:srcRect l="5827" t="6458" r="7089" b="6458"/>
          <a:stretch>
            <a:fillRect/>
          </a:stretch>
        </p:blipFill>
        <p:spPr bwMode="auto">
          <a:xfrm>
            <a:off x="395536" y="332656"/>
            <a:ext cx="4968552" cy="3312368"/>
          </a:xfrm>
          <a:prstGeom prst="rect">
            <a:avLst/>
          </a:prstGeom>
          <a:noFill/>
        </p:spPr>
      </p:pic>
      <p:pic>
        <p:nvPicPr>
          <p:cNvPr id="2051" name="Picture 3" descr="F:\Фото Майора\фото 002.jpg"/>
          <p:cNvPicPr>
            <a:picLocks noChangeAspect="1" noChangeArrowheads="1"/>
          </p:cNvPicPr>
          <p:nvPr/>
        </p:nvPicPr>
        <p:blipFill>
          <a:blip r:embed="rId3" cstate="print"/>
          <a:srcRect l="3303" r="5827"/>
          <a:stretch>
            <a:fillRect/>
          </a:stretch>
        </p:blipFill>
        <p:spPr bwMode="auto">
          <a:xfrm>
            <a:off x="3995936" y="3284984"/>
            <a:ext cx="4653000" cy="31515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http://cs402217.userapi.com/v402217214/2a25/DpHznvb1wI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5558" y="0"/>
            <a:ext cx="9319557" cy="6858000"/>
          </a:xfrm>
          <a:prstGeom prst="rect">
            <a:avLst/>
          </a:prstGeom>
          <a:noFill/>
        </p:spPr>
      </p:pic>
      <p:pic>
        <p:nvPicPr>
          <p:cNvPr id="5" name="Picture 4" descr="http://toloka.hurtom.com/photos/111229145131174978_f0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908720"/>
            <a:ext cx="2376264" cy="3504932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0178" name="Picture 2" descr="http://cs316917.userapi.com/v316917214/34f8/Zo4B1pN_Mm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3618"/>
            <a:ext cx="9756575" cy="6832833"/>
          </a:xfrm>
          <a:prstGeom prst="rect">
            <a:avLst/>
          </a:prstGeom>
          <a:noFill/>
        </p:spPr>
      </p:pic>
      <p:pic>
        <p:nvPicPr>
          <p:cNvPr id="5" name="Picture 2" descr="http://zodub.uz.ua/vydav/img/pusmennuku2/zajchyki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476672"/>
            <a:ext cx="2520280" cy="3339372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m.io.ua/img_aa/medium/1064/37/106437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2321" cy="6858000"/>
          </a:xfrm>
          <a:prstGeom prst="rect">
            <a:avLst/>
          </a:prstGeom>
          <a:noFill/>
        </p:spPr>
      </p:pic>
      <p:pic>
        <p:nvPicPr>
          <p:cNvPr id="28676" name="Picture 4" descr="http://toloka.hurtom.com/photos/110613001820121474_f0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3288" y="3068960"/>
            <a:ext cx="2611160" cy="3212976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2" name="Picture 2" descr="http://photo.carpathian-photo.com/2008-08/20/16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302240" cy="6858000"/>
          </a:xfrm>
          <a:prstGeom prst="rect">
            <a:avLst/>
          </a:prstGeom>
          <a:noFill/>
        </p:spPr>
      </p:pic>
      <p:pic>
        <p:nvPicPr>
          <p:cNvPr id="5" name="Picture 2" descr="http://zak-kray.do.am/_pu/2/251686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00964"/>
            <a:ext cx="2232248" cy="3136868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http://cs316917.userapi.com/v316917214/36c0/R3JG4jKSev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56592" y="-891480"/>
            <a:ext cx="11109096" cy="9243259"/>
          </a:xfrm>
          <a:prstGeom prst="rect">
            <a:avLst/>
          </a:prstGeom>
          <a:noFill/>
        </p:spPr>
      </p:pic>
      <p:pic>
        <p:nvPicPr>
          <p:cNvPr id="5" name="Picture 6" descr="http://zodub.uz.ua/vydav/img/pusmennuku2/kazky%20p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774" y="3356992"/>
            <a:ext cx="2400050" cy="3089759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 descr="http://cs316917.userapi.com/v316917214/356e/gIhYrEULfc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20904" y="0"/>
            <a:ext cx="10077062" cy="6858000"/>
          </a:xfrm>
          <a:prstGeom prst="rect">
            <a:avLst/>
          </a:prstGeom>
          <a:noFill/>
        </p:spPr>
      </p:pic>
      <p:pic>
        <p:nvPicPr>
          <p:cNvPr id="6" name="Picture 4" descr="http://zodub.uz.ua/vydav/img/pusmennuku2/kazk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636912"/>
            <a:ext cx="2555776" cy="3710051"/>
          </a:xfrm>
          <a:prstGeom prst="rect">
            <a:avLst/>
          </a:prstGeom>
          <a:noFill/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&amp;Fcy;&amp;acy;&amp;jcy;&amp;lcy;:Palan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-982506"/>
            <a:ext cx="11822160" cy="7840506"/>
          </a:xfrm>
          <a:prstGeom prst="rect">
            <a:avLst/>
          </a:prstGeom>
          <a:noFill/>
        </p:spPr>
      </p:pic>
      <p:pic>
        <p:nvPicPr>
          <p:cNvPr id="5" name="Picture 6" descr="http://images.prom.ua/8829323_w640_h640_zzamki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420888"/>
            <a:ext cx="2736304" cy="3693697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342900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 smtClean="0"/>
              <a:t>Справжнім</a:t>
            </a:r>
            <a:r>
              <a:rPr lang="ru-RU" b="1" dirty="0" smtClean="0"/>
              <a:t> подвигом </a:t>
            </a:r>
            <a:r>
              <a:rPr lang="ru-RU" b="1" dirty="0" err="1" smtClean="0"/>
              <a:t>можна</a:t>
            </a:r>
            <a:r>
              <a:rPr lang="ru-RU" b="1" dirty="0" smtClean="0"/>
              <a:t> </a:t>
            </a:r>
            <a:r>
              <a:rPr lang="ru-RU" b="1" dirty="0" err="1" smtClean="0"/>
              <a:t>назвати</a:t>
            </a:r>
            <a:r>
              <a:rPr lang="ru-RU" b="1" dirty="0" smtClean="0"/>
              <a:t> </a:t>
            </a:r>
            <a:r>
              <a:rPr lang="ru-RU" b="1" dirty="0" err="1" smtClean="0"/>
              <a:t>фундаментальну</a:t>
            </a:r>
            <a:r>
              <a:rPr lang="ru-RU" b="1" dirty="0" smtClean="0"/>
              <a:t> </a:t>
            </a:r>
            <a:r>
              <a:rPr lang="ru-RU" b="1" dirty="0" err="1" smtClean="0"/>
              <a:t>працю</a:t>
            </a:r>
            <a:r>
              <a:rPr lang="ru-RU" b="1" dirty="0" smtClean="0"/>
              <a:t> </a:t>
            </a:r>
            <a:r>
              <a:rPr lang="ru-RU" b="1" dirty="0" err="1" smtClean="0"/>
              <a:t>Івана</a:t>
            </a:r>
            <a:r>
              <a:rPr lang="ru-RU" b="1" dirty="0" smtClean="0"/>
              <a:t> </a:t>
            </a:r>
            <a:r>
              <a:rPr lang="ru-RU" b="1" dirty="0" err="1" smtClean="0"/>
              <a:t>Хланти</a:t>
            </a:r>
            <a:r>
              <a:rPr lang="ru-RU" b="1" dirty="0" smtClean="0"/>
              <a:t> – “</a:t>
            </a:r>
            <a:r>
              <a:rPr lang="ru-RU" b="1" dirty="0" err="1" smtClean="0"/>
              <a:t>Літературне</a:t>
            </a:r>
            <a:r>
              <a:rPr lang="ru-RU" b="1" dirty="0" smtClean="0"/>
              <a:t> </a:t>
            </a:r>
            <a:r>
              <a:rPr lang="ru-RU" b="1" dirty="0" err="1" smtClean="0"/>
              <a:t>Закарпаття</a:t>
            </a:r>
            <a:r>
              <a:rPr lang="ru-RU" b="1" dirty="0" smtClean="0"/>
              <a:t> у ХХ </a:t>
            </a:r>
            <a:r>
              <a:rPr lang="ru-RU" b="1" dirty="0" err="1" smtClean="0"/>
              <a:t>столітті</a:t>
            </a:r>
            <a:r>
              <a:rPr lang="ru-RU" b="1" dirty="0" smtClean="0"/>
              <a:t>” (1995, 968 с.). Як </a:t>
            </a:r>
            <a:r>
              <a:rPr lang="ru-RU" b="1" dirty="0" err="1" smtClean="0"/>
              <a:t>відзначив</a:t>
            </a:r>
            <a:r>
              <a:rPr lang="ru-RU" b="1" dirty="0" smtClean="0"/>
              <a:t> доктор </a:t>
            </a:r>
            <a:r>
              <a:rPr lang="ru-RU" b="1" dirty="0" err="1" smtClean="0"/>
              <a:t>філологічних</a:t>
            </a:r>
            <a:r>
              <a:rPr lang="ru-RU" b="1" dirty="0" smtClean="0"/>
              <a:t> наук </a:t>
            </a:r>
            <a:r>
              <a:rPr lang="ru-RU" b="1" dirty="0" err="1" smtClean="0"/>
              <a:t>Микола</a:t>
            </a:r>
            <a:r>
              <a:rPr lang="ru-RU" b="1" dirty="0" smtClean="0"/>
              <a:t> </a:t>
            </a:r>
            <a:r>
              <a:rPr lang="ru-RU" b="1" dirty="0" err="1" smtClean="0"/>
              <a:t>Зимомря</a:t>
            </a:r>
            <a:r>
              <a:rPr lang="ru-RU" b="1" dirty="0" smtClean="0"/>
              <a:t> “…такого типу </a:t>
            </a:r>
            <a:r>
              <a:rPr lang="ru-RU" b="1" dirty="0" err="1" smtClean="0"/>
              <a:t>видання</a:t>
            </a:r>
            <a:r>
              <a:rPr lang="ru-RU" b="1" dirty="0" smtClean="0"/>
              <a:t> </a:t>
            </a:r>
            <a:r>
              <a:rPr lang="ru-RU" b="1" dirty="0" err="1" smtClean="0"/>
              <a:t>немає</a:t>
            </a:r>
            <a:r>
              <a:rPr lang="ru-RU" b="1" dirty="0" smtClean="0"/>
              <a:t> </a:t>
            </a:r>
            <a:r>
              <a:rPr lang="ru-RU" b="1" dirty="0" err="1" smtClean="0"/>
              <a:t>жодний</a:t>
            </a:r>
            <a:r>
              <a:rPr lang="ru-RU" b="1" dirty="0" smtClean="0"/>
              <a:t> </a:t>
            </a:r>
            <a:r>
              <a:rPr lang="ru-RU" b="1" dirty="0" err="1" smtClean="0"/>
              <a:t>регіон</a:t>
            </a:r>
            <a:r>
              <a:rPr lang="ru-RU" b="1" dirty="0" smtClean="0"/>
              <a:t> </a:t>
            </a:r>
            <a:r>
              <a:rPr lang="ru-RU" b="1" dirty="0" err="1" smtClean="0"/>
              <a:t>України</a:t>
            </a:r>
            <a:r>
              <a:rPr lang="ru-RU" b="1" dirty="0" smtClean="0"/>
              <a:t>. </a:t>
            </a:r>
            <a:r>
              <a:rPr lang="ru-RU" b="1" dirty="0" err="1" smtClean="0"/>
              <a:t>Фактично</a:t>
            </a:r>
            <a:r>
              <a:rPr lang="ru-RU" b="1" dirty="0" smtClean="0"/>
              <a:t> </a:t>
            </a:r>
            <a:r>
              <a:rPr lang="ru-RU" b="1" dirty="0" err="1" smtClean="0"/>
              <a:t>можна</a:t>
            </a:r>
            <a:r>
              <a:rPr lang="ru-RU" b="1" dirty="0" smtClean="0"/>
              <a:t> б вести </a:t>
            </a:r>
            <a:r>
              <a:rPr lang="ru-RU" b="1" dirty="0" err="1" smtClean="0"/>
              <a:t>бесіду</a:t>
            </a:r>
            <a:r>
              <a:rPr lang="ru-RU" b="1" dirty="0" smtClean="0"/>
              <a:t> про </a:t>
            </a:r>
            <a:r>
              <a:rPr lang="ru-RU" b="1" dirty="0" err="1" smtClean="0"/>
              <a:t>самобутню</a:t>
            </a:r>
            <a:r>
              <a:rPr lang="ru-RU" b="1" dirty="0" smtClean="0"/>
              <a:t> </a:t>
            </a:r>
            <a:r>
              <a:rPr lang="ru-RU" b="1" dirty="0" err="1" smtClean="0"/>
              <a:t>енциклопедію</a:t>
            </a:r>
            <a:r>
              <a:rPr lang="ru-RU" b="1" dirty="0" smtClean="0"/>
              <a:t> </a:t>
            </a:r>
            <a:r>
              <a:rPr lang="ru-RU" b="1" dirty="0" err="1" smtClean="0"/>
              <a:t>крізь</a:t>
            </a:r>
            <a:r>
              <a:rPr lang="ru-RU" b="1" dirty="0" smtClean="0"/>
              <a:t> призму </a:t>
            </a:r>
            <a:r>
              <a:rPr lang="ru-RU" b="1" dirty="0" err="1" smtClean="0"/>
              <a:t>літературного</a:t>
            </a:r>
            <a:r>
              <a:rPr lang="ru-RU" b="1" dirty="0" smtClean="0"/>
              <a:t> </a:t>
            </a:r>
            <a:r>
              <a:rPr lang="ru-RU" b="1" dirty="0" err="1" smtClean="0"/>
              <a:t>краєзнавства</a:t>
            </a:r>
            <a:r>
              <a:rPr lang="ru-RU" b="1" dirty="0" smtClean="0"/>
              <a:t>”</a:t>
            </a:r>
            <a:endParaRPr lang="ru-RU" b="1" dirty="0"/>
          </a:p>
        </p:txBody>
      </p:sp>
      <p:pic>
        <p:nvPicPr>
          <p:cNvPr id="5" name="Picture 4" descr="http://mizgir.com.ua/wp-content/uploads/post_images/hlanta-i-v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3816425" cy="3114676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148478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 smtClean="0"/>
              <a:t>Високу</a:t>
            </a:r>
            <a:r>
              <a:rPr lang="ru-RU" b="1" dirty="0" smtClean="0"/>
              <a:t> </a:t>
            </a:r>
            <a:r>
              <a:rPr lang="ru-RU" b="1" dirty="0" err="1" smtClean="0"/>
              <a:t>оцінку</a:t>
            </a:r>
            <a:r>
              <a:rPr lang="ru-RU" b="1" dirty="0" smtClean="0"/>
              <a:t> </a:t>
            </a:r>
            <a:r>
              <a:rPr lang="ru-RU" b="1" dirty="0" err="1" smtClean="0"/>
              <a:t>збірнику</a:t>
            </a:r>
            <a:r>
              <a:rPr lang="ru-RU" b="1" dirty="0" smtClean="0"/>
              <a:t> дав </a:t>
            </a:r>
            <a:r>
              <a:rPr lang="ru-RU" b="1" dirty="0" err="1" smtClean="0"/>
              <a:t>академік</a:t>
            </a:r>
            <a:r>
              <a:rPr lang="ru-RU" b="1" dirty="0" smtClean="0"/>
              <a:t> </a:t>
            </a:r>
            <a:r>
              <a:rPr lang="ru-RU" b="1" dirty="0" err="1" smtClean="0"/>
              <a:t>Національної</a:t>
            </a:r>
            <a:r>
              <a:rPr lang="ru-RU" b="1" dirty="0" smtClean="0"/>
              <a:t> </a:t>
            </a:r>
            <a:r>
              <a:rPr lang="ru-RU" b="1" dirty="0" err="1" smtClean="0"/>
              <a:t>академії</a:t>
            </a:r>
            <a:r>
              <a:rPr lang="ru-RU" b="1" dirty="0" smtClean="0"/>
              <a:t> наук, директор </a:t>
            </a:r>
            <a:r>
              <a:rPr lang="ru-RU" b="1" dirty="0" err="1" smtClean="0"/>
              <a:t>Інституту</a:t>
            </a:r>
            <a:r>
              <a:rPr lang="ru-RU" b="1" dirty="0" smtClean="0"/>
              <a:t> </a:t>
            </a:r>
            <a:r>
              <a:rPr lang="ru-RU" b="1" dirty="0" err="1" smtClean="0"/>
              <a:t>літератури</a:t>
            </a:r>
            <a:r>
              <a:rPr lang="ru-RU" b="1" dirty="0" smtClean="0"/>
              <a:t> </a:t>
            </a:r>
            <a:r>
              <a:rPr lang="ru-RU" b="1" dirty="0" err="1" smtClean="0"/>
              <a:t>ім</a:t>
            </a:r>
            <a:r>
              <a:rPr lang="ru-RU" b="1" dirty="0" smtClean="0"/>
              <a:t>. </a:t>
            </a:r>
            <a:r>
              <a:rPr lang="ru-RU" b="1" dirty="0" err="1" smtClean="0"/>
              <a:t>Т.Шевченка</a:t>
            </a:r>
            <a:r>
              <a:rPr lang="ru-RU" b="1" dirty="0" smtClean="0"/>
              <a:t> НАН </a:t>
            </a:r>
            <a:r>
              <a:rPr lang="ru-RU" b="1" dirty="0" err="1" smtClean="0"/>
              <a:t>України</a:t>
            </a:r>
            <a:r>
              <a:rPr lang="ru-RU" b="1" dirty="0" smtClean="0"/>
              <a:t> </a:t>
            </a:r>
            <a:r>
              <a:rPr lang="ru-RU" b="1" dirty="0" err="1" smtClean="0"/>
              <a:t>Микола</a:t>
            </a:r>
            <a:r>
              <a:rPr lang="ru-RU" b="1" dirty="0" smtClean="0"/>
              <a:t> </a:t>
            </a:r>
            <a:r>
              <a:rPr lang="ru-RU" b="1" dirty="0" err="1" smtClean="0"/>
              <a:t>Жулинський</a:t>
            </a:r>
            <a:r>
              <a:rPr lang="ru-RU" b="1" dirty="0" smtClean="0"/>
              <a:t>, </a:t>
            </a:r>
            <a:r>
              <a:rPr lang="ru-RU" b="1" dirty="0" err="1" smtClean="0"/>
              <a:t>який</a:t>
            </a:r>
            <a:r>
              <a:rPr lang="ru-RU" b="1" dirty="0" smtClean="0"/>
              <a:t> </a:t>
            </a:r>
            <a:r>
              <a:rPr lang="ru-RU" b="1" dirty="0" err="1" smtClean="0"/>
              <a:t>зауважив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збірник</a:t>
            </a:r>
            <a:r>
              <a:rPr lang="ru-RU" b="1" dirty="0" smtClean="0"/>
              <a:t> “</a:t>
            </a:r>
            <a:r>
              <a:rPr lang="ru-RU" b="1" dirty="0" err="1" smtClean="0"/>
              <a:t>Літературне</a:t>
            </a:r>
            <a:r>
              <a:rPr lang="ru-RU" b="1" dirty="0" smtClean="0"/>
              <a:t> </a:t>
            </a:r>
            <a:r>
              <a:rPr lang="ru-RU" b="1" dirty="0" err="1" smtClean="0"/>
              <a:t>Закарпаття</a:t>
            </a:r>
            <a:r>
              <a:rPr lang="ru-RU" b="1" dirty="0" smtClean="0"/>
              <a:t> у ХХ </a:t>
            </a:r>
            <a:r>
              <a:rPr lang="ru-RU" b="1" dirty="0" err="1" smtClean="0"/>
              <a:t>столітті</a:t>
            </a:r>
            <a:r>
              <a:rPr lang="ru-RU" b="1" dirty="0" smtClean="0"/>
              <a:t>” “</a:t>
            </a:r>
            <a:r>
              <a:rPr lang="ru-RU" b="1" dirty="0" err="1" smtClean="0"/>
              <a:t>є</a:t>
            </a:r>
            <a:r>
              <a:rPr lang="ru-RU" b="1" dirty="0" smtClean="0"/>
              <a:t> для </a:t>
            </a:r>
            <a:r>
              <a:rPr lang="ru-RU" b="1" dirty="0" err="1" smtClean="0"/>
              <a:t>дослідників</a:t>
            </a:r>
            <a:r>
              <a:rPr lang="ru-RU" b="1" dirty="0" smtClean="0"/>
              <a:t> </a:t>
            </a:r>
            <a:r>
              <a:rPr lang="ru-RU" b="1" dirty="0" err="1" smtClean="0"/>
              <a:t>літератури</a:t>
            </a:r>
            <a:r>
              <a:rPr lang="ru-RU" b="1" dirty="0" smtClean="0"/>
              <a:t>, </a:t>
            </a:r>
            <a:r>
              <a:rPr lang="ru-RU" b="1" dirty="0" err="1" smtClean="0"/>
              <a:t>працівників</a:t>
            </a:r>
            <a:r>
              <a:rPr lang="ru-RU" b="1" dirty="0" smtClean="0"/>
              <a:t> </a:t>
            </a:r>
            <a:r>
              <a:rPr lang="ru-RU" b="1" dirty="0" err="1" smtClean="0"/>
              <a:t>бібліотек</a:t>
            </a:r>
            <a:r>
              <a:rPr lang="ru-RU" b="1" dirty="0" smtClean="0"/>
              <a:t>, </a:t>
            </a:r>
            <a:r>
              <a:rPr lang="ru-RU" b="1" dirty="0" err="1" smtClean="0"/>
              <a:t>для</a:t>
            </a:r>
            <a:r>
              <a:rPr lang="ru-RU" b="1" dirty="0" smtClean="0"/>
              <a:t> </a:t>
            </a:r>
            <a:r>
              <a:rPr lang="ru-RU" b="1" dirty="0" err="1" smtClean="0"/>
              <a:t>книголюбів</a:t>
            </a:r>
            <a:r>
              <a:rPr lang="ru-RU" b="1" dirty="0" smtClean="0"/>
              <a:t>, </a:t>
            </a:r>
            <a:r>
              <a:rPr lang="ru-RU" b="1" dirty="0" err="1" smtClean="0"/>
              <a:t>учителів</a:t>
            </a:r>
            <a:r>
              <a:rPr lang="ru-RU" b="1" dirty="0" smtClean="0"/>
              <a:t> </a:t>
            </a:r>
            <a:r>
              <a:rPr lang="ru-RU" b="1" dirty="0" err="1" smtClean="0"/>
              <a:t>унікальним</a:t>
            </a:r>
            <a:r>
              <a:rPr lang="ru-RU" b="1" dirty="0" smtClean="0"/>
              <a:t> </a:t>
            </a:r>
            <a:r>
              <a:rPr lang="ru-RU" b="1" dirty="0" err="1" smtClean="0"/>
              <a:t>помічником</a:t>
            </a:r>
            <a:r>
              <a:rPr lang="ru-RU" b="1" dirty="0" smtClean="0"/>
              <a:t>. </a:t>
            </a:r>
            <a:r>
              <a:rPr lang="ru-RU" b="1" dirty="0" err="1" smtClean="0"/>
              <a:t>Ви</a:t>
            </a:r>
            <a:r>
              <a:rPr lang="ru-RU" b="1" dirty="0" smtClean="0"/>
              <a:t> </a:t>
            </a:r>
            <a:r>
              <a:rPr lang="ru-RU" b="1" dirty="0" err="1" smtClean="0"/>
              <a:t>здійснили</a:t>
            </a:r>
            <a:r>
              <a:rPr lang="ru-RU" b="1" dirty="0" smtClean="0"/>
              <a:t> </a:t>
            </a:r>
            <a:r>
              <a:rPr lang="ru-RU" b="1" dirty="0" err="1" smtClean="0"/>
              <a:t>величезну</a:t>
            </a:r>
            <a:r>
              <a:rPr lang="ru-RU" b="1" dirty="0" smtClean="0"/>
              <a:t> роботу: </a:t>
            </a:r>
            <a:r>
              <a:rPr lang="ru-RU" b="1" dirty="0" err="1" smtClean="0"/>
              <a:t>короткі</a:t>
            </a:r>
            <a:r>
              <a:rPr lang="ru-RU" b="1" dirty="0" smtClean="0"/>
              <a:t>, </a:t>
            </a:r>
            <a:r>
              <a:rPr lang="ru-RU" b="1" dirty="0" err="1" smtClean="0"/>
              <a:t>концентровані</a:t>
            </a:r>
            <a:r>
              <a:rPr lang="ru-RU" b="1" dirty="0" smtClean="0"/>
              <a:t> (</a:t>
            </a:r>
            <a:r>
              <a:rPr lang="ru-RU" b="1" dirty="0" err="1" smtClean="0"/>
              <a:t>бо</a:t>
            </a:r>
            <a:r>
              <a:rPr lang="ru-RU" b="1" dirty="0" smtClean="0"/>
              <a:t> </a:t>
            </a:r>
            <a:r>
              <a:rPr lang="ru-RU" b="1" dirty="0" err="1" smtClean="0"/>
              <a:t>є</a:t>
            </a:r>
            <a:r>
              <a:rPr lang="ru-RU" b="1" dirty="0" smtClean="0"/>
              <a:t> характеристики </a:t>
            </a:r>
            <a:r>
              <a:rPr lang="ru-RU" b="1" dirty="0" err="1" smtClean="0"/>
              <a:t>творів</a:t>
            </a:r>
            <a:r>
              <a:rPr lang="ru-RU" b="1" dirty="0" smtClean="0"/>
              <a:t>, </a:t>
            </a:r>
            <a:r>
              <a:rPr lang="ru-RU" b="1" dirty="0" err="1" smtClean="0"/>
              <a:t>діяльності</a:t>
            </a:r>
            <a:r>
              <a:rPr lang="ru-RU" b="1" dirty="0" smtClean="0"/>
              <a:t> </a:t>
            </a:r>
            <a:r>
              <a:rPr lang="ru-RU" b="1" dirty="0" err="1" smtClean="0"/>
              <a:t>письменника</a:t>
            </a:r>
            <a:r>
              <a:rPr lang="ru-RU" b="1" dirty="0" smtClean="0"/>
              <a:t>) </a:t>
            </a:r>
            <a:r>
              <a:rPr lang="ru-RU" b="1" dirty="0" err="1" smtClean="0"/>
              <a:t>літпортрети</a:t>
            </a:r>
            <a:r>
              <a:rPr lang="ru-RU" b="1" dirty="0" smtClean="0"/>
              <a:t> та </a:t>
            </a:r>
            <a:r>
              <a:rPr lang="ru-RU" b="1" dirty="0" err="1" smtClean="0"/>
              <a:t>література</a:t>
            </a:r>
            <a:r>
              <a:rPr lang="ru-RU" b="1" dirty="0" smtClean="0"/>
              <a:t> про </a:t>
            </a:r>
            <a:r>
              <a:rPr lang="ru-RU" b="1" dirty="0" err="1" smtClean="0"/>
              <a:t>життя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творчість</a:t>
            </a:r>
            <a:r>
              <a:rPr lang="ru-RU" b="1" dirty="0" smtClean="0"/>
              <a:t> </a:t>
            </a:r>
            <a:r>
              <a:rPr lang="ru-RU" b="1" dirty="0" err="1" smtClean="0"/>
              <a:t>роблять</a:t>
            </a:r>
            <a:r>
              <a:rPr lang="ru-RU" b="1" dirty="0" smtClean="0"/>
              <a:t> </a:t>
            </a:r>
            <a:r>
              <a:rPr lang="ru-RU" b="1" dirty="0" err="1" smtClean="0"/>
              <a:t>їх</a:t>
            </a:r>
            <a:r>
              <a:rPr lang="ru-RU" b="1" dirty="0" smtClean="0"/>
              <a:t> </a:t>
            </a:r>
            <a:r>
              <a:rPr lang="ru-RU" b="1" dirty="0" err="1" smtClean="0"/>
              <a:t>важливим</a:t>
            </a:r>
            <a:r>
              <a:rPr lang="ru-RU" b="1" dirty="0" smtClean="0"/>
              <a:t> </a:t>
            </a:r>
            <a:r>
              <a:rPr lang="ru-RU" b="1" dirty="0" err="1" smtClean="0"/>
              <a:t>джерелом</a:t>
            </a:r>
            <a:r>
              <a:rPr lang="ru-RU" b="1" dirty="0" smtClean="0"/>
              <a:t> </a:t>
            </a:r>
            <a:r>
              <a:rPr lang="ru-RU" b="1" dirty="0" err="1" smtClean="0"/>
              <a:t>осягнення</a:t>
            </a:r>
            <a:r>
              <a:rPr lang="ru-RU" b="1" dirty="0" smtClean="0"/>
              <a:t> </a:t>
            </a:r>
            <a:r>
              <a:rPr lang="ru-RU" b="1" dirty="0" err="1" smtClean="0"/>
              <a:t>літературного</a:t>
            </a:r>
            <a:r>
              <a:rPr lang="ru-RU" b="1" dirty="0" smtClean="0"/>
              <a:t> </a:t>
            </a:r>
            <a:r>
              <a:rPr lang="ru-RU" b="1" dirty="0" err="1" smtClean="0"/>
              <a:t>процесу</a:t>
            </a:r>
            <a:r>
              <a:rPr lang="ru-RU" b="1" dirty="0" smtClean="0"/>
              <a:t>”. </a:t>
            </a:r>
            <a:endParaRPr lang="ru-RU" b="1" dirty="0"/>
          </a:p>
        </p:txBody>
      </p:sp>
      <p:pic>
        <p:nvPicPr>
          <p:cNvPr id="5" name="Picture 4" descr="http://chas-z.com.ua/wp-content/themes/newstime/thumb.php?src=http://chas-z.com.ua/wp-content/uploads/2011/10/PA080150.jpg&amp;w=568&amp;zc=1&amp;q=80&amp;bid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2736304" cy="3600400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779912" y="306896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А поет Петро </a:t>
            </a:r>
            <a:r>
              <a:rPr lang="ru-RU" b="1" dirty="0" err="1" smtClean="0"/>
              <a:t>Скунць</a:t>
            </a:r>
            <a:r>
              <a:rPr lang="ru-RU" b="1" dirty="0" smtClean="0"/>
              <a:t>, лауреат </a:t>
            </a:r>
            <a:r>
              <a:rPr lang="ru-RU" b="1" dirty="0" err="1" smtClean="0"/>
              <a:t>Національної</a:t>
            </a:r>
            <a:r>
              <a:rPr lang="ru-RU" b="1" dirty="0" smtClean="0"/>
              <a:t> </a:t>
            </a:r>
            <a:r>
              <a:rPr lang="ru-RU" b="1" dirty="0" err="1" smtClean="0"/>
              <a:t>премії</a:t>
            </a:r>
            <a:r>
              <a:rPr lang="ru-RU" b="1" dirty="0" smtClean="0"/>
              <a:t> </a:t>
            </a:r>
            <a:r>
              <a:rPr lang="ru-RU" b="1" dirty="0" err="1" smtClean="0"/>
              <a:t>України</a:t>
            </a:r>
            <a:r>
              <a:rPr lang="ru-RU" b="1" dirty="0" smtClean="0"/>
              <a:t> </a:t>
            </a:r>
            <a:r>
              <a:rPr lang="ru-RU" b="1" dirty="0" err="1" smtClean="0"/>
              <a:t>ім.Т.Г.Шевченка</a:t>
            </a:r>
            <a:r>
              <a:rPr lang="ru-RU" b="1" dirty="0" smtClean="0"/>
              <a:t> писав: “…</a:t>
            </a:r>
            <a:r>
              <a:rPr lang="ru-RU" b="1" dirty="0" err="1" smtClean="0"/>
              <a:t>Його</a:t>
            </a:r>
            <a:r>
              <a:rPr lang="ru-RU" b="1" dirty="0" smtClean="0"/>
              <a:t> книга “</a:t>
            </a:r>
            <a:r>
              <a:rPr lang="ru-RU" b="1" dirty="0" err="1" smtClean="0"/>
              <a:t>Літературне</a:t>
            </a:r>
            <a:r>
              <a:rPr lang="ru-RU" b="1" dirty="0" smtClean="0"/>
              <a:t> </a:t>
            </a:r>
            <a:r>
              <a:rPr lang="ru-RU" b="1" dirty="0" err="1" smtClean="0"/>
              <a:t>Закарпаття</a:t>
            </a:r>
            <a:r>
              <a:rPr lang="ru-RU" b="1" dirty="0" smtClean="0"/>
              <a:t> у ХХ </a:t>
            </a:r>
            <a:r>
              <a:rPr lang="ru-RU" b="1" dirty="0" err="1" smtClean="0"/>
              <a:t>столітті</a:t>
            </a:r>
            <a:r>
              <a:rPr lang="ru-RU" b="1" dirty="0" smtClean="0"/>
              <a:t>” </a:t>
            </a:r>
            <a:r>
              <a:rPr lang="ru-RU" b="1" dirty="0" err="1" smtClean="0"/>
              <a:t>є</a:t>
            </a:r>
            <a:r>
              <a:rPr lang="ru-RU" b="1" dirty="0" smtClean="0"/>
              <a:t> </a:t>
            </a:r>
            <a:r>
              <a:rPr lang="ru-RU" b="1" dirty="0" err="1" smtClean="0"/>
              <a:t>поки</a:t>
            </a:r>
            <a:r>
              <a:rPr lang="ru-RU" b="1" dirty="0" smtClean="0"/>
              <a:t>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єдиним</a:t>
            </a:r>
            <a:r>
              <a:rPr lang="ru-RU" b="1" dirty="0" smtClean="0"/>
              <a:t> </a:t>
            </a:r>
            <a:r>
              <a:rPr lang="ru-RU" b="1" dirty="0" err="1" smtClean="0"/>
              <a:t>посібником</a:t>
            </a:r>
            <a:r>
              <a:rPr lang="ru-RU" b="1" dirty="0" smtClean="0"/>
              <a:t>, де </a:t>
            </a:r>
            <a:r>
              <a:rPr lang="ru-RU" b="1" dirty="0" err="1" smtClean="0"/>
              <a:t>зафіксовано</a:t>
            </a:r>
            <a:r>
              <a:rPr lang="ru-RU" b="1" dirty="0" smtClean="0"/>
              <a:t> все, </a:t>
            </a:r>
            <a:r>
              <a:rPr lang="ru-RU" b="1" dirty="0" err="1" smtClean="0"/>
              <a:t>створене</a:t>
            </a:r>
            <a:r>
              <a:rPr lang="ru-RU" b="1" dirty="0" smtClean="0"/>
              <a:t> на </a:t>
            </a:r>
            <a:r>
              <a:rPr lang="ru-RU" b="1" dirty="0" err="1" smtClean="0"/>
              <a:t>Закарпатті</a:t>
            </a:r>
            <a:r>
              <a:rPr lang="ru-RU" b="1" dirty="0" smtClean="0"/>
              <a:t>, </a:t>
            </a:r>
            <a:r>
              <a:rPr lang="ru-RU" b="1" dirty="0" err="1" smtClean="0"/>
              <a:t>на</a:t>
            </a:r>
            <a:r>
              <a:rPr lang="ru-RU" b="1" dirty="0" smtClean="0"/>
              <a:t> </a:t>
            </a:r>
            <a:r>
              <a:rPr lang="ru-RU" b="1" dirty="0" err="1" smtClean="0"/>
              <a:t>порозі</a:t>
            </a:r>
            <a:r>
              <a:rPr lang="ru-RU" b="1" dirty="0" smtClean="0"/>
              <a:t> нового </a:t>
            </a:r>
            <a:r>
              <a:rPr lang="ru-RU" b="1" dirty="0" err="1" smtClean="0"/>
              <a:t>тисячоліття</a:t>
            </a:r>
            <a:r>
              <a:rPr lang="ru-RU" b="1" dirty="0" smtClean="0"/>
              <a:t>. Без </a:t>
            </a:r>
            <a:r>
              <a:rPr lang="ru-RU" b="1" dirty="0" err="1" smtClean="0"/>
              <a:t>поділу</a:t>
            </a:r>
            <a:r>
              <a:rPr lang="ru-RU" b="1" dirty="0" smtClean="0"/>
              <a:t> на “</a:t>
            </a:r>
            <a:r>
              <a:rPr lang="ru-RU" b="1" dirty="0" err="1" smtClean="0"/>
              <a:t>обранців</a:t>
            </a:r>
            <a:r>
              <a:rPr lang="ru-RU" b="1" dirty="0" smtClean="0"/>
              <a:t> </a:t>
            </a:r>
            <a:r>
              <a:rPr lang="ru-RU" b="1" dirty="0" err="1" smtClean="0"/>
              <a:t>долі</a:t>
            </a:r>
            <a:r>
              <a:rPr lang="ru-RU" b="1" dirty="0" smtClean="0"/>
              <a:t>” </a:t>
            </a:r>
            <a:r>
              <a:rPr lang="ru-RU" b="1" dirty="0" err="1" smtClean="0"/>
              <a:t>і</a:t>
            </a:r>
            <a:r>
              <a:rPr lang="ru-RU" b="1" dirty="0" smtClean="0"/>
              <a:t> таких </a:t>
            </a:r>
            <a:r>
              <a:rPr lang="ru-RU" b="1" dirty="0" err="1" smtClean="0"/>
              <a:t>собі</a:t>
            </a:r>
            <a:r>
              <a:rPr lang="ru-RU" b="1" dirty="0" smtClean="0"/>
              <a:t> </a:t>
            </a:r>
            <a:r>
              <a:rPr lang="ru-RU" b="1" dirty="0" err="1" smtClean="0"/>
              <a:t>прохідних</a:t>
            </a:r>
            <a:r>
              <a:rPr lang="ru-RU" b="1" dirty="0" smtClean="0"/>
              <a:t> </a:t>
            </a:r>
            <a:r>
              <a:rPr lang="ru-RU" b="1" dirty="0" err="1" smtClean="0"/>
              <a:t>імен</a:t>
            </a:r>
            <a:r>
              <a:rPr lang="ru-RU" b="1" dirty="0" smtClean="0"/>
              <a:t>”.</a:t>
            </a:r>
            <a:endParaRPr lang="ru-RU" b="1" dirty="0"/>
          </a:p>
        </p:txBody>
      </p:sp>
      <p:pic>
        <p:nvPicPr>
          <p:cNvPr id="5" name="Picture 2" descr="http://zodub.uz.ua/vydav/img/pusmennuku2/hlan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2736304" cy="3888432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&amp;Fcy;&amp;acy;&amp;jcy;&amp;lcy;:Palan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-982506"/>
            <a:ext cx="11822160" cy="7840506"/>
          </a:xfrm>
          <a:prstGeom prst="rect">
            <a:avLst/>
          </a:prstGeom>
          <a:noFill/>
        </p:spPr>
      </p:pic>
      <p:pic>
        <p:nvPicPr>
          <p:cNvPr id="5" name="Picture 6" descr="http://images.prom.ua/8829323_w640_h640_zzamki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420888"/>
            <a:ext cx="2736304" cy="3693697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image.tsn.ua/media/images2/original/Oct2009/ed9b14787b_1675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17432"/>
            <a:ext cx="8226265" cy="6207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://www.tkg.org.ua/files/images/0ukr08aya_1.jpg"/>
          <p:cNvPicPr>
            <a:picLocks noChangeAspect="1" noChangeArrowheads="1"/>
          </p:cNvPicPr>
          <p:nvPr/>
        </p:nvPicPr>
        <p:blipFill>
          <a:blip r:embed="rId2" cstate="print"/>
          <a:srcRect l="3924" b="6379"/>
          <a:stretch>
            <a:fillRect/>
          </a:stretch>
        </p:blipFill>
        <p:spPr bwMode="auto">
          <a:xfrm>
            <a:off x="323528" y="332656"/>
            <a:ext cx="8352928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http://vinogradov.do.am/zamki/ne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8995"/>
            <a:ext cx="8280920" cy="62563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http://cs307613.userapi.com/v307613675/25d6/ru69CM49o1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37476"/>
            <a:ext cx="8350980" cy="6143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http://4.bp.blogspot.com/_pqS1VhFX-r4/TAS_SQq0mQI/AAAAAAAAAEs/Eo_2Fbr9RS8/s1600/078_thu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96305"/>
            <a:ext cx="8208912" cy="62290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http://www.karpataljaturizmus.hu/upload/templomok/kiralyhaza/800/v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978" y="260648"/>
            <a:ext cx="8258478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http://upload.wikimedia.org/wikipedia/uk/3/3d/%D0%91%D1%80%D0%BE%D0%BD%D0%B5%D1%86%D1%8C%D0%BA%D0%B8%D0%B9_%D0%B7%D0%B0%D0%BC%D0%BE%D0%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33" y="260648"/>
            <a:ext cx="8362731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://khust-miskrada.gov.ua/wp-content/uploads/2011/03/%D0%B3%D0%B0%D0%BB%D0%B5%D1%80%D0%B5%D1%8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3963245" cy="2962816"/>
          </a:xfrm>
          <a:prstGeom prst="rect">
            <a:avLst/>
          </a:prstGeom>
          <a:noFill/>
        </p:spPr>
      </p:pic>
      <p:pic>
        <p:nvPicPr>
          <p:cNvPr id="6" name="Picture 2" descr="F:\музей\P4101587.JPG"/>
          <p:cNvPicPr>
            <a:picLocks noChangeAspect="1" noChangeArrowheads="1"/>
          </p:cNvPicPr>
          <p:nvPr/>
        </p:nvPicPr>
        <p:blipFill>
          <a:blip r:embed="rId4" cstate="print"/>
          <a:srcRect r="12201"/>
          <a:stretch>
            <a:fillRect/>
          </a:stretch>
        </p:blipFill>
        <p:spPr bwMode="auto">
          <a:xfrm>
            <a:off x="3851920" y="2852936"/>
            <a:ext cx="4182786" cy="3573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F:\музей\P41015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2286000"/>
            <a:ext cx="6096000" cy="4572000"/>
          </a:xfrm>
          <a:prstGeom prst="rect">
            <a:avLst/>
          </a:prstGeom>
          <a:noFill/>
        </p:spPr>
      </p:pic>
      <p:pic>
        <p:nvPicPr>
          <p:cNvPr id="11267" name="Picture 3" descr="F:\музей\P41015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532838"/>
            <a:ext cx="5364088" cy="4023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8242" name="Picture 2" descr="F:\музей\P41015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9775" y="-554038"/>
            <a:ext cx="10623550" cy="7967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F:\музей\P41015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448939" cy="633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6" name="Picture 2" descr="P9282374"/>
          <p:cNvPicPr>
            <a:picLocks noChangeAspect="1" noChangeArrowheads="1"/>
          </p:cNvPicPr>
          <p:nvPr/>
        </p:nvPicPr>
        <p:blipFill>
          <a:blip r:embed="rId2" cstate="print">
            <a:lum bright="-6000" contrast="5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75" t="4105" r="4877" b="1761"/>
          <a:stretch>
            <a:fillRect/>
          </a:stretch>
        </p:blipFill>
        <p:spPr bwMode="auto">
          <a:xfrm>
            <a:off x="0" y="0"/>
            <a:ext cx="2887838" cy="210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P92820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141" t="22546" r="15428"/>
          <a:stretch>
            <a:fillRect/>
          </a:stretch>
        </p:blipFill>
        <p:spPr bwMode="auto">
          <a:xfrm>
            <a:off x="2339752" y="1628800"/>
            <a:ext cx="5257800" cy="3609975"/>
          </a:xfrm>
          <a:prstGeom prst="rect">
            <a:avLst/>
          </a:prstGeom>
          <a:noFill/>
          <a:ln w="76200" cmpd="tri">
            <a:solidFill>
              <a:srgbClr val="8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9282167"/>
          <p:cNvPicPr>
            <a:picLocks noChangeAspect="1" noChangeArrowheads="1"/>
          </p:cNvPicPr>
          <p:nvPr/>
        </p:nvPicPr>
        <p:blipFill>
          <a:blip r:embed="rId4" cstate="print">
            <a:lum bright="-6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56" r="3633"/>
          <a:stretch>
            <a:fillRect/>
          </a:stretch>
        </p:blipFill>
        <p:spPr bwMode="auto">
          <a:xfrm>
            <a:off x="5076056" y="4054096"/>
            <a:ext cx="4067944" cy="2803904"/>
          </a:xfrm>
          <a:prstGeom prst="rect">
            <a:avLst/>
          </a:prstGeom>
          <a:noFill/>
          <a:ln w="57150" cmpd="thinThick" algn="ctr">
            <a:solidFill>
              <a:srgbClr val="8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6344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Picture 9" descr="P928205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24" t="-3255" r="6451" b="-2020"/>
          <a:stretch>
            <a:fillRect/>
          </a:stretch>
        </p:blipFill>
        <p:spPr>
          <a:xfrm>
            <a:off x="611560" y="404664"/>
            <a:ext cx="4500414" cy="3001669"/>
          </a:xfrm>
          <a:ln w="57150" cmpd="thinThick">
            <a:solidFill>
              <a:srgbClr val="666699"/>
            </a:solidFill>
            <a:prstDash val="dash"/>
          </a:ln>
        </p:spPr>
      </p:pic>
      <p:pic>
        <p:nvPicPr>
          <p:cNvPr id="6" name="Picture 10" descr="P92820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995936" y="3429000"/>
            <a:ext cx="4572000" cy="3168352"/>
          </a:xfrm>
          <a:prstGeom prst="rect">
            <a:avLst/>
          </a:prstGeom>
          <a:ln w="57150" cmpd="thickThin">
            <a:solidFill>
              <a:srgbClr val="666699"/>
            </a:solidFill>
            <a:prstDash val="dashDot"/>
          </a:ln>
        </p:spPr>
      </p:pic>
    </p:spTree>
    <p:extLst>
      <p:ext uri="{BB962C8B-B14F-4D97-AF65-F5344CB8AC3E}">
        <p14:creationId xmlns:p14="http://schemas.microsoft.com/office/powerpoint/2010/main" xmlns="" val="126176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9746" name="Picture 2" descr="http://autotravel.ru/phalbum/90419/1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9041" y="0"/>
            <a:ext cx="10874931" cy="7245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umoloda.kiev.ua/img/content/i19/1914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19" y="398576"/>
            <a:ext cx="8272145" cy="5982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http://upload.wikimedia.org/wikipedia/uk/a/ac/%D0%A5%D1%83%D1%81%D1%82._%D0%97%D0%B0%D0%BC%D0%BE%D0%BA,_%D0%B3%D1%80%D0%B0%D0%B2%D1%8E%D1%80%D0%B0_XIX_%D1%81%D1%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8280920" cy="62594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http://zakarpattya.net.ua/resized/784353.jpg"/>
          <p:cNvPicPr>
            <a:picLocks noChangeAspect="1" noChangeArrowheads="1"/>
          </p:cNvPicPr>
          <p:nvPr/>
        </p:nvPicPr>
        <p:blipFill>
          <a:blip r:embed="rId2" cstate="print"/>
          <a:srcRect t="33173" b="9211"/>
          <a:stretch>
            <a:fillRect/>
          </a:stretch>
        </p:blipFill>
        <p:spPr bwMode="auto">
          <a:xfrm>
            <a:off x="2195736" y="1340768"/>
            <a:ext cx="4752528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http://www.carpathians.eu/uploads/pics/018_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04664"/>
            <a:ext cx="3960440" cy="61466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zamki-kreposti.com.ua/i/727/huszt-risunok-7.jpg"/>
          <p:cNvPicPr>
            <a:picLocks noChangeAspect="1" noChangeArrowheads="1"/>
          </p:cNvPicPr>
          <p:nvPr/>
        </p:nvPicPr>
        <p:blipFill>
          <a:blip r:embed="rId2" cstate="print"/>
          <a:srcRect r="3676" b="10811"/>
          <a:stretch>
            <a:fillRect/>
          </a:stretch>
        </p:blipFill>
        <p:spPr bwMode="auto">
          <a:xfrm>
            <a:off x="395536" y="260648"/>
            <a:ext cx="5400600" cy="3356992"/>
          </a:xfrm>
          <a:prstGeom prst="rect">
            <a:avLst/>
          </a:prstGeom>
          <a:noFill/>
        </p:spPr>
      </p:pic>
      <p:pic>
        <p:nvPicPr>
          <p:cNvPr id="90114" name="Picture 2" descr="http://www.umoloda.kiev.ua/img/content/i19/1914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0"/>
            <a:ext cx="5472608" cy="3861048"/>
          </a:xfrm>
          <a:prstGeom prst="rect">
            <a:avLst/>
          </a:prstGeom>
          <a:noFill/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4" cstate="print"/>
          <a:srcRect t="4348"/>
          <a:stretch>
            <a:fillRect/>
          </a:stretch>
        </p:blipFill>
        <p:spPr bwMode="auto">
          <a:xfrm>
            <a:off x="3419872" y="3501008"/>
            <a:ext cx="525744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ятно 1 8"/>
          <p:cNvSpPr/>
          <p:nvPr/>
        </p:nvSpPr>
        <p:spPr>
          <a:xfrm>
            <a:off x="4644008" y="4149080"/>
            <a:ext cx="914400" cy="9144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9154" name="Picture 2" descr="http://www.mi.zaua.com/ftp_access/content/a/grendzha-donsk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0"/>
            <a:ext cx="2592288" cy="3661607"/>
          </a:xfrm>
          <a:prstGeom prst="rect">
            <a:avLst/>
          </a:prstGeom>
          <a:noFill/>
        </p:spPr>
      </p:pic>
      <p:pic>
        <p:nvPicPr>
          <p:cNvPr id="8" name="Picture 2" descr="http://zamki-kreposti.com.ua/i/651/huszt-risunok-5.jpg"/>
          <p:cNvPicPr>
            <a:picLocks noChangeAspect="1" noChangeArrowheads="1"/>
          </p:cNvPicPr>
          <p:nvPr/>
        </p:nvPicPr>
        <p:blipFill>
          <a:blip r:embed="rId3" cstate="print"/>
          <a:srcRect b="11209"/>
          <a:stretch>
            <a:fillRect/>
          </a:stretch>
        </p:blipFill>
        <p:spPr bwMode="auto">
          <a:xfrm>
            <a:off x="0" y="1412776"/>
            <a:ext cx="5472608" cy="3197595"/>
          </a:xfrm>
          <a:prstGeom prst="rect">
            <a:avLst/>
          </a:prstGeom>
          <a:noFill/>
        </p:spPr>
      </p:pic>
      <p:pic>
        <p:nvPicPr>
          <p:cNvPr id="9" name="Picture 4" descr="http://tsdazu.gov.ua/files/online/d.r.%20grendji%20donskogo/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4293096"/>
            <a:ext cx="2736304" cy="2202267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0770" name="Picture 2" descr="&amp;KHcy;&amp;ucy;&amp;scy;&amp;t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7632848" cy="5724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forexaw.com/TERMs/State/Eurasia/East/img11853_1-3_Stambu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56992" y="-171400"/>
            <a:ext cx="13500992" cy="702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2" name="Picture 2" descr="&amp;Fcy;&amp;ocy;&amp;tcy;&amp;ocy;&amp;gcy;&amp;rcy;&amp;acy;&amp;fcy;&amp;icy;&amp;yacy; &amp;Kcy;&amp;acy;&amp;rcy;&amp;pcy;&amp;acy;&amp;tcy;&amp;scy;&amp;softcy;&amp;kcy;&amp;iukcy; &amp;kcy;&amp;rcy;&amp;acy;&amp;jukcy;&amp;vcy;&amp;icy;&amp;dcy;&amp;icy;... / Jaremi / photographers.com.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25000" cy="6585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0" name="Picture 2" descr="http://fotky.com.ua/users/1284/110220/y9vqq_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56592" y="0"/>
            <a:ext cx="10225136" cy="68947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6322" name="Picture 2" descr="http://photo.carpathian-photo.com/2011-05/30/42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32656" y="0"/>
            <a:ext cx="10759900" cy="7800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Picture 2" descr="http://transkarpatia.net/uploads/posts/2011-09/1315305826_borzhava_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22012" y="0"/>
            <a:ext cx="10290555" cy="7101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9394" name="Picture 2" descr="http://proxy12.media.online.ua/photo/r3-d3003061005/531064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59423" y="0"/>
            <a:ext cx="1098039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0418" name="Picture 2" descr="http://extreme-weekend.com.ua/assets/images/Photo-Tysa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6587" y="0"/>
            <a:ext cx="9752605" cy="6597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5298" name="Picture 2" descr="http://photo.carpathian-photo.com/2008-08/20/1621.jpg"/>
          <p:cNvPicPr>
            <a:picLocks noChangeAspect="1" noChangeArrowheads="1"/>
          </p:cNvPicPr>
          <p:nvPr/>
        </p:nvPicPr>
        <p:blipFill>
          <a:blip r:embed="rId2" cstate="print"/>
          <a:srcRect l="28389"/>
          <a:stretch>
            <a:fillRect/>
          </a:stretch>
        </p:blipFill>
        <p:spPr bwMode="auto">
          <a:xfrm>
            <a:off x="-1044624" y="-238177"/>
            <a:ext cx="10188624" cy="70961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42" name="Picture 2" descr="http://images.photoukraine.com/photos/160841.jpg"/>
          <p:cNvPicPr>
            <a:picLocks noChangeAspect="1" noChangeArrowheads="1"/>
          </p:cNvPicPr>
          <p:nvPr/>
        </p:nvPicPr>
        <p:blipFill>
          <a:blip r:embed="rId2" cstate="print"/>
          <a:srcRect l="15695" t="8217" r="597" b="1393"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3490" name="Picture 2" descr="http://education.unian.net/photos/2011_12/13238567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55462" y="-74844"/>
            <a:ext cx="10696014" cy="71225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2466" name="Picture 2" descr="http://www.carpathians.eu/typo3temp/pics/867aba1c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559"/>
            <a:ext cx="9144000" cy="68364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zamki-kreposti.com.ua/i/651/huszt-risunok-5.jpg"/>
          <p:cNvPicPr>
            <a:picLocks noChangeAspect="1" noChangeArrowheads="1"/>
          </p:cNvPicPr>
          <p:nvPr/>
        </p:nvPicPr>
        <p:blipFill>
          <a:blip r:embed="rId2" cstate="print"/>
          <a:srcRect b="11209"/>
          <a:stretch>
            <a:fillRect/>
          </a:stretch>
        </p:blipFill>
        <p:spPr bwMode="auto">
          <a:xfrm>
            <a:off x="-1116632" y="0"/>
            <a:ext cx="1173730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5538" name="Picture 2" descr="http://persocfond.org.ua/uploads/posts/2012-02/1328186235_kone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683" y="0"/>
            <a:ext cx="919268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620688" y="3573016"/>
            <a:ext cx="8458200" cy="1222375"/>
          </a:xfrm>
        </p:spPr>
        <p:txBody>
          <a:bodyPr/>
          <a:lstStyle/>
          <a:p>
            <a:r>
              <a:rPr lang="uk-UA" sz="2800" b="1" dirty="0" smtClean="0"/>
              <a:t>СЕКТОР “ С ”</a:t>
            </a:r>
            <a:endParaRPr lang="ru-RU" sz="2800" b="1" dirty="0"/>
          </a:p>
        </p:txBody>
      </p:sp>
      <p:sp>
        <p:nvSpPr>
          <p:cNvPr id="5" name="Овал 4"/>
          <p:cNvSpPr/>
          <p:nvPr/>
        </p:nvSpPr>
        <p:spPr>
          <a:xfrm>
            <a:off x="4211960" y="3717032"/>
            <a:ext cx="3024336" cy="1800200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ВІКТОРИНА</a:t>
            </a:r>
            <a:endParaRPr lang="ru-RU" sz="28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0106" t="20006"/>
          <a:stretch>
            <a:fillRect/>
          </a:stretch>
        </p:blipFill>
        <p:spPr bwMode="auto">
          <a:xfrm>
            <a:off x="3635896" y="1700808"/>
            <a:ext cx="2150037" cy="1800200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-468560" y="4581128"/>
            <a:ext cx="6400800" cy="1752600"/>
          </a:xfrm>
        </p:spPr>
        <p:txBody>
          <a:bodyPr/>
          <a:lstStyle/>
          <a:p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8" name="Picture 2" descr="http://takpro100.net.ua/images/stories/frame/school/shool_autumn_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05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628800" y="548680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56592" y="0"/>
            <a:ext cx="33123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2915816" y="2132856"/>
            <a:ext cx="5796136" cy="3528392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1запитання</a:t>
            </a:r>
            <a:endParaRPr kumimoji="0" lang="ru-RU" sz="4800" b="0" i="0" u="none" strike="noStrike" kern="1200" cap="all" spc="0" normalizeH="0" baseline="0" noProof="0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</a:rPr>
              <a:t>Про який замок писав </a:t>
            </a:r>
            <a:r>
              <a:rPr lang="uk-UA" b="1" dirty="0" err="1" smtClean="0">
                <a:solidFill>
                  <a:srgbClr val="FFFF00"/>
                </a:solidFill>
              </a:rPr>
              <a:t>Евлія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Челебі</a:t>
            </a:r>
            <a:r>
              <a:rPr lang="uk-UA" b="1" dirty="0" smtClean="0">
                <a:solidFill>
                  <a:srgbClr val="FFFF00"/>
                </a:solidFill>
              </a:rPr>
              <a:t> ?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1268761"/>
            <a:ext cx="4172272" cy="497964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Про </a:t>
            </a:r>
            <a:r>
              <a:rPr lang="ru-RU" b="1" dirty="0" err="1" smtClean="0"/>
              <a:t>цей</a:t>
            </a:r>
            <a:r>
              <a:rPr lang="ru-RU" b="1" dirty="0" smtClean="0"/>
              <a:t> замок </a:t>
            </a:r>
            <a:r>
              <a:rPr lang="ru-RU" b="1" dirty="0" err="1" smtClean="0"/>
              <a:t>згадує</a:t>
            </a:r>
            <a:r>
              <a:rPr lang="ru-RU" b="1" dirty="0" smtClean="0"/>
              <a:t> </a:t>
            </a:r>
            <a:r>
              <a:rPr lang="ru-RU" b="1" dirty="0" err="1" smtClean="0"/>
              <a:t>турецький</a:t>
            </a:r>
            <a:r>
              <a:rPr lang="ru-RU" b="1" dirty="0" smtClean="0"/>
              <a:t> </a:t>
            </a:r>
            <a:r>
              <a:rPr lang="ru-RU" b="1" dirty="0" err="1" smtClean="0"/>
              <a:t>мандрівник</a:t>
            </a:r>
            <a:r>
              <a:rPr lang="ru-RU" b="1" dirty="0" smtClean="0"/>
              <a:t> </a:t>
            </a:r>
            <a:r>
              <a:rPr lang="ru-RU" b="1" dirty="0" err="1" smtClean="0"/>
              <a:t>Евлія</a:t>
            </a:r>
            <a:r>
              <a:rPr lang="ru-RU" b="1" dirty="0" smtClean="0"/>
              <a:t> </a:t>
            </a:r>
            <a:r>
              <a:rPr lang="ru-RU" b="1" dirty="0" err="1" smtClean="0"/>
              <a:t>Челебі</a:t>
            </a:r>
            <a:r>
              <a:rPr lang="ru-RU" b="1" dirty="0" smtClean="0"/>
              <a:t> .</a:t>
            </a:r>
          </a:p>
          <a:p>
            <a:r>
              <a:rPr lang="ru-RU" b="1" dirty="0" smtClean="0"/>
              <a:t>«… замок </a:t>
            </a:r>
            <a:r>
              <a:rPr lang="ru-RU" b="1" dirty="0" err="1" smtClean="0"/>
              <a:t>розташований</a:t>
            </a:r>
            <a:r>
              <a:rPr lang="ru-RU" b="1" dirty="0" smtClean="0"/>
              <a:t> на </a:t>
            </a:r>
            <a:r>
              <a:rPr lang="ru-RU" b="1" dirty="0" err="1" smtClean="0"/>
              <a:t>вершині</a:t>
            </a:r>
            <a:r>
              <a:rPr lang="ru-RU" b="1" dirty="0" smtClean="0"/>
              <a:t> гори Хасана. </a:t>
            </a:r>
            <a:r>
              <a:rPr lang="ru-RU" b="1" dirty="0" err="1" smtClean="0"/>
              <a:t>Мури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</a:t>
            </a:r>
            <a:r>
              <a:rPr lang="ru-RU" b="1" dirty="0" err="1" smtClean="0"/>
              <a:t>високі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товсті</a:t>
            </a:r>
            <a:r>
              <a:rPr lang="ru-RU" b="1" dirty="0" smtClean="0"/>
              <a:t>,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своєю</a:t>
            </a:r>
            <a:r>
              <a:rPr lang="ru-RU" b="1" dirty="0" smtClean="0"/>
              <a:t> </a:t>
            </a:r>
            <a:r>
              <a:rPr lang="ru-RU" b="1" dirty="0" err="1" smtClean="0"/>
              <a:t>могутністю</a:t>
            </a:r>
            <a:r>
              <a:rPr lang="ru-RU" b="1" dirty="0" smtClean="0"/>
              <a:t> </a:t>
            </a:r>
            <a:r>
              <a:rPr lang="ru-RU" b="1" dirty="0" err="1" smtClean="0"/>
              <a:t>він</a:t>
            </a:r>
            <a:r>
              <a:rPr lang="ru-RU" b="1" dirty="0" smtClean="0"/>
              <a:t> схожий на </a:t>
            </a:r>
            <a:r>
              <a:rPr lang="ru-RU" b="1" dirty="0" err="1" smtClean="0"/>
              <a:t>фортецю</a:t>
            </a:r>
            <a:r>
              <a:rPr lang="ru-RU" b="1" dirty="0" smtClean="0"/>
              <a:t> </a:t>
            </a:r>
            <a:r>
              <a:rPr lang="ru-RU" b="1" dirty="0" err="1" smtClean="0"/>
              <a:t>Іскандер</a:t>
            </a:r>
            <a:r>
              <a:rPr lang="ru-RU" b="1" dirty="0" smtClean="0"/>
              <a:t>, </a:t>
            </a:r>
            <a:r>
              <a:rPr lang="ru-RU" b="1" dirty="0" err="1" smtClean="0"/>
              <a:t>бо</a:t>
            </a:r>
            <a:r>
              <a:rPr lang="ru-RU" b="1" dirty="0" smtClean="0"/>
              <a:t> </a:t>
            </a:r>
            <a:r>
              <a:rPr lang="ru-RU" b="1" dirty="0" err="1" smtClean="0"/>
              <a:t>висота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</a:t>
            </a:r>
            <a:r>
              <a:rPr lang="ru-RU" b="1" dirty="0" err="1" smtClean="0"/>
              <a:t>вже</a:t>
            </a:r>
            <a:r>
              <a:rPr lang="ru-RU" b="1" dirty="0" smtClean="0"/>
              <a:t> </a:t>
            </a:r>
            <a:r>
              <a:rPr lang="ru-RU" b="1" dirty="0" err="1" smtClean="0"/>
              <a:t>сягає</a:t>
            </a:r>
            <a:r>
              <a:rPr lang="ru-RU" b="1" dirty="0" smtClean="0"/>
              <a:t> неба. </a:t>
            </a:r>
            <a:r>
              <a:rPr lang="ru-RU" b="1" dirty="0" err="1" smtClean="0"/>
              <a:t>Житлові</a:t>
            </a:r>
            <a:r>
              <a:rPr lang="ru-RU" b="1" dirty="0" smtClean="0"/>
              <a:t> </a:t>
            </a:r>
            <a:r>
              <a:rPr lang="ru-RU" b="1" dirty="0" err="1" smtClean="0"/>
              <a:t>будівлі</a:t>
            </a:r>
            <a:r>
              <a:rPr lang="ru-RU" b="1" dirty="0" smtClean="0"/>
              <a:t>, </a:t>
            </a:r>
            <a:r>
              <a:rPr lang="ru-RU" b="1" dirty="0" err="1" smtClean="0"/>
              <a:t>повернуті</a:t>
            </a:r>
            <a:r>
              <a:rPr lang="ru-RU" b="1" dirty="0" smtClean="0"/>
              <a:t> </a:t>
            </a:r>
            <a:r>
              <a:rPr lang="ru-RU" b="1" dirty="0" err="1" smtClean="0"/>
              <a:t>вікнами</a:t>
            </a:r>
            <a:r>
              <a:rPr lang="ru-RU" b="1" dirty="0" smtClean="0"/>
              <a:t> на </a:t>
            </a:r>
            <a:r>
              <a:rPr lang="ru-RU" b="1" dirty="0" err="1" smtClean="0"/>
              <a:t>схід</a:t>
            </a:r>
            <a:r>
              <a:rPr lang="ru-RU" b="1" dirty="0" smtClean="0"/>
              <a:t>, </a:t>
            </a:r>
            <a:r>
              <a:rPr lang="ru-RU" b="1" dirty="0" err="1" smtClean="0"/>
              <a:t>здіймаються</a:t>
            </a:r>
            <a:r>
              <a:rPr lang="ru-RU" b="1" dirty="0" smtClean="0"/>
              <a:t> одна над одною. </a:t>
            </a:r>
          </a:p>
          <a:p>
            <a:r>
              <a:rPr lang="ru-RU" b="1" dirty="0" err="1" smtClean="0"/>
              <a:t>Дахи</a:t>
            </a:r>
            <a:r>
              <a:rPr lang="ru-RU" b="1" dirty="0" smtClean="0"/>
              <a:t> </a:t>
            </a:r>
            <a:r>
              <a:rPr lang="ru-RU" b="1" dirty="0" err="1" smtClean="0"/>
              <a:t>палаців</a:t>
            </a:r>
            <a:r>
              <a:rPr lang="ru-RU" b="1" dirty="0" smtClean="0"/>
              <a:t> </a:t>
            </a:r>
            <a:r>
              <a:rPr lang="ru-RU" b="1" dirty="0" err="1" smtClean="0"/>
              <a:t>вкриті</a:t>
            </a:r>
            <a:r>
              <a:rPr lang="ru-RU" b="1" dirty="0" smtClean="0"/>
              <a:t> </a:t>
            </a:r>
            <a:r>
              <a:rPr lang="ru-RU" b="1" dirty="0" err="1" smtClean="0"/>
              <a:t>кольоровою</a:t>
            </a:r>
            <a:r>
              <a:rPr lang="ru-RU" b="1" dirty="0" smtClean="0"/>
              <a:t> черепицею, </a:t>
            </a:r>
            <a:r>
              <a:rPr lang="ru-RU" b="1" dirty="0" err="1" smtClean="0"/>
              <a:t>дахи</a:t>
            </a:r>
            <a:r>
              <a:rPr lang="ru-RU" b="1" dirty="0" smtClean="0"/>
              <a:t> </a:t>
            </a:r>
            <a:r>
              <a:rPr lang="ru-RU" b="1" dirty="0" err="1" smtClean="0"/>
              <a:t>церков</a:t>
            </a:r>
            <a:r>
              <a:rPr lang="ru-RU" b="1" dirty="0" smtClean="0"/>
              <a:t> – </a:t>
            </a:r>
            <a:r>
              <a:rPr lang="ru-RU" b="1" dirty="0" err="1" smtClean="0"/>
              <a:t>залізом</a:t>
            </a:r>
            <a:r>
              <a:rPr lang="ru-RU" b="1" dirty="0" smtClean="0"/>
              <a:t>, </a:t>
            </a:r>
            <a:r>
              <a:rPr lang="ru-RU" b="1" dirty="0" err="1" smtClean="0"/>
              <a:t>хрести</a:t>
            </a:r>
            <a:r>
              <a:rPr lang="ru-RU" b="1" dirty="0" smtClean="0"/>
              <a:t> на них – </a:t>
            </a:r>
            <a:r>
              <a:rPr lang="ru-RU" b="1" dirty="0" err="1" smtClean="0"/>
              <a:t>з</a:t>
            </a:r>
            <a:r>
              <a:rPr lang="ru-RU" b="1" dirty="0" smtClean="0"/>
              <a:t> чистого золота </a:t>
            </a:r>
            <a:r>
              <a:rPr lang="ru-RU" b="1" dirty="0" err="1" smtClean="0"/>
              <a:t>і</a:t>
            </a:r>
            <a:r>
              <a:rPr lang="ru-RU" b="1" dirty="0" smtClean="0"/>
              <a:t> так </a:t>
            </a:r>
            <a:r>
              <a:rPr lang="ru-RU" b="1" dirty="0" err="1" smtClean="0"/>
              <a:t>сяють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в того, </a:t>
            </a:r>
            <a:r>
              <a:rPr lang="ru-RU" b="1" dirty="0" err="1" smtClean="0"/>
              <a:t>хто</a:t>
            </a:r>
            <a:r>
              <a:rPr lang="ru-RU" b="1" dirty="0" smtClean="0"/>
              <a:t> дивиться на них, </a:t>
            </a:r>
            <a:r>
              <a:rPr lang="ru-RU" b="1" dirty="0" err="1" smtClean="0"/>
              <a:t>втомлюються</a:t>
            </a:r>
            <a:r>
              <a:rPr lang="ru-RU" b="1" dirty="0" smtClean="0"/>
              <a:t> </a:t>
            </a:r>
            <a:r>
              <a:rPr lang="ru-RU" b="1" dirty="0" err="1" smtClean="0"/>
              <a:t>очі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він</a:t>
            </a:r>
            <a:r>
              <a:rPr lang="ru-RU" b="1" dirty="0" smtClean="0"/>
              <a:t> </a:t>
            </a:r>
            <a:r>
              <a:rPr lang="ru-RU" b="1" dirty="0" err="1" smtClean="0"/>
              <a:t>змушений</a:t>
            </a:r>
            <a:r>
              <a:rPr lang="ru-RU" b="1" dirty="0" smtClean="0"/>
              <a:t>,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повагою</a:t>
            </a:r>
            <a:r>
              <a:rPr lang="ru-RU" b="1" dirty="0" smtClean="0"/>
              <a:t> до них, </a:t>
            </a:r>
            <a:r>
              <a:rPr lang="ru-RU" b="1" dirty="0" err="1" smtClean="0"/>
              <a:t>опускати</a:t>
            </a:r>
            <a:r>
              <a:rPr lang="ru-RU" b="1" dirty="0" smtClean="0"/>
              <a:t> </a:t>
            </a:r>
            <a:r>
              <a:rPr lang="ru-RU" b="1" dirty="0" err="1" smtClean="0"/>
              <a:t>погляд</a:t>
            </a:r>
            <a:r>
              <a:rPr lang="ru-RU" b="1" dirty="0" smtClean="0"/>
              <a:t>…»</a:t>
            </a:r>
            <a:endParaRPr lang="ru-RU" b="1" dirty="0"/>
          </a:p>
        </p:txBody>
      </p:sp>
      <p:pic>
        <p:nvPicPr>
          <p:cNvPr id="1030" name="Picture 6" descr="http://www.trt.net.tr/medya/resim/2010/02/24/6337012f-d75c-4135-b137-628ff5f8c438-444x3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4229100" cy="3171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42" name="Picture 2" descr="http://upload.wikimedia.org/wikipedia/uk/9/98/%D0%A5%D1%83%D1%81%D1%82%D1%81%D1%8C%D0%BA%D0%B8%D0%B9_%D0%B7%D0%B0%D0%BC%D0%BE%D0%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6" y="332657"/>
            <a:ext cx="8892480" cy="6211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-1035496"/>
            <a:ext cx="86868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60648" y="0"/>
            <a:ext cx="37079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4"/>
          <p:cNvSpPr txBox="1">
            <a:spLocks/>
          </p:cNvSpPr>
          <p:nvPr/>
        </p:nvSpPr>
        <p:spPr>
          <a:xfrm>
            <a:off x="2915816" y="2132856"/>
            <a:ext cx="5796136" cy="3528392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2 запитання</a:t>
            </a:r>
            <a:endParaRPr kumimoji="0" lang="ru-RU" sz="4400" b="0" i="0" u="none" strike="noStrike" kern="1200" cap="all" spc="0" normalizeH="0" baseline="0" noProof="0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-459432"/>
            <a:ext cx="7772400" cy="260985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У 1799р</a:t>
            </a:r>
            <a:r>
              <a:rPr lang="ru-RU" sz="3600" b="1" dirty="0">
                <a:solidFill>
                  <a:srgbClr val="FFFF00"/>
                </a:solidFill>
              </a:rPr>
              <a:t>. </a:t>
            </a:r>
            <a:r>
              <a:rPr lang="ru-RU" sz="3600" b="1" dirty="0" err="1">
                <a:solidFill>
                  <a:srgbClr val="FFFF00"/>
                </a:solidFill>
              </a:rPr>
              <a:t>розібрали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східну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стіну</a:t>
            </a:r>
            <a:r>
              <a:rPr lang="ru-RU" sz="3600" b="1" dirty="0">
                <a:solidFill>
                  <a:srgbClr val="FFFF00"/>
                </a:solidFill>
              </a:rPr>
              <a:t> замку для </a:t>
            </a:r>
            <a:r>
              <a:rPr lang="ru-RU" sz="3600" b="1" dirty="0" err="1" smtClean="0">
                <a:solidFill>
                  <a:srgbClr val="FFFF00"/>
                </a:solidFill>
              </a:rPr>
              <a:t>спорудження</a:t>
            </a:r>
            <a:r>
              <a:rPr lang="ru-RU" sz="3600" b="1" dirty="0" smtClean="0">
                <a:solidFill>
                  <a:srgbClr val="FFFF00"/>
                </a:solidFill>
              </a:rPr>
              <a:t>…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27584" y="1268760"/>
            <a:ext cx="7704856" cy="40324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1138" name="Picture 2" descr="&amp;Fcy;&amp;acy;&amp;jcy;&amp;lcy;:Hust townh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2232248" cy="1490025"/>
          </a:xfrm>
          <a:prstGeom prst="rect">
            <a:avLst/>
          </a:prstGeom>
          <a:noFill/>
        </p:spPr>
      </p:pic>
      <p:pic>
        <p:nvPicPr>
          <p:cNvPr id="91140" name="Picture 4" descr="&amp;Fcy;&amp;acy;&amp;jcy;&amp;lcy;:&amp;Rcy;&amp;iecy;&amp;fcy;&amp;ocy;&amp;rcy;&amp;mcy;&amp;acy;&amp;tcy;&amp;scy;&amp;softcy;&amp;kcy;&amp;acy; &amp;tscy;&amp;iecy;&amp;rcy;&amp;kcy;&amp;vcy;&amp;acy; &amp;vcy; &amp;KHcy;&amp;ucy;&amp;scy;&amp;tcy;&amp;iukcy;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420888"/>
            <a:ext cx="2008513" cy="2709684"/>
          </a:xfrm>
          <a:prstGeom prst="rect">
            <a:avLst/>
          </a:prstGeom>
          <a:noFill/>
        </p:spPr>
      </p:pic>
      <p:pic>
        <p:nvPicPr>
          <p:cNvPr id="91142" name="Picture 6" descr="&amp;Fcy;&amp;acy;&amp;jcy;&amp;lcy;:&amp;Kcy;&amp;acy;&amp;tcy;&amp;ocy;&amp;lcy;&amp;icy;&amp;tscy;&amp;softcy;&amp;kcy;&amp;icy;&amp;jcy; &amp;kcy;&amp;ocy;&amp;scy;&amp;tcy;&amp;iecy;&amp;lcy; &amp;ucy; &amp;KHcy;&amp;ucy;&amp;scy;&amp;tcy;&amp;iukcy;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2168" y="3212976"/>
            <a:ext cx="2231832" cy="340169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79512" y="2276872"/>
            <a:ext cx="7393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/>
              <a:t>А)</a:t>
            </a:r>
            <a:endParaRPr lang="ru-RU" sz="4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43808" y="3933056"/>
            <a:ext cx="7393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/>
              <a:t>В)</a:t>
            </a:r>
            <a:endParaRPr lang="ru-RU" sz="4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12160" y="5373216"/>
            <a:ext cx="6896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/>
              <a:t>С)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1340768"/>
            <a:ext cx="68042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latin typeface="Arial" charset="0"/>
              </a:rPr>
              <a:t>Підтвердженням</a:t>
            </a:r>
            <a:r>
              <a:rPr lang="ru-RU" sz="3200" b="1" dirty="0" smtClean="0">
                <a:latin typeface="Arial" charset="0"/>
              </a:rPr>
              <a:t> </a:t>
            </a:r>
            <a:r>
              <a:rPr lang="ru-RU" sz="3200" b="1" dirty="0" err="1" smtClean="0">
                <a:latin typeface="Arial" charset="0"/>
              </a:rPr>
              <a:t>цьому</a:t>
            </a:r>
            <a:r>
              <a:rPr lang="ru-RU" sz="3200" b="1" dirty="0" smtClean="0">
                <a:latin typeface="Arial" charset="0"/>
              </a:rPr>
              <a:t> </a:t>
            </a:r>
            <a:r>
              <a:rPr lang="ru-RU" sz="3200" b="1" dirty="0" err="1" smtClean="0">
                <a:latin typeface="Arial" charset="0"/>
              </a:rPr>
              <a:t>є</a:t>
            </a:r>
            <a:r>
              <a:rPr lang="ru-RU" sz="3200" b="1" dirty="0" smtClean="0">
                <a:latin typeface="Arial" charset="0"/>
              </a:rPr>
              <a:t> </a:t>
            </a:r>
            <a:r>
              <a:rPr lang="ru-RU" sz="3200" b="1" dirty="0" err="1" smtClean="0">
                <a:latin typeface="Arial" charset="0"/>
              </a:rPr>
              <a:t>напис</a:t>
            </a:r>
            <a:r>
              <a:rPr lang="ru-RU" sz="3200" b="1" dirty="0" smtClean="0">
                <a:latin typeface="Arial" charset="0"/>
              </a:rPr>
              <a:t> на </a:t>
            </a:r>
            <a:r>
              <a:rPr lang="ru-RU" sz="3200" b="1" dirty="0" err="1" smtClean="0">
                <a:latin typeface="Arial" charset="0"/>
              </a:rPr>
              <a:t>стіні</a:t>
            </a:r>
            <a:r>
              <a:rPr lang="ru-RU" sz="3200" b="1" dirty="0" smtClean="0">
                <a:latin typeface="Arial" charset="0"/>
              </a:rPr>
              <a:t> храму </a:t>
            </a:r>
            <a:r>
              <a:rPr lang="ru-RU" sz="3200" b="1" dirty="0" err="1" smtClean="0">
                <a:latin typeface="Arial" charset="0"/>
              </a:rPr>
              <a:t>латинською</a:t>
            </a:r>
            <a:r>
              <a:rPr lang="ru-RU" sz="3200" b="1" dirty="0" smtClean="0">
                <a:latin typeface="Arial" charset="0"/>
              </a:rPr>
              <a:t> </a:t>
            </a:r>
            <a:r>
              <a:rPr lang="ru-RU" sz="3200" b="1" dirty="0" err="1" smtClean="0">
                <a:latin typeface="Arial" charset="0"/>
              </a:rPr>
              <a:t>мовою</a:t>
            </a:r>
            <a:r>
              <a:rPr lang="ru-RU" sz="3200" b="1" dirty="0" smtClean="0">
                <a:latin typeface="Arial" charset="0"/>
              </a:rPr>
              <a:t>: “</a:t>
            </a:r>
            <a:r>
              <a:rPr lang="ru-RU" sz="3200" b="1" dirty="0" err="1" smtClean="0">
                <a:latin typeface="Arial" charset="0"/>
              </a:rPr>
              <a:t>Це</a:t>
            </a:r>
            <a:r>
              <a:rPr lang="ru-RU" sz="3200" b="1" dirty="0" smtClean="0">
                <a:latin typeface="Arial" charset="0"/>
              </a:rPr>
              <a:t> </a:t>
            </a:r>
            <a:r>
              <a:rPr lang="ru-RU" sz="3200" b="1" dirty="0" err="1" smtClean="0">
                <a:latin typeface="Arial" charset="0"/>
              </a:rPr>
              <a:t>частина</a:t>
            </a:r>
            <a:r>
              <a:rPr lang="ru-RU" sz="3200" b="1" dirty="0" smtClean="0">
                <a:latin typeface="Arial" charset="0"/>
              </a:rPr>
              <a:t> замку Хуст, </a:t>
            </a:r>
            <a:r>
              <a:rPr lang="ru-RU" sz="3200" b="1" dirty="0" err="1" smtClean="0">
                <a:latin typeface="Arial" charset="0"/>
              </a:rPr>
              <a:t>зруйнованого</a:t>
            </a:r>
            <a:r>
              <a:rPr lang="ru-RU" sz="3200" b="1" dirty="0" smtClean="0">
                <a:latin typeface="Arial" charset="0"/>
              </a:rPr>
              <a:t>, </a:t>
            </a:r>
            <a:r>
              <a:rPr lang="ru-RU" sz="3200" b="1" dirty="0" err="1" smtClean="0">
                <a:latin typeface="Arial" charset="0"/>
              </a:rPr>
              <a:t>але</a:t>
            </a:r>
            <a:r>
              <a:rPr lang="ru-RU" sz="3200" b="1" dirty="0" smtClean="0">
                <a:latin typeface="Arial" charset="0"/>
              </a:rPr>
              <a:t> </a:t>
            </a:r>
            <a:r>
              <a:rPr lang="ru-RU" sz="3200" b="1" dirty="0" err="1" smtClean="0">
                <a:latin typeface="Arial" charset="0"/>
              </a:rPr>
              <a:t>непереможеного</a:t>
            </a:r>
            <a:r>
              <a:rPr lang="ru-RU" sz="3200" b="1" dirty="0" smtClean="0">
                <a:latin typeface="Arial" charset="0"/>
              </a:rPr>
              <a:t> </a:t>
            </a:r>
            <a:r>
              <a:rPr lang="ru-RU" sz="3200" b="1" dirty="0" err="1" smtClean="0">
                <a:latin typeface="Arial" charset="0"/>
              </a:rPr>
              <a:t>більш</a:t>
            </a:r>
            <a:r>
              <a:rPr lang="ru-RU" sz="3200" b="1" dirty="0" smtClean="0">
                <a:latin typeface="Arial" charset="0"/>
              </a:rPr>
              <a:t> сильного у </a:t>
            </a:r>
            <a:r>
              <a:rPr lang="ru-RU" sz="3200" b="1" dirty="0" err="1" smtClean="0">
                <a:latin typeface="Arial" charset="0"/>
              </a:rPr>
              <a:t>престолі</a:t>
            </a:r>
            <a:r>
              <a:rPr lang="ru-RU" sz="3200" b="1" dirty="0" smtClean="0">
                <a:latin typeface="Arial" charset="0"/>
              </a:rPr>
              <a:t> живого Бога”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-603448"/>
            <a:ext cx="7772400" cy="2609850"/>
          </a:xfrm>
        </p:spPr>
        <p:txBody>
          <a:bodyPr>
            <a:noAutofit/>
          </a:bodyPr>
          <a:lstStyle/>
          <a:p>
            <a:r>
              <a:rPr lang="ru-RU" sz="3600" dirty="0" smtClean="0"/>
              <a:t> </a:t>
            </a:r>
            <a:r>
              <a:rPr lang="ru-RU" sz="3600" b="1" dirty="0" smtClean="0">
                <a:solidFill>
                  <a:srgbClr val="FFFF00"/>
                </a:solidFill>
              </a:rPr>
              <a:t>У 1799р</a:t>
            </a:r>
            <a:r>
              <a:rPr lang="ru-RU" sz="3600" b="1" dirty="0">
                <a:solidFill>
                  <a:srgbClr val="FFFF00"/>
                </a:solidFill>
              </a:rPr>
              <a:t>. </a:t>
            </a:r>
            <a:r>
              <a:rPr lang="ru-RU" sz="3600" b="1" dirty="0" err="1">
                <a:solidFill>
                  <a:srgbClr val="FFFF00"/>
                </a:solidFill>
              </a:rPr>
              <a:t>розібрали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східну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стіну</a:t>
            </a:r>
            <a:r>
              <a:rPr lang="ru-RU" sz="3600" b="1" dirty="0">
                <a:solidFill>
                  <a:srgbClr val="FFFF00"/>
                </a:solidFill>
              </a:rPr>
              <a:t> замку для </a:t>
            </a:r>
            <a:r>
              <a:rPr lang="ru-RU" sz="3600" b="1" dirty="0" err="1" smtClean="0">
                <a:solidFill>
                  <a:srgbClr val="FFFF00"/>
                </a:solidFill>
              </a:rPr>
              <a:t>спорудження</a:t>
            </a:r>
            <a:r>
              <a:rPr lang="ru-RU" sz="3600" b="1" dirty="0" smtClean="0">
                <a:solidFill>
                  <a:srgbClr val="FFFF00"/>
                </a:solidFill>
              </a:rPr>
              <a:t>…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27584" y="1268760"/>
            <a:ext cx="7704856" cy="40324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1142" name="Picture 6" descr="&amp;Fcy;&amp;acy;&amp;jcy;&amp;lcy;:&amp;Kcy;&amp;acy;&amp;tcy;&amp;ocy;&amp;lcy;&amp;icy;&amp;tscy;&amp;softcy;&amp;kcy;&amp;icy;&amp;jcy; &amp;kcy;&amp;ocy;&amp;scy;&amp;tcy;&amp;iecy;&amp;lcy; &amp;ucy; &amp;KHcy;&amp;ucy;&amp;scy;&amp;tcy;&amp;iukcy;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204864"/>
            <a:ext cx="2231832" cy="340169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987824" y="2348880"/>
            <a:ext cx="9412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600" b="1" dirty="0" smtClean="0"/>
              <a:t>С)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4"/>
          <p:cNvSpPr txBox="1">
            <a:spLocks noGrp="1"/>
          </p:cNvSpPr>
          <p:nvPr>
            <p:ph idx="1"/>
          </p:nvPr>
        </p:nvSpPr>
        <p:spPr>
          <a:xfrm>
            <a:off x="2843808" y="1554163"/>
            <a:ext cx="6147792" cy="3531022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3 запитання</a:t>
            </a:r>
            <a:endParaRPr kumimoji="0" lang="ru-RU" sz="4400" b="0" i="0" u="none" strike="noStrike" kern="1200" cap="all" spc="0" normalizeH="0" baseline="0" noProof="0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870001" y="1870001"/>
            <a:ext cx="76200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9570" name="Picture 2" descr="http://www.wz.lviv.ua/image/4571/articles/99362-178x12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68760"/>
            <a:ext cx="3384376" cy="2601740"/>
          </a:xfrm>
          <a:prstGeom prst="rect">
            <a:avLst/>
          </a:prstGeom>
          <a:noFill/>
        </p:spPr>
      </p:pic>
      <p:pic>
        <p:nvPicPr>
          <p:cNvPr id="109572" name="Picture 4" descr="http://karpatnews.in.ua/images/data/10%282%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996952"/>
            <a:ext cx="4199781" cy="3151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0594" name="Picture 2" descr="f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4878776" cy="3212952"/>
          </a:xfrm>
          <a:prstGeom prst="rect">
            <a:avLst/>
          </a:prstGeom>
          <a:noFill/>
        </p:spPr>
      </p:pic>
      <p:pic>
        <p:nvPicPr>
          <p:cNvPr id="110596" name="Picture 4" descr="http://karpatnews.in.ua/images/data/8%282%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564904"/>
            <a:ext cx="3816424" cy="2862319"/>
          </a:xfrm>
          <a:prstGeom prst="rect">
            <a:avLst/>
          </a:prstGeom>
          <a:noFill/>
        </p:spPr>
      </p:pic>
      <p:pic>
        <p:nvPicPr>
          <p:cNvPr id="8" name="Picture 2" descr="http://gamepoligon.ru/images/2011-10/96404ef77dd542f_3274-11281133130.jpg"/>
          <p:cNvPicPr>
            <a:picLocks noChangeAspect="1" noChangeArrowheads="1"/>
          </p:cNvPicPr>
          <p:nvPr/>
        </p:nvPicPr>
        <p:blipFill>
          <a:blip r:embed="rId4" cstate="print"/>
          <a:srcRect b="22913"/>
          <a:stretch>
            <a:fillRect/>
          </a:stretch>
        </p:blipFill>
        <p:spPr bwMode="auto">
          <a:xfrm>
            <a:off x="5580112" y="3673613"/>
            <a:ext cx="3096344" cy="3184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err="1" smtClean="0">
                <a:solidFill>
                  <a:srgbClr val="FFFF00"/>
                </a:solidFill>
              </a:rPr>
              <a:t>“Колиба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опришків”</a:t>
            </a:r>
            <a:r>
              <a:rPr lang="uk-UA" b="1" dirty="0" smtClean="0">
                <a:solidFill>
                  <a:srgbClr val="FFFF00"/>
                </a:solidFill>
              </a:rPr>
              <a:t> знаходиться посередині двох замків?. 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Назвіть їх.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www.wz.lviv.ua/image/4571/articles/99362-178x12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492896"/>
            <a:ext cx="4752528" cy="36535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3666" name="Picture 2" descr="click to clo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4824536" cy="3216357"/>
          </a:xfrm>
          <a:prstGeom prst="rect">
            <a:avLst/>
          </a:prstGeom>
          <a:noFill/>
        </p:spPr>
      </p:pic>
      <p:pic>
        <p:nvPicPr>
          <p:cNvPr id="6" name="Picture 2" descr="click to clo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284983"/>
            <a:ext cx="4464496" cy="29763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3059832" y="1700808"/>
            <a:ext cx="6084168" cy="3187824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4 запитання</a:t>
            </a:r>
            <a:endParaRPr kumimoji="0" lang="ru-RU" sz="4800" b="0" i="0" u="none" strike="noStrike" kern="1200" cap="all" spc="0" normalizeH="0" baseline="0" noProof="0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3022058" y="1518002"/>
            <a:ext cx="7848872" cy="3605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804" t="4531" r="3738" b="26377"/>
          <a:stretch>
            <a:fillRect/>
          </a:stretch>
        </p:blipFill>
        <p:spPr bwMode="auto">
          <a:xfrm>
            <a:off x="395536" y="836712"/>
            <a:ext cx="8352928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Середнянський</a:t>
            </a:r>
            <a:r>
              <a:rPr lang="ru-RU" b="1" dirty="0" smtClean="0">
                <a:solidFill>
                  <a:srgbClr val="FFFF00"/>
                </a:solidFill>
              </a:rPr>
              <a:t> замок </a:t>
            </a:r>
            <a:r>
              <a:rPr lang="ru-RU" b="1" dirty="0" err="1" smtClean="0">
                <a:solidFill>
                  <a:srgbClr val="FFFF00"/>
                </a:solidFill>
              </a:rPr>
              <a:t>побудований</a:t>
            </a: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err="1" smtClean="0">
                <a:solidFill>
                  <a:srgbClr val="FFFF00"/>
                </a:solidFill>
              </a:rPr>
              <a:t>ченцями</a:t>
            </a:r>
            <a:r>
              <a:rPr lang="ru-RU" b="1" dirty="0" smtClean="0">
                <a:solidFill>
                  <a:srgbClr val="FFFF00"/>
                </a:solidFill>
              </a:rPr>
              <a:t> ордену…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0" y="1916832"/>
            <a:ext cx="6084168" cy="4724400"/>
          </a:xfrm>
        </p:spPr>
        <p:txBody>
          <a:bodyPr>
            <a:noAutofit/>
          </a:bodyPr>
          <a:lstStyle/>
          <a:p>
            <a:r>
              <a:rPr lang="uk-UA" sz="4000" b="1" dirty="0" smtClean="0"/>
              <a:t>А) єзуїтів</a:t>
            </a:r>
          </a:p>
          <a:p>
            <a:pPr>
              <a:buNone/>
            </a:pPr>
            <a:endParaRPr lang="uk-UA" sz="4000" b="1" dirty="0" smtClean="0"/>
          </a:p>
          <a:p>
            <a:r>
              <a:rPr lang="uk-UA" sz="4000" b="1" dirty="0" smtClean="0"/>
              <a:t> В) тамплієрів</a:t>
            </a:r>
          </a:p>
          <a:p>
            <a:endParaRPr lang="uk-UA" sz="4000" b="1" dirty="0" smtClean="0"/>
          </a:p>
          <a:p>
            <a:r>
              <a:rPr lang="uk-UA" sz="4000" b="1" dirty="0" smtClean="0"/>
              <a:t> С) францисканців</a:t>
            </a:r>
            <a:endParaRPr lang="ru-RU" sz="4000" b="1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916832"/>
            <a:ext cx="3620491" cy="2885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r>
              <a:rPr lang="uk-UA" sz="6000" b="1" dirty="0" smtClean="0">
                <a:solidFill>
                  <a:schemeClr val="tx1"/>
                </a:solidFill>
              </a:rPr>
              <a:t>В) тамплієрів</a:t>
            </a:r>
            <a:br>
              <a:rPr lang="uk-UA" sz="6000" b="1" dirty="0" smtClean="0">
                <a:solidFill>
                  <a:schemeClr val="tx1"/>
                </a:solidFill>
              </a:rPr>
            </a:b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4008" y="1196752"/>
            <a:ext cx="4038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420888"/>
            <a:ext cx="5256584" cy="366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4"/>
          <p:cNvSpPr txBox="1">
            <a:spLocks noGrp="1"/>
          </p:cNvSpPr>
          <p:nvPr>
            <p:ph idx="1"/>
          </p:nvPr>
        </p:nvSpPr>
        <p:spPr>
          <a:xfrm>
            <a:off x="2771800" y="1556792"/>
            <a:ext cx="6147792" cy="3531022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5 запитання</a:t>
            </a:r>
            <a:endParaRPr kumimoji="0" lang="ru-RU" sz="4800" b="0" i="0" u="none" strike="noStrike" kern="1200" cap="all" spc="0" normalizeH="0" baseline="0" noProof="0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870001" y="1870001"/>
            <a:ext cx="76200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&amp;Zcy;&amp;acy;&amp;mcy;&amp;ocy;&amp;kcy; &amp;Pcy;&amp;acy;&amp;lcy;&amp;acy;&amp;ncy;&amp;ocy;&amp;k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2858" cy="61007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42" name="Picture 2" descr="http://www.africatwin.ru/travel/galka_2009/zk_01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24744"/>
            <a:ext cx="6588224" cy="44141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9083352" cy="139903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8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uk-UA" b="1" dirty="0" smtClean="0">
                <a:solidFill>
                  <a:srgbClr val="FFFF00"/>
                </a:solidFill>
              </a:rPr>
              <a:t>Назва міфічного </a:t>
            </a:r>
            <a:r>
              <a:rPr lang="uk-UA" b="1" dirty="0" err="1" smtClean="0">
                <a:solidFill>
                  <a:srgbClr val="FFFF00"/>
                </a:solidFill>
              </a:rPr>
              <a:t>птаха-</a:t>
            </a:r>
            <a:r>
              <a:rPr lang="uk-UA" b="1" dirty="0" smtClean="0">
                <a:solidFill>
                  <a:srgbClr val="FFFF00"/>
                </a:solidFill>
              </a:rPr>
              <a:t>…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16738" name="Picture 2" descr="&amp;Fcy;&amp;acy;&amp;jcy;&amp;lcy;:Gamau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00808"/>
            <a:ext cx="2241882" cy="3689252"/>
          </a:xfrm>
          <a:prstGeom prst="rect">
            <a:avLst/>
          </a:prstGeom>
          <a:noFill/>
        </p:spPr>
      </p:pic>
      <p:pic>
        <p:nvPicPr>
          <p:cNvPr id="116740" name="Picture 4" descr="http://upload.wikimedia.org/wikipedia/commons/thumb/a/a0/Ivan_Bilibin_099.jpg/300px-Ivan_Bilibin_0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780928"/>
            <a:ext cx="2351628" cy="3645024"/>
          </a:xfrm>
          <a:prstGeom prst="rect">
            <a:avLst/>
          </a:prstGeom>
          <a:noFill/>
        </p:spPr>
      </p:pic>
      <p:pic>
        <p:nvPicPr>
          <p:cNvPr id="116742" name="Picture 6" descr="http://content.foto.mail.ru/mail/sbrjushinkin/_blogs/i-4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9450" y="3260973"/>
            <a:ext cx="2474550" cy="359702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43608" y="1196752"/>
            <a:ext cx="2039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А) ГАМАЮН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51920" y="2132856"/>
            <a:ext cx="2294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В) АЛКОНОСТ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20272" y="2636912"/>
            <a:ext cx="1539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С) ТУРУЛ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ТУРУЛ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882" name="Picture 2" descr="http://www.gorod.cn.ua/image/users/10283/blog_000018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060848"/>
            <a:ext cx="3505200" cy="4124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943708" y="1395028"/>
            <a:ext cx="6858000" cy="4067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2843808" y="1554163"/>
            <a:ext cx="6147792" cy="353102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6 запитання</a:t>
            </a:r>
            <a:endParaRPr kumimoji="0" lang="ru-RU" sz="4800" b="0" i="0" u="none" strike="noStrike" kern="1200" cap="all" spc="0" normalizeH="0" baseline="0" noProof="0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8242" name="Picture 2" descr="http://xn--80aqafcrtq.cc/img/2/7/8/2783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61656" y="-891480"/>
            <a:ext cx="14905656" cy="94610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47664" y="5589240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ВІРТУЛЬНА ПОДОРОЖ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0"/>
            <a:ext cx="5256584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http://img.narodna.pravda.com.ua/images/doc/3/9/395bd-------------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400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0"/>
            <a:ext cx="5256584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http://img.narodna.pravda.com.ua/images/doc/2/5/25cbf----------------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-3121"/>
            <a:ext cx="5400600" cy="6999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0"/>
            <a:ext cx="5112568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http://img.narodna.pravda.com.ua/images/doc/2/f/2f974-----------------------------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0"/>
            <a:ext cx="518457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0"/>
            <a:ext cx="5256584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http://img.narodna.pravda.com.ua/images/doc/1/c/1c15c-------------------------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7432" y="-3120"/>
            <a:ext cx="5368864" cy="6861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5538" name="Picture 2" descr="&amp;Kcy;&amp;acy;&amp;mcy;&amp;iecy;&amp;rcy;&amp;acy; &amp;pcy;&amp;ycy;&amp;tcy;&amp;ocy;&amp;k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7403" cy="71830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0658" name="Picture 2" descr="http://snap.com.ua/system/photos/92/original/Ujgorod15.jpg?12988056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19091" y="-111017"/>
            <a:ext cx="10519683" cy="69690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7586" name="Picture 2" descr="&amp;Ucy;&amp;zhcy;&amp;gcy;&amp;ocy;&amp;rcy;.&amp;zcy;&amp;acy;&amp;mcy;&amp;ocy;&amp;kcy; XIX &amp;scy;&amp;t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-243408"/>
            <a:ext cx="9949952" cy="7462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5954" name="Picture 2" descr="http://img.narodna.pravda.com.ua/images/doc/9/5/95405-112-maluz3.jpg"/>
          <p:cNvPicPr>
            <a:picLocks noChangeAspect="1" noChangeArrowheads="1"/>
          </p:cNvPicPr>
          <p:nvPr/>
        </p:nvPicPr>
        <p:blipFill>
          <a:blip r:embed="rId2" cstate="print"/>
          <a:srcRect l="3024" t="4740" r="19865" b="7575"/>
          <a:stretch>
            <a:fillRect/>
          </a:stretch>
        </p:blipFill>
        <p:spPr bwMode="auto">
          <a:xfrm>
            <a:off x="1043608" y="980728"/>
            <a:ext cx="7175500" cy="52057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400" b="1" dirty="0" smtClean="0">
                <a:solidFill>
                  <a:srgbClr val="FFFF00"/>
                </a:solidFill>
              </a:rPr>
              <a:t>УЖГОРОДСЬКИЙ ЗАМОК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22" name="Picture 2" descr="http://primetour.ua/files/%D0%B7%D0%B0%D0%BC%D0%BE%D0%BA%20%D1%83%D0%B6%D0%B3%D0%BE%D1%80%D0%BE%D0%B4%D1%81%D0%BA%D0%B8%D0%B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8208912" cy="53388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3059832" y="1700808"/>
            <a:ext cx="6084168" cy="3187824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7 запитання</a:t>
            </a:r>
            <a:endParaRPr kumimoji="0" lang="ru-RU" sz="4800" b="0" i="0" u="none" strike="noStrike" kern="1200" cap="all" spc="0" normalizeH="0" baseline="0" noProof="0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-1611560"/>
            <a:ext cx="8229600" cy="4572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3022058" y="1518002"/>
            <a:ext cx="7848872" cy="3605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7282" name="Picture 2" descr="http://nostradamys.ru/foto/pole/st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8599" y="0"/>
            <a:ext cx="9826052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3275856" y="1916832"/>
            <a:ext cx="5400600" cy="1994520"/>
          </a:xfrm>
          <a:prstGeom prst="ellips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solidFill>
                  <a:srgbClr val="002060"/>
                </a:solidFill>
              </a:rPr>
              <a:t>4 кроки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140968"/>
            <a:ext cx="8229600" cy="4572000"/>
          </a:xfrm>
        </p:spPr>
        <p:txBody>
          <a:bodyPr/>
          <a:lstStyle/>
          <a:p>
            <a:r>
              <a:rPr lang="ru-RU" dirty="0" err="1" smtClean="0"/>
              <a:t>укріплена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фортифікаційна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споруда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постійним</a:t>
            </a:r>
            <a:r>
              <a:rPr lang="ru-RU" dirty="0" smtClean="0"/>
              <a:t> </a:t>
            </a:r>
            <a:r>
              <a:rPr lang="ru-RU" dirty="0" err="1" smtClean="0"/>
              <a:t>гарнізоном</a:t>
            </a:r>
            <a:r>
              <a:rPr lang="ru-RU" dirty="0" smtClean="0"/>
              <a:t>, </a:t>
            </a:r>
            <a:r>
              <a:rPr lang="ru-RU" dirty="0" smtClean="0"/>
              <a:t>великим запасом </a:t>
            </a:r>
            <a:r>
              <a:rPr lang="ru-RU" dirty="0" err="1" smtClean="0"/>
              <a:t>провіанту</a:t>
            </a:r>
            <a:r>
              <a:rPr lang="ru-RU" dirty="0" smtClean="0"/>
              <a:t> та </a:t>
            </a:r>
            <a:r>
              <a:rPr lang="ru-RU" dirty="0" err="1" smtClean="0"/>
              <a:t>озброєння</a:t>
            </a:r>
            <a:r>
              <a:rPr lang="ru-RU" dirty="0" smtClean="0"/>
              <a:t>; </a:t>
            </a:r>
            <a:r>
              <a:rPr lang="ru-RU" dirty="0" err="1" smtClean="0"/>
              <a:t>призначена</a:t>
            </a:r>
            <a:r>
              <a:rPr lang="ru-RU" dirty="0" smtClean="0"/>
              <a:t> для </a:t>
            </a:r>
            <a:r>
              <a:rPr lang="ru-RU" dirty="0" err="1" smtClean="0"/>
              <a:t>протидії</a:t>
            </a:r>
            <a:r>
              <a:rPr lang="ru-RU" dirty="0" smtClean="0"/>
              <a:t> </a:t>
            </a:r>
            <a:r>
              <a:rPr lang="ru-RU" dirty="0" err="1" smtClean="0"/>
              <a:t>довготривалій</a:t>
            </a:r>
            <a:r>
              <a:rPr lang="ru-RU" dirty="0" smtClean="0"/>
              <a:t> </a:t>
            </a:r>
            <a:r>
              <a:rPr lang="ru-RU" dirty="0" err="1" smtClean="0"/>
              <a:t>облозі</a:t>
            </a:r>
            <a:r>
              <a:rPr lang="ru-RU" dirty="0" smtClean="0"/>
              <a:t> та </a:t>
            </a:r>
            <a:r>
              <a:rPr lang="ru-RU" dirty="0" err="1" smtClean="0"/>
              <a:t>перебування</a:t>
            </a:r>
            <a:r>
              <a:rPr lang="ru-RU" dirty="0" smtClean="0"/>
              <a:t> у </a:t>
            </a:r>
            <a:r>
              <a:rPr lang="ru-RU" dirty="0" err="1" smtClean="0"/>
              <a:t>круговій</a:t>
            </a:r>
            <a:r>
              <a:rPr lang="ru-RU" dirty="0" smtClean="0"/>
              <a:t> </a:t>
            </a:r>
            <a:r>
              <a:rPr lang="ru-RU" dirty="0" err="1" smtClean="0"/>
              <a:t>обороні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60770" name="Picture 2" descr="&amp;Fcy;&amp;acy;&amp;jcy;&amp;lcy;:Genoese fortress in Sud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7620000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627784" y="1052736"/>
            <a:ext cx="792088" cy="115212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smtClean="0">
                <a:ln>
                  <a:solidFill>
                    <a:srgbClr val="663300"/>
                  </a:solidFill>
                </a:ln>
                <a:solidFill>
                  <a:srgbClr val="FFFF00"/>
                </a:solidFill>
                <a:latin typeface="Cambria" pitchFamily="18" charset="0"/>
              </a:rPr>
              <a:t>Р</a:t>
            </a:r>
            <a:endParaRPr lang="ru-RU" sz="8000" b="1" dirty="0">
              <a:ln>
                <a:solidFill>
                  <a:srgbClr val="663300"/>
                </a:solidFill>
              </a:ln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707904" y="1052736"/>
            <a:ext cx="792088" cy="115212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smtClean="0">
                <a:ln>
                  <a:solidFill>
                    <a:srgbClr val="663300"/>
                  </a:solidFill>
                </a:ln>
                <a:solidFill>
                  <a:srgbClr val="FFFF00"/>
                </a:solidFill>
                <a:latin typeface="Cambria" pitchFamily="18" charset="0"/>
              </a:rPr>
              <a:t>Т</a:t>
            </a:r>
            <a:endParaRPr lang="ru-RU" sz="8000" b="1" dirty="0">
              <a:ln>
                <a:solidFill>
                  <a:srgbClr val="663300"/>
                </a:solidFill>
              </a:ln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788024" y="1052736"/>
            <a:ext cx="792088" cy="115212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smtClean="0">
                <a:ln>
                  <a:solidFill>
                    <a:srgbClr val="663300"/>
                  </a:solidFill>
                </a:ln>
                <a:solidFill>
                  <a:srgbClr val="FFFF00"/>
                </a:solidFill>
                <a:latin typeface="Cambria" pitchFamily="18" charset="0"/>
              </a:rPr>
              <a:t>Е</a:t>
            </a:r>
            <a:endParaRPr lang="ru-RU" sz="8000" b="1" dirty="0">
              <a:ln>
                <a:solidFill>
                  <a:srgbClr val="663300"/>
                </a:solidFill>
              </a:ln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868144" y="1052736"/>
            <a:ext cx="792088" cy="115212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smtClean="0">
                <a:ln>
                  <a:solidFill>
                    <a:srgbClr val="663300"/>
                  </a:solidFill>
                </a:ln>
                <a:solidFill>
                  <a:srgbClr val="FFFF00"/>
                </a:solidFill>
                <a:latin typeface="Cambria" pitchFamily="18" charset="0"/>
              </a:rPr>
              <a:t>Ц</a:t>
            </a:r>
            <a:endParaRPr lang="ru-RU" sz="8000" b="1" dirty="0">
              <a:ln>
                <a:solidFill>
                  <a:srgbClr val="663300"/>
                </a:solidFill>
              </a:ln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948264" y="1052736"/>
            <a:ext cx="792088" cy="115212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0" b="1" dirty="0" smtClean="0">
                <a:ln>
                  <a:solidFill>
                    <a:srgbClr val="663300"/>
                  </a:solidFill>
                </a:ln>
                <a:solidFill>
                  <a:srgbClr val="FFFF00"/>
                </a:solidFill>
                <a:latin typeface="Cambria" pitchFamily="18" charset="0"/>
              </a:rPr>
              <a:t>Я</a:t>
            </a:r>
            <a:endParaRPr lang="ru-RU" sz="8000" b="1" dirty="0">
              <a:ln>
                <a:solidFill>
                  <a:srgbClr val="663300"/>
                </a:solidFill>
              </a:ln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547664" y="1052736"/>
            <a:ext cx="792088" cy="115212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0" b="1" dirty="0" smtClean="0">
                <a:ln>
                  <a:solidFill>
                    <a:srgbClr val="663300"/>
                  </a:solidFill>
                </a:ln>
                <a:solidFill>
                  <a:srgbClr val="FFFF00"/>
                </a:solidFill>
                <a:latin typeface="Cambria" pitchFamily="18" charset="0"/>
              </a:rPr>
              <a:t>О</a:t>
            </a:r>
            <a:endParaRPr lang="ru-RU" sz="8000" b="1" dirty="0">
              <a:ln>
                <a:solidFill>
                  <a:srgbClr val="663300"/>
                </a:solidFill>
              </a:ln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467544" y="1052736"/>
            <a:ext cx="792088" cy="115212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err="1" smtClean="0">
                <a:ln>
                  <a:solidFill>
                    <a:srgbClr val="663300"/>
                  </a:solidFill>
                </a:ln>
                <a:solidFill>
                  <a:srgbClr val="FFFF00"/>
                </a:solidFill>
                <a:latin typeface="Cambria" pitchFamily="18" charset="0"/>
              </a:rPr>
              <a:t>ф</a:t>
            </a:r>
            <a:endParaRPr lang="ru-RU" sz="8000" b="1" dirty="0">
              <a:ln>
                <a:solidFill>
                  <a:srgbClr val="663300"/>
                </a:solidFill>
              </a:ln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42" name="Заголовок 44"/>
          <p:cNvSpPr txBox="1">
            <a:spLocks/>
          </p:cNvSpPr>
          <p:nvPr/>
        </p:nvSpPr>
        <p:spPr>
          <a:xfrm>
            <a:off x="467544" y="1052736"/>
            <a:ext cx="785818" cy="1143008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</p:txBody>
      </p:sp>
      <p:sp>
        <p:nvSpPr>
          <p:cNvPr id="50" name="Заголовок 44"/>
          <p:cNvSpPr txBox="1">
            <a:spLocks/>
          </p:cNvSpPr>
          <p:nvPr/>
        </p:nvSpPr>
        <p:spPr>
          <a:xfrm>
            <a:off x="1547664" y="1052736"/>
            <a:ext cx="785818" cy="1143008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</p:txBody>
      </p:sp>
      <p:sp>
        <p:nvSpPr>
          <p:cNvPr id="51" name="Заголовок 44"/>
          <p:cNvSpPr txBox="1">
            <a:spLocks/>
          </p:cNvSpPr>
          <p:nvPr/>
        </p:nvSpPr>
        <p:spPr>
          <a:xfrm>
            <a:off x="2627784" y="1052736"/>
            <a:ext cx="785818" cy="1143008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</p:txBody>
      </p:sp>
      <p:sp>
        <p:nvSpPr>
          <p:cNvPr id="52" name="Заголовок 44"/>
          <p:cNvSpPr txBox="1">
            <a:spLocks/>
          </p:cNvSpPr>
          <p:nvPr/>
        </p:nvSpPr>
        <p:spPr>
          <a:xfrm>
            <a:off x="3707904" y="1052736"/>
            <a:ext cx="857256" cy="1143008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</p:txBody>
      </p:sp>
      <p:sp>
        <p:nvSpPr>
          <p:cNvPr id="62" name="Заголовок 44"/>
          <p:cNvSpPr txBox="1">
            <a:spLocks/>
          </p:cNvSpPr>
          <p:nvPr/>
        </p:nvSpPr>
        <p:spPr>
          <a:xfrm>
            <a:off x="4788024" y="1052736"/>
            <a:ext cx="857256" cy="1143008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</p:txBody>
      </p:sp>
      <p:sp>
        <p:nvSpPr>
          <p:cNvPr id="63" name="Заголовок 44"/>
          <p:cNvSpPr txBox="1">
            <a:spLocks/>
          </p:cNvSpPr>
          <p:nvPr/>
        </p:nvSpPr>
        <p:spPr>
          <a:xfrm>
            <a:off x="5868144" y="1052736"/>
            <a:ext cx="857256" cy="1143008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</p:txBody>
      </p:sp>
      <p:sp>
        <p:nvSpPr>
          <p:cNvPr id="64" name="Заголовок 44"/>
          <p:cNvSpPr txBox="1">
            <a:spLocks/>
          </p:cNvSpPr>
          <p:nvPr/>
        </p:nvSpPr>
        <p:spPr>
          <a:xfrm>
            <a:off x="6948264" y="1052736"/>
            <a:ext cx="857256" cy="1143008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0" y="764704"/>
            <a:ext cx="9144000" cy="0"/>
          </a:xfrm>
          <a:prstGeom prst="straightConnector1">
            <a:avLst/>
          </a:prstGeom>
          <a:ln>
            <a:solidFill>
              <a:srgbClr val="FFC000"/>
            </a:solidFill>
            <a:prstDash val="lg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0" y="2780928"/>
            <a:ext cx="9144000" cy="0"/>
          </a:xfrm>
          <a:prstGeom prst="straightConnector1">
            <a:avLst/>
          </a:prstGeom>
          <a:ln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0" y="620688"/>
            <a:ext cx="9144000" cy="0"/>
          </a:xfrm>
          <a:prstGeom prst="straightConnector1">
            <a:avLst/>
          </a:prstGeom>
          <a:ln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4-конечная звезда 32"/>
          <p:cNvSpPr/>
          <p:nvPr/>
        </p:nvSpPr>
        <p:spPr>
          <a:xfrm>
            <a:off x="7113984" y="4365104"/>
            <a:ext cx="914400" cy="914400"/>
          </a:xfrm>
          <a:prstGeom prst="star4">
            <a:avLst>
              <a:gd name="adj" fmla="val 17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4-конечная звезда 33"/>
          <p:cNvSpPr/>
          <p:nvPr/>
        </p:nvSpPr>
        <p:spPr>
          <a:xfrm>
            <a:off x="6105872" y="3284984"/>
            <a:ext cx="914400" cy="914400"/>
          </a:xfrm>
          <a:prstGeom prst="star4">
            <a:avLst>
              <a:gd name="adj" fmla="val 17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4-конечная звезда 34"/>
          <p:cNvSpPr/>
          <p:nvPr/>
        </p:nvSpPr>
        <p:spPr>
          <a:xfrm>
            <a:off x="6084168" y="5373216"/>
            <a:ext cx="914400" cy="914400"/>
          </a:xfrm>
          <a:prstGeom prst="star4">
            <a:avLst>
              <a:gd name="adj" fmla="val 17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4-конечная звезда 35"/>
          <p:cNvSpPr/>
          <p:nvPr/>
        </p:nvSpPr>
        <p:spPr>
          <a:xfrm>
            <a:off x="5004048" y="4365104"/>
            <a:ext cx="914400" cy="914400"/>
          </a:xfrm>
          <a:prstGeom prst="star4">
            <a:avLst>
              <a:gd name="adj" fmla="val 17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6084168" y="4365104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0" y="2492896"/>
            <a:ext cx="9144000" cy="0"/>
          </a:xfrm>
          <a:prstGeom prst="straightConnector1">
            <a:avLst/>
          </a:prstGeom>
          <a:ln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874" name="Picture 2" descr="http://img1.liveinternet.ru/images/attach/c/0/44/543/44543582_6577660_SHilder_Ovrag_191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852936"/>
            <a:ext cx="4162425" cy="3190876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61794" name="Picture 2" descr="http://thisisukraine.org/images/stories/objects/Forteci/genuezska_fortress/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3" y="2924944"/>
            <a:ext cx="4032449" cy="30243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117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2843808" y="1554163"/>
            <a:ext cx="6147792" cy="3531022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8 запитання</a:t>
            </a:r>
            <a:endParaRPr kumimoji="0" lang="ru-RU" sz="4800" b="0" i="0" u="none" strike="noStrike" kern="1200" cap="all" spc="0" normalizeH="0" baseline="0" noProof="0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7458" name="Picture 2" descr="&amp;Ucy;&amp;zhcy;&amp;gcy;&amp;ocy;&amp;rcy;&amp;ocy;&amp;dcy;&amp;scy;&amp;softcy;&amp;kcy;&amp;icy;&amp;jcy; &amp;zcy;&amp;acy;&amp;mcy;&amp;ocy;&amp;kcy;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4464496" cy="2801254"/>
          </a:xfrm>
          <a:prstGeom prst="rect">
            <a:avLst/>
          </a:prstGeom>
          <a:noFill/>
        </p:spPr>
      </p:pic>
      <p:pic>
        <p:nvPicPr>
          <p:cNvPr id="147460" name="Picture 4" descr="&amp;Ucy;&amp;zhcy;&amp;gcy;&amp;ocy;&amp;rcy;&amp;ocy;&amp;dcy;&amp;scy;&amp;softcy;&amp;kcy;&amp;icy;&amp;jcy; &amp;zcy;&amp;acy;&amp;mcy;&amp;ocy;&amp;k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996952"/>
            <a:ext cx="4320480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0290" name="Picture 2" descr="&amp;Fcy;&amp;acy;&amp;jcy;&amp;lcy;:Uzhhorod Castle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8136904" cy="5400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</a:rPr>
              <a:t>Що </a:t>
            </a:r>
            <a:r>
              <a:rPr lang="uk-UA" b="1" dirty="0" err="1" smtClean="0">
                <a:solidFill>
                  <a:srgbClr val="FFFF00"/>
                </a:solidFill>
              </a:rPr>
              <a:t>прніс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турул</a:t>
            </a:r>
            <a:r>
              <a:rPr lang="uk-UA" b="1" dirty="0" smtClean="0">
                <a:solidFill>
                  <a:srgbClr val="FFFF00"/>
                </a:solidFill>
              </a:rPr>
              <a:t> Ференцу </a:t>
            </a:r>
            <a:r>
              <a:rPr lang="uk-UA" b="1" dirty="0" err="1" smtClean="0">
                <a:solidFill>
                  <a:srgbClr val="FFFF00"/>
                </a:solidFill>
              </a:rPr>
              <a:t>Ракоці</a:t>
            </a:r>
            <a:r>
              <a:rPr lang="uk-UA" b="1" dirty="0" smtClean="0">
                <a:solidFill>
                  <a:srgbClr val="FFFF00"/>
                </a:solidFill>
              </a:rPr>
              <a:t>?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err="1" smtClean="0"/>
              <a:t>Це</a:t>
            </a:r>
            <a:r>
              <a:rPr lang="ru-RU" b="1" dirty="0" smtClean="0"/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турул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smtClean="0"/>
              <a:t>— </a:t>
            </a:r>
            <a:r>
              <a:rPr lang="ru-RU" b="1" dirty="0" err="1" smtClean="0"/>
              <a:t>міфічний</a:t>
            </a:r>
            <a:r>
              <a:rPr lang="ru-RU" b="1" dirty="0" smtClean="0"/>
              <a:t> птах </a:t>
            </a:r>
            <a:r>
              <a:rPr lang="ru-RU" b="1" dirty="0" err="1" smtClean="0"/>
              <a:t>стародавніх</a:t>
            </a:r>
            <a:r>
              <a:rPr lang="ru-RU" b="1" dirty="0" smtClean="0"/>
              <a:t> </a:t>
            </a:r>
            <a:r>
              <a:rPr lang="ru-RU" b="1" dirty="0" err="1" smtClean="0"/>
              <a:t>угрів</a:t>
            </a:r>
            <a:r>
              <a:rPr lang="ru-RU" b="1" dirty="0" smtClean="0"/>
              <a:t>. За </a:t>
            </a:r>
            <a:r>
              <a:rPr lang="ru-RU" b="1" dirty="0" err="1" smtClean="0"/>
              <a:t>переказами</a:t>
            </a:r>
            <a:r>
              <a:rPr lang="ru-RU" b="1" dirty="0" smtClean="0"/>
              <a:t>, </a:t>
            </a:r>
            <a:r>
              <a:rPr lang="ru-RU" b="1" dirty="0" err="1" smtClean="0"/>
              <a:t>турул</a:t>
            </a:r>
            <a:r>
              <a:rPr lang="ru-RU" b="1" dirty="0" smtClean="0"/>
              <a:t> колись </a:t>
            </a:r>
            <a:r>
              <a:rPr lang="ru-RU" b="1" dirty="0" err="1" smtClean="0"/>
              <a:t>приніс</a:t>
            </a:r>
            <a:r>
              <a:rPr lang="ru-RU" b="1" dirty="0" smtClean="0"/>
              <a:t> </a:t>
            </a:r>
            <a:r>
              <a:rPr lang="ru-RU" b="1" dirty="0" err="1" smtClean="0"/>
              <a:t>щось</a:t>
            </a:r>
            <a:r>
              <a:rPr lang="ru-RU" b="1" dirty="0" smtClean="0"/>
              <a:t> ватажку </a:t>
            </a:r>
            <a:r>
              <a:rPr lang="ru-RU" b="1" dirty="0" err="1" smtClean="0"/>
              <a:t>національного</a:t>
            </a:r>
            <a:r>
              <a:rPr lang="ru-RU" b="1" dirty="0" smtClean="0"/>
              <a:t> </a:t>
            </a:r>
            <a:r>
              <a:rPr lang="ru-RU" b="1" dirty="0" err="1" smtClean="0"/>
              <a:t>повстання</a:t>
            </a:r>
            <a:r>
              <a:rPr lang="ru-RU" b="1" dirty="0" smtClean="0"/>
              <a:t> </a:t>
            </a:r>
            <a:r>
              <a:rPr lang="ru-RU" b="1" dirty="0" err="1" smtClean="0"/>
              <a:t>проти</a:t>
            </a:r>
            <a:r>
              <a:rPr lang="ru-RU" b="1" dirty="0" smtClean="0"/>
              <a:t> </a:t>
            </a:r>
            <a:r>
              <a:rPr lang="ru-RU" b="1" dirty="0" err="1" smtClean="0"/>
              <a:t>австрійського</a:t>
            </a:r>
            <a:r>
              <a:rPr lang="ru-RU" b="1" dirty="0" smtClean="0"/>
              <a:t> </a:t>
            </a:r>
            <a:r>
              <a:rPr lang="ru-RU" b="1" dirty="0" err="1" smtClean="0"/>
              <a:t>поневолення</a:t>
            </a:r>
            <a:r>
              <a:rPr lang="ru-RU" b="1" dirty="0" smtClean="0"/>
              <a:t> — </a:t>
            </a:r>
            <a:r>
              <a:rPr lang="ru-RU" b="1" dirty="0" err="1" smtClean="0"/>
              <a:t>Ференцу</a:t>
            </a:r>
            <a:r>
              <a:rPr lang="ru-RU" b="1" dirty="0" smtClean="0"/>
              <a:t> </a:t>
            </a:r>
            <a:r>
              <a:rPr lang="ru-RU" b="1" dirty="0" err="1" smtClean="0"/>
              <a:t>Ракоці</a:t>
            </a:r>
            <a:r>
              <a:rPr lang="ru-RU" b="1" dirty="0" smtClean="0"/>
              <a:t>. І той </a:t>
            </a:r>
            <a:r>
              <a:rPr lang="ru-RU" b="1" dirty="0" err="1" smtClean="0"/>
              <a:t>отримав</a:t>
            </a:r>
            <a:r>
              <a:rPr lang="ru-RU" b="1" dirty="0" smtClean="0"/>
              <a:t> перемогу над ворогами. Птах </a:t>
            </a:r>
            <a:r>
              <a:rPr lang="ru-RU" b="1" dirty="0" err="1" smtClean="0"/>
              <a:t>дістався</a:t>
            </a:r>
            <a:r>
              <a:rPr lang="ru-RU" b="1" dirty="0" smtClean="0"/>
              <a:t> музею </a:t>
            </a:r>
            <a:r>
              <a:rPr lang="ru-RU" b="1" dirty="0" err="1" smtClean="0"/>
              <a:t>вже</a:t>
            </a:r>
            <a:r>
              <a:rPr lang="ru-RU" b="1" dirty="0" smtClean="0"/>
              <a:t> без </a:t>
            </a:r>
            <a:r>
              <a:rPr lang="ru-RU" b="1" dirty="0" err="1" smtClean="0"/>
              <a:t>цього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постаменту.</a:t>
            </a:r>
          </a:p>
          <a:p>
            <a:endParaRPr lang="ru-RU" b="1" dirty="0"/>
          </a:p>
        </p:txBody>
      </p:sp>
      <p:pic>
        <p:nvPicPr>
          <p:cNvPr id="8" name="Picture 2" descr="&amp;Fcy;&amp;acy;&amp;jcy;&amp;lcy;:Uzhhorod Castle 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92896"/>
            <a:ext cx="4311614" cy="3024336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</a:rPr>
              <a:t>Що приніс </a:t>
            </a:r>
            <a:r>
              <a:rPr lang="uk-UA" b="1" dirty="0" err="1" smtClean="0">
                <a:solidFill>
                  <a:srgbClr val="FFFF00"/>
                </a:solidFill>
              </a:rPr>
              <a:t>турул</a:t>
            </a:r>
            <a:r>
              <a:rPr lang="uk-UA" b="1" dirty="0" smtClean="0">
                <a:solidFill>
                  <a:srgbClr val="FFFF00"/>
                </a:solidFill>
              </a:rPr>
              <a:t> Ференцу </a:t>
            </a:r>
            <a:r>
              <a:rPr lang="uk-UA" b="1" dirty="0" err="1" smtClean="0">
                <a:solidFill>
                  <a:srgbClr val="FFFF00"/>
                </a:solidFill>
              </a:rPr>
              <a:t>Ракоці</a:t>
            </a:r>
            <a:r>
              <a:rPr lang="uk-UA" b="1" dirty="0" smtClean="0">
                <a:solidFill>
                  <a:srgbClr val="FFFF00"/>
                </a:solidFill>
              </a:rPr>
              <a:t>?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741168" y="2060848"/>
            <a:ext cx="4402832" cy="4525963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А) СТРІЛУ</a:t>
            </a:r>
          </a:p>
          <a:p>
            <a:r>
              <a:rPr lang="uk-UA" sz="4800" b="1" dirty="0" smtClean="0"/>
              <a:t>В) МЕЧ</a:t>
            </a:r>
          </a:p>
          <a:p>
            <a:r>
              <a:rPr lang="uk-UA" sz="4800" b="1" dirty="0" smtClean="0"/>
              <a:t>С) АРБАЛЕТ</a:t>
            </a:r>
            <a:endParaRPr lang="ru-RU" sz="4800" b="1" dirty="0"/>
          </a:p>
        </p:txBody>
      </p:sp>
      <p:pic>
        <p:nvPicPr>
          <p:cNvPr id="8" name="Picture 2" descr="&amp;Fcy;&amp;acy;&amp;jcy;&amp;lcy;:Uzhhorod Castle 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20888"/>
            <a:ext cx="4311614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5410" name="Picture 2" descr="http://upload.wikimedia.org/wikipedia/commons/thumb/5/54/BudapestDSCN3836.JPG/200px-BudapestDSCN38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17244"/>
            <a:ext cx="4824536" cy="644075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72000" y="692696"/>
            <a:ext cx="245451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b="1" dirty="0" smtClean="0">
                <a:solidFill>
                  <a:srgbClr val="FFFF00"/>
                </a:solidFill>
              </a:rPr>
              <a:t>В) МЕЧ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37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2843808" y="1554163"/>
            <a:ext cx="6147792" cy="3531022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9 запитання</a:t>
            </a:r>
            <a:endParaRPr kumimoji="0" lang="ru-RU" sz="4800" b="0" i="0" u="none" strike="noStrike" kern="1200" cap="all" spc="0" normalizeH="0" baseline="0" noProof="0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8484" name="Picture 4" descr="http://yarmarka.ucoz.ua/Site_img/7/328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5505450" cy="3095625"/>
          </a:xfrm>
          <a:prstGeom prst="rect">
            <a:avLst/>
          </a:prstGeom>
          <a:noFill/>
        </p:spPr>
      </p:pic>
      <p:pic>
        <p:nvPicPr>
          <p:cNvPr id="148486" name="Picture 6" descr="http://ukrmap.su/program2009/gr/7/d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780928"/>
            <a:ext cx="4968552" cy="3781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</a:rPr>
              <a:t>Геракл бореться із…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95936" y="1722437"/>
            <a:ext cx="4690864" cy="4525963"/>
          </a:xfrm>
        </p:spPr>
        <p:txBody>
          <a:bodyPr>
            <a:normAutofit/>
          </a:bodyPr>
          <a:lstStyle/>
          <a:p>
            <a:r>
              <a:rPr lang="uk-UA" sz="3200" b="1" dirty="0" smtClean="0"/>
              <a:t>А) ЛЕРНЕЙСЬКОЮ ГІДРОЮ</a:t>
            </a:r>
          </a:p>
          <a:p>
            <a:endParaRPr lang="uk-UA" sz="3200" b="1" dirty="0" smtClean="0"/>
          </a:p>
          <a:p>
            <a:r>
              <a:rPr lang="uk-UA" sz="3200" b="1" dirty="0" smtClean="0"/>
              <a:t>В) МЕДУЗОЮ ГОРГОНОЮ</a:t>
            </a:r>
          </a:p>
          <a:p>
            <a:endParaRPr lang="uk-UA" sz="3200" b="1" dirty="0" smtClean="0"/>
          </a:p>
          <a:p>
            <a:r>
              <a:rPr lang="uk-UA" sz="3200" b="1" dirty="0" smtClean="0"/>
              <a:t>С) ЛОХ-НЕСЬКИМ ЧУДОВИСЬКОМ</a:t>
            </a:r>
            <a:endParaRPr lang="ru-RU" sz="3200" b="1" dirty="0"/>
          </a:p>
        </p:txBody>
      </p:sp>
      <p:pic>
        <p:nvPicPr>
          <p:cNvPr id="150530" name="Picture 2" descr="http://www.karpaty.net.ua/images_27/27_060.jpg"/>
          <p:cNvPicPr>
            <a:picLocks noChangeAspect="1" noChangeArrowheads="1"/>
          </p:cNvPicPr>
          <p:nvPr/>
        </p:nvPicPr>
        <p:blipFill>
          <a:blip r:embed="rId2" cstate="print"/>
          <a:srcRect b="9211"/>
          <a:stretch>
            <a:fillRect/>
          </a:stretch>
        </p:blipFill>
        <p:spPr bwMode="auto">
          <a:xfrm>
            <a:off x="467078" y="1700808"/>
            <a:ext cx="3461972" cy="4320480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400" b="1" dirty="0" smtClean="0">
                <a:solidFill>
                  <a:srgbClr val="FFFF00"/>
                </a:solidFill>
              </a:rPr>
              <a:t>А) ЛЕРНЕЙСЬКОЮ ГІДРОЮ</a:t>
            </a:r>
            <a:br>
              <a:rPr lang="uk-UA" sz="4400" b="1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1554" name="Picture 2" descr="http://rest4u.com.ua/userfiles/user_3/image/%D0%B3%D0%B5%D1%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204864"/>
            <a:ext cx="5495925" cy="4124326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6" name="Picture 2" descr="http://img-fotki.yandex.ru/get/4400/ma-yani.3c/0_5f2f7_8a5bf4f_-1-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204864"/>
            <a:ext cx="5328592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0"/>
            <a:ext cx="2667000" cy="717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2843808" y="1554163"/>
            <a:ext cx="6147792" cy="3531022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10 запитання</a:t>
            </a:r>
            <a:endParaRPr kumimoji="0" lang="ru-RU" sz="4800" b="0" i="0" u="none" strike="noStrike" kern="1200" cap="all" spc="0" normalizeH="0" baseline="0" noProof="0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3.bp.blogspot.com/_0dEWqUnKJbQ/TSTLX0_pvsI/AAAAAAAAAAw/Nq_jM7jDnTk/s1600/iryna_vikarchyk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89365" cy="746254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548680"/>
            <a:ext cx="49055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FFFF00"/>
                </a:solidFill>
              </a:rPr>
              <a:t>Легенда про Поган </a:t>
            </a:r>
            <a:r>
              <a:rPr lang="uk-UA" sz="2800" b="1" dirty="0" err="1" smtClean="0">
                <a:solidFill>
                  <a:srgbClr val="FFFF00"/>
                </a:solidFill>
              </a:rPr>
              <a:t>–дівча</a:t>
            </a:r>
            <a:endParaRPr lang="uk-UA" sz="2800" b="1" dirty="0" smtClean="0">
              <a:solidFill>
                <a:srgbClr val="FFFF00"/>
              </a:solidFill>
            </a:endParaRPr>
          </a:p>
          <a:p>
            <a:r>
              <a:rPr lang="uk-UA" sz="2800" b="1" dirty="0" smtClean="0">
                <a:solidFill>
                  <a:srgbClr val="FFFF00"/>
                </a:solidFill>
              </a:rPr>
              <a:t> пов'язана з історією …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2348880"/>
            <a:ext cx="571663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/>
              <a:t>А)</a:t>
            </a:r>
            <a:r>
              <a:rPr lang="uk-UA" sz="3200" b="1" dirty="0" err="1" smtClean="0"/>
              <a:t>Середнянського</a:t>
            </a:r>
            <a:r>
              <a:rPr lang="uk-UA" sz="3200" b="1" dirty="0" smtClean="0"/>
              <a:t> замку</a:t>
            </a:r>
          </a:p>
          <a:p>
            <a:endParaRPr lang="uk-UA" sz="3200" b="1" dirty="0" smtClean="0"/>
          </a:p>
          <a:p>
            <a:r>
              <a:rPr lang="uk-UA" sz="3200" b="1" dirty="0" smtClean="0"/>
              <a:t>В) Виноградівського замку</a:t>
            </a:r>
          </a:p>
          <a:p>
            <a:endParaRPr lang="uk-UA" sz="3200" b="1" dirty="0" smtClean="0"/>
          </a:p>
          <a:p>
            <a:r>
              <a:rPr lang="uk-UA" sz="3200" b="1" dirty="0" smtClean="0"/>
              <a:t>С)</a:t>
            </a:r>
            <a:r>
              <a:rPr lang="uk-UA" sz="3200" b="1" dirty="0" err="1" smtClean="0"/>
              <a:t>Невицького</a:t>
            </a:r>
            <a:r>
              <a:rPr lang="uk-UA" sz="3200" b="1" dirty="0" smtClean="0"/>
              <a:t> замку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3.bp.blogspot.com/_0dEWqUnKJbQ/TSTLX0_pvsI/AAAAAAAAAAw/Nq_jM7jDnTk/s1600/iryna_vikarchyk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89365" cy="746254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548680"/>
            <a:ext cx="49055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FFFF00"/>
                </a:solidFill>
              </a:rPr>
              <a:t>Легенда про Поган </a:t>
            </a:r>
            <a:r>
              <a:rPr lang="uk-UA" sz="2800" b="1" dirty="0" err="1" smtClean="0">
                <a:solidFill>
                  <a:srgbClr val="FFFF00"/>
                </a:solidFill>
              </a:rPr>
              <a:t>–дівча</a:t>
            </a:r>
            <a:endParaRPr lang="uk-UA" sz="2800" b="1" dirty="0" smtClean="0">
              <a:solidFill>
                <a:srgbClr val="FFFF00"/>
              </a:solidFill>
            </a:endParaRPr>
          </a:p>
          <a:p>
            <a:r>
              <a:rPr lang="uk-UA" sz="2800" b="1" dirty="0" smtClean="0">
                <a:solidFill>
                  <a:srgbClr val="FFFF00"/>
                </a:solidFill>
              </a:rPr>
              <a:t> пов'язана з історією …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5085184"/>
            <a:ext cx="615104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 sz="3200" b="1" dirty="0" smtClean="0"/>
          </a:p>
          <a:p>
            <a:endParaRPr lang="uk-UA" sz="3200" b="1" dirty="0" smtClean="0"/>
          </a:p>
          <a:p>
            <a:r>
              <a:rPr lang="uk-UA" sz="4400" b="1" dirty="0" smtClean="0"/>
              <a:t>С) </a:t>
            </a:r>
            <a:r>
              <a:rPr lang="uk-UA" sz="4400" b="1" dirty="0" err="1" smtClean="0"/>
              <a:t>Невицького</a:t>
            </a:r>
            <a:r>
              <a:rPr lang="uk-UA" sz="4400" b="1" dirty="0" smtClean="0"/>
              <a:t> замку</a:t>
            </a:r>
            <a:endParaRPr lang="ru-RU" sz="4400" b="1" dirty="0"/>
          </a:p>
        </p:txBody>
      </p:sp>
      <p:pic>
        <p:nvPicPr>
          <p:cNvPr id="8" name="Picture 2" descr="http://i049.radikal.ru/0803/34/953f013403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3077" y="1737114"/>
            <a:ext cx="3372899" cy="4068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3059832" y="1700808"/>
            <a:ext cx="6084168" cy="3187824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11</a:t>
            </a:r>
            <a:br>
              <a:rPr kumimoji="0" lang="uk-UA" sz="48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uk-UA" sz="4800" b="0" i="0" u="none" strike="noStrike" kern="1200" cap="all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запитання</a:t>
            </a:r>
            <a:endParaRPr kumimoji="0" lang="ru-RU" sz="4800" b="0" i="0" u="none" strike="noStrike" kern="1200" cap="all" spc="0" normalizeH="0" baseline="0" noProof="0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-1611560"/>
            <a:ext cx="8229600" cy="4572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3022058" y="1518002"/>
            <a:ext cx="7848872" cy="3605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b="1" dirty="0" err="1" smtClean="0"/>
              <a:t>Ця</a:t>
            </a:r>
            <a:r>
              <a:rPr lang="ru-RU" b="1" dirty="0" smtClean="0"/>
              <a:t> </a:t>
            </a:r>
            <a:r>
              <a:rPr lang="ru-RU" b="1" dirty="0" err="1" smtClean="0"/>
              <a:t>пам'ятка</a:t>
            </a:r>
            <a:r>
              <a:rPr lang="ru-RU" b="1" dirty="0" smtClean="0"/>
              <a:t>  </a:t>
            </a:r>
            <a:r>
              <a:rPr lang="ru-RU" b="1" dirty="0" err="1" smtClean="0"/>
              <a:t>письменства</a:t>
            </a:r>
            <a:r>
              <a:rPr lang="ru-RU" b="1" dirty="0" smtClean="0"/>
              <a:t> </a:t>
            </a:r>
            <a:r>
              <a:rPr lang="ru-RU" b="1" dirty="0" err="1" smtClean="0"/>
              <a:t>була</a:t>
            </a:r>
            <a:r>
              <a:rPr lang="ru-RU" b="1" dirty="0" smtClean="0"/>
              <a:t> створена </a:t>
            </a:r>
            <a:r>
              <a:rPr lang="ru-RU" b="1" dirty="0" err="1" smtClean="0"/>
              <a:t>Станіславом</a:t>
            </a:r>
            <a:r>
              <a:rPr lang="ru-RU" b="1" dirty="0" smtClean="0"/>
              <a:t> </a:t>
            </a:r>
            <a:r>
              <a:rPr lang="ru-RU" b="1" dirty="0" err="1" smtClean="0"/>
              <a:t>Граматиком</a:t>
            </a:r>
            <a:r>
              <a:rPr lang="ru-RU" b="1" dirty="0" smtClean="0"/>
              <a:t> у 1401 </a:t>
            </a:r>
            <a:r>
              <a:rPr lang="ru-RU" b="1" dirty="0" err="1" smtClean="0"/>
              <a:t>році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вважається</a:t>
            </a:r>
            <a:r>
              <a:rPr lang="ru-RU" b="1" dirty="0" smtClean="0"/>
              <a:t> </a:t>
            </a:r>
            <a:r>
              <a:rPr lang="ru-RU" b="1" dirty="0" err="1" smtClean="0"/>
              <a:t>сьогодні</a:t>
            </a:r>
            <a:r>
              <a:rPr lang="ru-RU" b="1" dirty="0" smtClean="0"/>
              <a:t> </a:t>
            </a:r>
            <a:r>
              <a:rPr lang="ru-RU" b="1" dirty="0" err="1" smtClean="0"/>
              <a:t>найдавнішою</a:t>
            </a:r>
            <a:r>
              <a:rPr lang="ru-RU" b="1" dirty="0" smtClean="0"/>
              <a:t> </a:t>
            </a:r>
            <a:r>
              <a:rPr lang="ru-RU" b="1" dirty="0" err="1" smtClean="0"/>
              <a:t>збереженою</a:t>
            </a:r>
            <a:r>
              <a:rPr lang="ru-RU" b="1" dirty="0" smtClean="0"/>
              <a:t> </a:t>
            </a:r>
            <a:r>
              <a:rPr lang="ru-RU" b="1" dirty="0" err="1" smtClean="0"/>
              <a:t>кириличною</a:t>
            </a:r>
            <a:r>
              <a:rPr lang="ru-RU" b="1" dirty="0" smtClean="0"/>
              <a:t> книгою,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була</a:t>
            </a:r>
            <a:r>
              <a:rPr lang="ru-RU" b="1" dirty="0" smtClean="0"/>
              <a:t> створена на </a:t>
            </a:r>
            <a:r>
              <a:rPr lang="ru-RU" b="1" dirty="0" err="1" smtClean="0"/>
              <a:t>Закарпатті</a:t>
            </a:r>
            <a:r>
              <a:rPr lang="ru-RU" b="1" dirty="0" smtClean="0"/>
              <a:t>.</a:t>
            </a:r>
          </a:p>
          <a:p>
            <a:endParaRPr lang="ru-RU" b="1" dirty="0"/>
          </a:p>
        </p:txBody>
      </p:sp>
      <p:pic>
        <p:nvPicPr>
          <p:cNvPr id="5" name="Picture 4" descr="&amp;Vcy;&amp;icy;&amp;ncy;&amp;ocy;&amp;gcy;&amp;rcy;&amp;acy;&amp;dcy;&amp;iukcy;&amp;vcy;&amp;shchcy;&amp;icy;&amp;ncy;&amp;acy; &amp;pcy;&amp;rcy;&amp;ocy;&amp;dcy;&amp;ocy;&amp;vcy;&amp;zhcy;&amp;ucy;&amp;jukcy; &amp;pcy;&amp;iukcy;&amp;dcy;&amp;gcy;&amp;ocy;&amp;tcy;&amp;ocy;&amp;vcy;&amp;kcy;&amp;ucy; &amp;dcy;&amp;ocy; 610-&amp;rcy;&amp;iukcy;&amp;chcy;&amp;chcy;&amp;yacy; &amp;Kcy;&amp;ocy;&amp;rcy;&amp;ocy;&amp;lcy;&amp;iukcy;&amp;vcy;&amp;scy;&amp;softcy;&amp;kcy;&amp;ocy;&amp;gcy;&amp;ocy; &amp;Jukcy;&amp;vcy;&amp;acy;&amp;ncy;&amp;gcy;&amp;iecy;&amp;lcy;&amp;iukcy;&amp;y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3618250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</a:rPr>
              <a:t>Де саме було створене  дане Євангеліє?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b="1" dirty="0" smtClean="0"/>
              <a:t>А) у Мукачівському замку</a:t>
            </a:r>
          </a:p>
          <a:p>
            <a:endParaRPr lang="uk-UA" b="1" dirty="0" smtClean="0"/>
          </a:p>
          <a:p>
            <a:r>
              <a:rPr lang="uk-UA" b="1" dirty="0" smtClean="0"/>
              <a:t>В) у Королівському замку</a:t>
            </a:r>
          </a:p>
          <a:p>
            <a:endParaRPr lang="uk-UA" b="1" dirty="0" smtClean="0"/>
          </a:p>
          <a:p>
            <a:r>
              <a:rPr lang="uk-UA" b="1" dirty="0" smtClean="0"/>
              <a:t>С) в </a:t>
            </a:r>
            <a:r>
              <a:rPr lang="uk-UA" b="1" dirty="0" err="1" smtClean="0"/>
              <a:t>Чинадіївському</a:t>
            </a:r>
            <a:r>
              <a:rPr lang="uk-UA" b="1" dirty="0" smtClean="0"/>
              <a:t> замку</a:t>
            </a:r>
            <a:endParaRPr lang="ru-RU" b="1" dirty="0"/>
          </a:p>
        </p:txBody>
      </p:sp>
      <p:pic>
        <p:nvPicPr>
          <p:cNvPr id="5" name="Picture 2" descr="http://s39.radikal.ru/i084/1103/06/17aa907e2c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3491880" cy="3810049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91880" y="2332037"/>
            <a:ext cx="6084168" cy="4525963"/>
          </a:xfrm>
        </p:spPr>
        <p:txBody>
          <a:bodyPr>
            <a:normAutofit/>
          </a:bodyPr>
          <a:lstStyle/>
          <a:p>
            <a:r>
              <a:rPr lang="uk-UA" sz="4800" b="1" dirty="0" smtClean="0"/>
              <a:t>         В)  у Королівському</a:t>
            </a:r>
          </a:p>
          <a:p>
            <a:pPr>
              <a:buNone/>
            </a:pPr>
            <a:r>
              <a:rPr lang="uk-UA" sz="4800" b="1" dirty="0" smtClean="0"/>
              <a:t> </a:t>
            </a:r>
            <a:r>
              <a:rPr lang="uk-UA" sz="4800" b="1" dirty="0" smtClean="0"/>
              <a:t>        замку</a:t>
            </a:r>
            <a:endParaRPr lang="uk-UA" sz="4800" b="1" dirty="0" smtClean="0"/>
          </a:p>
          <a:p>
            <a:endParaRPr lang="ru-RU" sz="4800" dirty="0"/>
          </a:p>
        </p:txBody>
      </p:sp>
      <p:pic>
        <p:nvPicPr>
          <p:cNvPr id="157698" name="Picture 2" descr="https://encrypted-tbn0.gstatic.com/images?q=tbn:ANd9GcQ7XYY198HRmkyy8_XknIPFAe8lQJinLoJuzXQPDkM3uishNb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3744416" cy="2123512"/>
          </a:xfrm>
          <a:prstGeom prst="rect">
            <a:avLst/>
          </a:prstGeom>
          <a:noFill/>
        </p:spPr>
      </p:pic>
      <p:pic>
        <p:nvPicPr>
          <p:cNvPr id="157700" name="Picture 4" descr="http://zamki-kreposti.com.ua/i/640/korolevo-zamok-foto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212976"/>
            <a:ext cx="3168352" cy="2165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7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b="1" dirty="0" smtClean="0"/>
              <a:t>у </a:t>
            </a:r>
            <a:r>
              <a:rPr lang="ru-RU" sz="2800" b="1" dirty="0" err="1" smtClean="0"/>
              <a:t>Королеві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відбулося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урочисте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відкриття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освячення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пам’ятника</a:t>
            </a:r>
            <a:r>
              <a:rPr lang="ru-RU" sz="2800" b="1" dirty="0" smtClean="0"/>
              <a:t> «</a:t>
            </a:r>
            <a:r>
              <a:rPr lang="ru-RU" sz="2800" b="1" dirty="0" err="1" smtClean="0"/>
              <a:t>Королівському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Тетраєвангеліє</a:t>
            </a:r>
            <a:r>
              <a:rPr lang="ru-RU" sz="2800" b="1" dirty="0" smtClean="0"/>
              <a:t>», яке входить у </a:t>
            </a:r>
            <a:r>
              <a:rPr lang="ru-RU" sz="2800" b="1" dirty="0" err="1" smtClean="0"/>
              <a:t>двадцятку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найважливіших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рукописів</a:t>
            </a:r>
            <a:r>
              <a:rPr lang="ru-RU" sz="2800" b="1" dirty="0" smtClean="0"/>
              <a:t> в </a:t>
            </a:r>
            <a:r>
              <a:rPr lang="ru-RU" sz="2800" b="1" dirty="0" err="1" smtClean="0"/>
              <a:t>Україні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написаних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папері</a:t>
            </a:r>
            <a:r>
              <a:rPr lang="ru-RU" sz="2800" b="1" dirty="0" smtClean="0"/>
              <a:t>.</a:t>
            </a:r>
          </a:p>
          <a:p>
            <a:endParaRPr lang="ru-RU" dirty="0"/>
          </a:p>
        </p:txBody>
      </p:sp>
      <p:pic>
        <p:nvPicPr>
          <p:cNvPr id="155652" name="Picture 4" descr="http://mediazakarp.at.ua/_foto_xronika/yevanheliye/vidk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5004048" cy="42250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http://podcaster.org.ua/wp-content/uploads/2012/05/birth.jpg"/>
          <p:cNvPicPr>
            <a:picLocks noChangeAspect="1" noChangeArrowheads="1"/>
          </p:cNvPicPr>
          <p:nvPr/>
        </p:nvPicPr>
        <p:blipFill>
          <a:blip r:embed="rId2" cstate="print"/>
          <a:srcRect t="1235" r="3704" b="8642"/>
          <a:stretch>
            <a:fillRect/>
          </a:stretch>
        </p:blipFill>
        <p:spPr bwMode="auto">
          <a:xfrm>
            <a:off x="0" y="-243408"/>
            <a:ext cx="9144000" cy="7750092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6084168" y="3861048"/>
            <a:ext cx="2880320" cy="201622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</a:rPr>
              <a:t>ВІТАЄМО !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mizgir.com.ua/wp-content/uploads/post_images/270510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420888"/>
            <a:ext cx="5616624" cy="4032448"/>
          </a:xfrm>
          <a:prstGeom prst="rect">
            <a:avLst/>
          </a:prstGeom>
          <a:noFill/>
        </p:spPr>
      </p:pic>
      <p:pic>
        <p:nvPicPr>
          <p:cNvPr id="5" name="Picture 4" descr="http://mizgir.com.ua/wp-content/uploads/post_images/hlanta-i-v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0688"/>
            <a:ext cx="4354887" cy="32586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mizgir.com.ua/wp-content/uploads/post_images/270510-1.jpg"/>
          <p:cNvPicPr>
            <a:picLocks noChangeAspect="1" noChangeArrowheads="1"/>
          </p:cNvPicPr>
          <p:nvPr/>
        </p:nvPicPr>
        <p:blipFill>
          <a:blip r:embed="rId2" cstate="print"/>
          <a:srcRect r="11974"/>
          <a:stretch>
            <a:fillRect/>
          </a:stretch>
        </p:blipFill>
        <p:spPr bwMode="auto">
          <a:xfrm>
            <a:off x="471614" y="260648"/>
            <a:ext cx="8204842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http://zakarpattya.net.ua/resized/1%2869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8650"/>
            <a:ext cx="8280920" cy="62106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http://mizgir.com.ua/wp-content/uploads/post_images/270510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352928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://panorama-mukachevo.com/wp-content/uploads/2012/03/IMG_53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893" y="260648"/>
            <a:ext cx="8262065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://karpatnews.in.ua/images/data/12%282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071" y="260648"/>
            <a:ext cx="8372085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://karpatnews.in.ua/images/data/11%282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638" y="311738"/>
            <a:ext cx="8380817" cy="62856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panorama-mukachevo.com/wp-content/uploads/2012/03/DSC069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08912" cy="6170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panorama-mukachevo.com/wp-content/uploads/2012/03/IMG_53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169" y="260647"/>
            <a:ext cx="8425295" cy="6315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F:\Зустріч з ХлантоюСШ№3\IMG_529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96752" y="1143000"/>
            <a:ext cx="6858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Зустріч з ХлантоюСШ№3\IMG_52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496944" cy="6048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Зустріч з ХлантоюСШ№3\IMG_53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424935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3" name="Picture 3" descr="F:\Зустріч з ХлантоюСШ№3\IMG_52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52928" cy="6048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9266" name="Picture 2" descr="F:\Зустріч з ХлантоюСШ№3\IMG_53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496944" cy="6050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F:\Зустріч з ХлантоюСШ№3\IMG_53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8208912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“У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сила </a:t>
            </a:r>
            <a:r>
              <a:rPr lang="ru-RU" b="1" dirty="0" err="1" smtClean="0">
                <a:solidFill>
                  <a:srgbClr val="FFFF00"/>
                </a:solidFill>
              </a:rPr>
              <a:t>прибуває</a:t>
            </a:r>
            <a:r>
              <a:rPr lang="ru-RU" b="1" dirty="0" smtClean="0">
                <a:solidFill>
                  <a:srgbClr val="FFFF00"/>
                </a:solidFill>
              </a:rPr>
              <a:t>”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                               </a:t>
            </a:r>
            <a:r>
              <a:rPr lang="ru-RU" b="1" dirty="0" err="1" smtClean="0">
                <a:solidFill>
                  <a:srgbClr val="FFFF00"/>
                </a:solidFill>
              </a:rPr>
              <a:t>Іван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Хланта</a:t>
            </a: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panorama-mukachevo.com/wp-content/uploads/2012/03/DSC06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700808"/>
            <a:ext cx="4238825" cy="3171845"/>
          </a:xfrm>
          <a:prstGeom prst="rect">
            <a:avLst/>
          </a:prstGeom>
          <a:noFill/>
        </p:spPr>
      </p:pic>
      <p:pic>
        <p:nvPicPr>
          <p:cNvPr id="22532" name="Picture 4" descr="http://www.zodub.uz.ua/news/2012-04-27/foto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56992"/>
            <a:ext cx="3936437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8062912" cy="1470025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Іван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Хланта</a:t>
            </a:r>
            <a:r>
              <a:rPr lang="ru-RU" b="1" dirty="0" smtClean="0">
                <a:solidFill>
                  <a:srgbClr val="FFFF00"/>
                </a:solidFill>
              </a:rPr>
              <a:t>: "Будьте </a:t>
            </a:r>
            <a:r>
              <a:rPr lang="ru-RU" b="1" dirty="0" err="1" smtClean="0">
                <a:solidFill>
                  <a:srgbClr val="FFFF00"/>
                </a:solidFill>
              </a:rPr>
              <a:t>досконалі</a:t>
            </a:r>
            <a:r>
              <a:rPr lang="ru-RU" b="1" dirty="0" smtClean="0">
                <a:solidFill>
                  <a:srgbClr val="FFFF00"/>
                </a:solidFill>
              </a:rPr>
              <a:t>, як </a:t>
            </a:r>
            <a:r>
              <a:rPr lang="ru-RU" b="1" dirty="0" err="1" smtClean="0">
                <a:solidFill>
                  <a:srgbClr val="FFFF00"/>
                </a:solidFill>
              </a:rPr>
              <a:t>досконалий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Отець</a:t>
            </a:r>
            <a:r>
              <a:rPr lang="ru-RU" b="1" dirty="0" smtClean="0">
                <a:solidFill>
                  <a:srgbClr val="FFFF00"/>
                </a:solidFill>
              </a:rPr>
              <a:t> ваш </a:t>
            </a:r>
            <a:r>
              <a:rPr lang="ru-RU" b="1" dirty="0" err="1" smtClean="0">
                <a:solidFill>
                  <a:srgbClr val="FFFF00"/>
                </a:solidFill>
              </a:rPr>
              <a:t>Небесний</a:t>
            </a:r>
            <a:r>
              <a:rPr lang="ru-RU" b="1" dirty="0" smtClean="0">
                <a:solidFill>
                  <a:srgbClr val="FFFF00"/>
                </a:solidFill>
              </a:rPr>
              <a:t>"</a:t>
            </a:r>
            <a:br>
              <a:rPr lang="ru-RU" b="1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www.mukachevo.net/Content/img/news/p_30125_1_gallery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996952"/>
            <a:ext cx="2943225" cy="3305175"/>
          </a:xfrm>
          <a:prstGeom prst="rect">
            <a:avLst/>
          </a:prstGeom>
          <a:noFill/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Прямоугольник 4"/>
          <p:cNvSpPr/>
          <p:nvPr/>
        </p:nvSpPr>
        <p:spPr>
          <a:xfrm>
            <a:off x="3923928" y="479715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err="1" smtClean="0"/>
              <a:t>Іван</a:t>
            </a:r>
            <a:r>
              <a:rPr lang="ru-RU" b="1" i="1" dirty="0" smtClean="0"/>
              <a:t> ХЛАНТА, доктор </a:t>
            </a:r>
            <a:r>
              <a:rPr lang="ru-RU" b="1" i="1" dirty="0" err="1" smtClean="0"/>
              <a:t>мистецтвознавства</a:t>
            </a:r>
            <a:r>
              <a:rPr lang="ru-RU" b="1" i="1" dirty="0" smtClean="0"/>
              <a:t>, кандидат </a:t>
            </a:r>
            <a:r>
              <a:rPr lang="ru-RU" b="1" i="1" dirty="0" err="1" smtClean="0"/>
              <a:t>філологічних</a:t>
            </a:r>
            <a:r>
              <a:rPr lang="ru-RU" b="1" i="1" dirty="0" smtClean="0"/>
              <a:t> наук, </a:t>
            </a:r>
            <a:r>
              <a:rPr lang="ru-RU" b="1" i="1" dirty="0" err="1" smtClean="0"/>
              <a:t>заслужений</a:t>
            </a:r>
            <a:r>
              <a:rPr lang="ru-RU" b="1" i="1" dirty="0" smtClean="0"/>
              <a:t> </a:t>
            </a:r>
            <a:r>
              <a:rPr lang="ru-RU" b="1" i="1" dirty="0" err="1" smtClean="0"/>
              <a:t>діяч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мистецтв</a:t>
            </a:r>
            <a:r>
              <a:rPr lang="ru-RU" b="1" i="1" dirty="0" smtClean="0"/>
              <a:t> </a:t>
            </a:r>
            <a:r>
              <a:rPr lang="ru-RU" b="1" i="1" dirty="0" err="1" smtClean="0"/>
              <a:t>України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922</TotalTime>
  <Words>764</Words>
  <Application>Microsoft Office PowerPoint</Application>
  <PresentationFormat>Экран (4:3)</PresentationFormat>
  <Paragraphs>95</Paragraphs>
  <Slides>130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130</vt:i4>
      </vt:variant>
    </vt:vector>
  </HeadingPairs>
  <TitlesOfParts>
    <vt:vector size="131" baseType="lpstr">
      <vt:lpstr>Яркая</vt:lpstr>
      <vt:lpstr>Слайд 1</vt:lpstr>
      <vt:lpstr>Слайд 2</vt:lpstr>
      <vt:lpstr>Слайд 3</vt:lpstr>
      <vt:lpstr>Іван Хланта: "Будьте досконалі, як досконалий Отець ваш Небесний"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СЕКТОР “ С ”</vt:lpstr>
      <vt:lpstr>Слайд 58</vt:lpstr>
      <vt:lpstr>Про який замок писав Евлія Челебі ?</vt:lpstr>
      <vt:lpstr>Слайд 60</vt:lpstr>
      <vt:lpstr>Слайд 61</vt:lpstr>
      <vt:lpstr>У 1799р. розібрали східну стіну замку для спорудження…</vt:lpstr>
      <vt:lpstr>Слайд 63</vt:lpstr>
      <vt:lpstr> У 1799р. розібрали східну стіну замку для спорудження…</vt:lpstr>
      <vt:lpstr>Слайд 65</vt:lpstr>
      <vt:lpstr>Слайд 66</vt:lpstr>
      <vt:lpstr>Слайд 67</vt:lpstr>
      <vt:lpstr>“Колиба опришків” знаходиться посередині двох замків?.  Назвіть їх.</vt:lpstr>
      <vt:lpstr>Слайд 69</vt:lpstr>
      <vt:lpstr>4 запитання</vt:lpstr>
      <vt:lpstr>Слайд 71</vt:lpstr>
      <vt:lpstr>Середнянський замок побудований ченцями ордену…</vt:lpstr>
      <vt:lpstr>В) тамплієрів </vt:lpstr>
      <vt:lpstr>Слайд 74</vt:lpstr>
      <vt:lpstr>Слайд 75</vt:lpstr>
      <vt:lpstr>Слайд 76</vt:lpstr>
      <vt:lpstr>Слайд 77</vt:lpstr>
      <vt:lpstr>ТУРУЛ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УЖГОРОДСЬКИЙ ЗАМОК</vt:lpstr>
      <vt:lpstr>7 запитання</vt:lpstr>
      <vt:lpstr>Слайд 92</vt:lpstr>
      <vt:lpstr>Слайд 93</vt:lpstr>
      <vt:lpstr>Слайд 94</vt:lpstr>
      <vt:lpstr>Слайд 95</vt:lpstr>
      <vt:lpstr>Слайд 96</vt:lpstr>
      <vt:lpstr>Слайд 97</vt:lpstr>
      <vt:lpstr>Що прніс турул Ференцу Ракоці?</vt:lpstr>
      <vt:lpstr>Що приніс турул Ференцу Ракоці?</vt:lpstr>
      <vt:lpstr>Слайд 100</vt:lpstr>
      <vt:lpstr>Слайд 101</vt:lpstr>
      <vt:lpstr>Слайд 102</vt:lpstr>
      <vt:lpstr>Геракл бореться із…</vt:lpstr>
      <vt:lpstr>А) ЛЕРНЕЙСЬКОЮ ГІДРОЮ </vt:lpstr>
      <vt:lpstr>Слайд 105</vt:lpstr>
      <vt:lpstr>Слайд 106</vt:lpstr>
      <vt:lpstr>Слайд 107</vt:lpstr>
      <vt:lpstr>11 запитання</vt:lpstr>
      <vt:lpstr>Слайд 109</vt:lpstr>
      <vt:lpstr>Де саме було створене  дане Євангеліє?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“У праці сила прибуває”                                Іван Хланта </vt:lpstr>
      <vt:lpstr>Іван Хланта: "Будьте досконалі, як досконалий Отець ваш Небесний"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Іван Хланта: "Будьте досконалі, як досконалий Отець ваш Небесний" </dc:title>
  <dc:creator>Валерій Ігнатко</dc:creator>
  <cp:lastModifiedBy>Валерій Ігнатко</cp:lastModifiedBy>
  <cp:revision>96</cp:revision>
  <dcterms:created xsi:type="dcterms:W3CDTF">2012-11-03T13:04:14Z</dcterms:created>
  <dcterms:modified xsi:type="dcterms:W3CDTF">2012-11-27T07:10:01Z</dcterms:modified>
</cp:coreProperties>
</file>