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6" r:id="rId2"/>
    <p:sldId id="274" r:id="rId3"/>
    <p:sldId id="301" r:id="rId4"/>
    <p:sldId id="278" r:id="rId5"/>
    <p:sldId id="276" r:id="rId6"/>
    <p:sldId id="293" r:id="rId7"/>
    <p:sldId id="277" r:id="rId8"/>
    <p:sldId id="273" r:id="rId9"/>
    <p:sldId id="270" r:id="rId10"/>
    <p:sldId id="294" r:id="rId11"/>
    <p:sldId id="271" r:id="rId12"/>
    <p:sldId id="292" r:id="rId13"/>
    <p:sldId id="291" r:id="rId14"/>
    <p:sldId id="295" r:id="rId15"/>
    <p:sldId id="296" r:id="rId16"/>
    <p:sldId id="297" r:id="rId17"/>
    <p:sldId id="298" r:id="rId18"/>
    <p:sldId id="299" r:id="rId19"/>
    <p:sldId id="300" r:id="rId20"/>
    <p:sldId id="303" r:id="rId21"/>
    <p:sldId id="305" r:id="rId22"/>
    <p:sldId id="280" r:id="rId23"/>
    <p:sldId id="28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6CCE427C-153C-41EA-9655-EB1F052E9805}" type="datetimeFigureOut">
              <a:rPr lang="ru-RU" smtClean="0"/>
              <a:pPr>
                <a:defRPr/>
              </a:pPr>
              <a:t>10.11.2022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5AF17CD4-990E-4332-BEB3-8D00C8103B7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 rot="3593572">
            <a:off x="1856201" y="1005455"/>
            <a:ext cx="3537370" cy="1008112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2000" b="1" kern="0" dirty="0">
                <a:solidFill>
                  <a:sysClr val="windowText" lastClr="2E353D"/>
                </a:solidFill>
                <a:latin typeface="Arial" pitchFamily="34" charset="0"/>
              </a:rPr>
              <a:t>а менше говори</a:t>
            </a:r>
            <a:r>
              <a:rPr kumimoji="0" lang="uk-UA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2E353D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5" name="Овал 4"/>
          <p:cNvSpPr/>
          <p:nvPr/>
        </p:nvSpPr>
        <p:spPr>
          <a:xfrm rot="771380">
            <a:off x="116854" y="2244452"/>
            <a:ext cx="4358531" cy="1058416"/>
          </a:xfrm>
          <a:prstGeom prst="ellipse">
            <a:avLst/>
          </a:prstGeom>
          <a:gradFill rotWithShape="1">
            <a:gsLst>
              <a:gs pos="0">
                <a:srgbClr val="3891A7">
                  <a:tint val="30000"/>
                  <a:satMod val="250000"/>
                </a:srgbClr>
              </a:gs>
              <a:gs pos="72000">
                <a:srgbClr val="3891A7">
                  <a:tint val="75000"/>
                  <a:satMod val="210000"/>
                </a:srgbClr>
              </a:gs>
              <a:gs pos="100000">
                <a:srgbClr val="3891A7">
                  <a:tint val="85000"/>
                  <a:satMod val="210000"/>
                </a:srgbClr>
              </a:gs>
            </a:gsLst>
            <a:lin ang="5400000" scaled="1"/>
          </a:gradFill>
          <a:ln w="10000" cap="flat" cmpd="sng" algn="ctr">
            <a:solidFill>
              <a:srgbClr val="E7DEC9">
                <a:lumMod val="50000"/>
              </a:srgbClr>
            </a:solidFill>
            <a:prstDash val="solid"/>
          </a:ln>
          <a:effectLst>
            <a:outerShdw blurRad="76200" dist="50800" dir="5400000" rotWithShape="0">
              <a:srgbClr val="4E3B30">
                <a:alpha val="6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2000" b="1" kern="0" dirty="0">
                <a:cs typeface="Times New Roman" pitchFamily="18" charset="0"/>
              </a:rPr>
              <a:t>а думай ще більше.</a:t>
            </a:r>
            <a:endParaRPr kumimoji="0" lang="uk-UA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Овал 5"/>
          <p:cNvSpPr/>
          <p:nvPr/>
        </p:nvSpPr>
        <p:spPr>
          <a:xfrm rot="18077360">
            <a:off x="3885738" y="1010318"/>
            <a:ext cx="3539948" cy="1015595"/>
          </a:xfrm>
          <a:prstGeom prst="ellipse">
            <a:avLst/>
          </a:prstGeom>
          <a:gradFill rotWithShape="1">
            <a:gsLst>
              <a:gs pos="0">
                <a:srgbClr val="3891A7">
                  <a:tint val="30000"/>
                  <a:satMod val="250000"/>
                </a:srgbClr>
              </a:gs>
              <a:gs pos="72000">
                <a:srgbClr val="3891A7">
                  <a:tint val="75000"/>
                  <a:satMod val="210000"/>
                </a:srgbClr>
              </a:gs>
              <a:gs pos="100000">
                <a:srgbClr val="3891A7">
                  <a:tint val="85000"/>
                  <a:satMod val="210000"/>
                </a:srgbClr>
              </a:gs>
            </a:gsLst>
            <a:lin ang="5400000" scaled="1"/>
          </a:gradFill>
          <a:ln w="10000" cap="flat" cmpd="sng" algn="ctr">
            <a:solidFill>
              <a:srgbClr val="E7DEC9">
                <a:lumMod val="50000"/>
              </a:srgbClr>
            </a:solidFill>
            <a:prstDash val="solid"/>
          </a:ln>
          <a:effectLst>
            <a:outerShdw blurRad="76200" dist="50800" dir="5400000" rotWithShape="0">
              <a:srgbClr val="4E3B30">
                <a:alpha val="6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2000" b="1" kern="0" dirty="0">
                <a:cs typeface="Times New Roman" pitchFamily="18" charset="0"/>
              </a:rPr>
              <a:t>слухай багато,</a:t>
            </a:r>
            <a:endParaRPr kumimoji="0" lang="uk-UA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" name="Овал 6"/>
          <p:cNvSpPr/>
          <p:nvPr/>
        </p:nvSpPr>
        <p:spPr>
          <a:xfrm rot="15259455">
            <a:off x="3478913" y="4701647"/>
            <a:ext cx="3131025" cy="1058416"/>
          </a:xfrm>
          <a:prstGeom prst="ellipse">
            <a:avLst/>
          </a:prstGeom>
          <a:gradFill rotWithShape="1">
            <a:gsLst>
              <a:gs pos="0">
                <a:srgbClr val="3891A7">
                  <a:tint val="30000"/>
                  <a:satMod val="250000"/>
                </a:srgbClr>
              </a:gs>
              <a:gs pos="72000">
                <a:srgbClr val="3891A7">
                  <a:tint val="75000"/>
                  <a:satMod val="210000"/>
                </a:srgbClr>
              </a:gs>
              <a:gs pos="100000">
                <a:srgbClr val="3891A7">
                  <a:tint val="85000"/>
                  <a:satMod val="210000"/>
                </a:srgbClr>
              </a:gs>
            </a:gsLst>
            <a:lin ang="5400000" scaled="1"/>
          </a:gradFill>
          <a:ln w="10000" cap="flat" cmpd="sng" algn="ctr">
            <a:solidFill>
              <a:srgbClr val="E7DEC9">
                <a:lumMod val="50000"/>
              </a:srgbClr>
            </a:solidFill>
            <a:prstDash val="solid"/>
          </a:ln>
          <a:effectLst>
            <a:outerShdw blurRad="76200" dist="50800" dir="5400000" rotWithShape="0">
              <a:srgbClr val="4E3B30">
                <a:alpha val="6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2000" b="1" kern="0" dirty="0">
                <a:latin typeface="Arial" pitchFamily="34" charset="0"/>
                <a:cs typeface="Arial" pitchFamily="34" charset="0"/>
              </a:rPr>
              <a:t>Говори мало,</a:t>
            </a:r>
            <a:endParaRPr kumimoji="0" lang="uk-UA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 rot="1647003">
            <a:off x="4637424" y="3950236"/>
            <a:ext cx="4226618" cy="1003727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2000" b="1" kern="0" dirty="0">
                <a:solidFill>
                  <a:sysClr val="windowText" lastClr="2E353D"/>
                </a:solidFill>
                <a:latin typeface="Arial" pitchFamily="34" charset="0"/>
              </a:rPr>
              <a:t>Більше слухай</a:t>
            </a:r>
            <a:r>
              <a:rPr kumimoji="0" lang="uk-UA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2E353D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,</a:t>
            </a:r>
          </a:p>
        </p:txBody>
      </p:sp>
      <p:sp>
        <p:nvSpPr>
          <p:cNvPr id="9" name="Овал 8"/>
          <p:cNvSpPr/>
          <p:nvPr/>
        </p:nvSpPr>
        <p:spPr>
          <a:xfrm rot="20726723">
            <a:off x="4985012" y="2194645"/>
            <a:ext cx="4000389" cy="1036712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2000" b="1" kern="0" dirty="0">
                <a:solidFill>
                  <a:sysClr val="windowText" lastClr="2E353D"/>
                </a:solidFill>
                <a:latin typeface="Arial" pitchFamily="34" charset="0"/>
              </a:rPr>
              <a:t>а говори один раз</a:t>
            </a:r>
            <a:r>
              <a:rPr kumimoji="0" lang="uk-UA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2E353D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10" name="Овал 9"/>
          <p:cNvSpPr/>
          <p:nvPr/>
        </p:nvSpPr>
        <p:spPr>
          <a:xfrm rot="19042955">
            <a:off x="616736" y="4359472"/>
            <a:ext cx="4349425" cy="1073732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2000" b="1" kern="0" dirty="0">
                <a:solidFill>
                  <a:sysClr val="windowText" lastClr="2E353D"/>
                </a:solidFill>
              </a:rPr>
              <a:t>Слухай тисячу разів,</a:t>
            </a:r>
            <a:endParaRPr kumimoji="0" lang="uk-UA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2E353D"/>
              </a:solidFill>
              <a:effectLst/>
              <a:uLnTx/>
              <a:uFillTx/>
            </a:endParaRPr>
          </a:p>
        </p:txBody>
      </p:sp>
      <p:pic>
        <p:nvPicPr>
          <p:cNvPr id="12" name="Picture 6" descr="J00786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259" y="3582945"/>
            <a:ext cx="641350" cy="163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J00787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69414"/>
            <a:ext cx="60325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вал 1"/>
          <p:cNvSpPr/>
          <p:nvPr/>
        </p:nvSpPr>
        <p:spPr>
          <a:xfrm>
            <a:off x="3808073" y="2531924"/>
            <a:ext cx="1421527" cy="141181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  <a:endParaRPr lang="ru-RU" sz="6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973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1.bp.blogspot.com/-xWhWqmeBuc8/VFycKC8IjUI/AAAAAAAABDU/vwF86ldFm44/s1600/iStock_000011817723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4581128"/>
            <a:ext cx="6788782" cy="791369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200"/>
              </a:spcAft>
            </a:pPr>
            <a:br>
              <a:rPr lang="ru-RU" sz="3200" b="1" dirty="0">
                <a:latin typeface="inherit" charset="0"/>
                <a:cs typeface="Times New Roman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Я </a:t>
            </a:r>
            <a:r>
              <a:rPr lang="ru-RU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слухаю</a:t>
            </a:r>
            <a:r>
              <a:rPr lang="ru-RU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 для того, </a:t>
            </a:r>
            <a:r>
              <a:rPr lang="ru-RU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щоб</a:t>
            </a:r>
            <a:r>
              <a:rPr lang="uk-UA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…</a:t>
            </a:r>
            <a:br>
              <a:rPr lang="ru-RU" dirty="0">
                <a:solidFill>
                  <a:srgbClr val="C00000"/>
                </a:solidFill>
                <a:latin typeface="+mj-lt"/>
                <a:ea typeface="Calibri" pitchFamily="34" charset="0"/>
                <a:cs typeface="Times New Roman" pitchFamily="18" charset="0"/>
              </a:rPr>
            </a:b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29464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9377" y="548680"/>
            <a:ext cx="6965245" cy="1202485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СЛУХАЙ УВАЖНО!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6" b="8114"/>
          <a:stretch/>
        </p:blipFill>
        <p:spPr bwMode="auto">
          <a:xfrm>
            <a:off x="755251" y="1628800"/>
            <a:ext cx="7632848" cy="463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288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582368" y="124107"/>
            <a:ext cx="7489674" cy="27875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4000" b="1" i="1" dirty="0">
                <a:solidFill>
                  <a:schemeClr val="accent2"/>
                </a:solidFill>
                <a:latin typeface="+mj-lt"/>
              </a:rPr>
              <a:t>                       </a:t>
            </a:r>
          </a:p>
          <a:p>
            <a:pPr marL="0" indent="0">
              <a:buNone/>
            </a:pPr>
            <a:r>
              <a:rPr lang="uk-UA" sz="4000" b="1" i="1" dirty="0">
                <a:solidFill>
                  <a:schemeClr val="accent2"/>
                </a:solidFill>
                <a:latin typeface="+mj-lt"/>
              </a:rPr>
              <a:t>     </a:t>
            </a:r>
            <a:r>
              <a:rPr lang="uk-UA" sz="8800" b="1" i="1" dirty="0">
                <a:ln>
                  <a:solidFill>
                    <a:srgbClr val="C00000"/>
                  </a:solidFill>
                </a:ln>
                <a:solidFill>
                  <a:schemeClr val="accent2"/>
                </a:solidFill>
                <a:latin typeface="+mj-lt"/>
              </a:rPr>
              <a:t>Аудіювання</a:t>
            </a:r>
            <a:r>
              <a:rPr lang="uk-UA" sz="8800" dirty="0">
                <a:ln>
                  <a:solidFill>
                    <a:srgbClr val="C00000"/>
                  </a:solidFill>
                </a:ln>
                <a:latin typeface="+mj-lt"/>
              </a:rPr>
              <a:t> 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5940152" y="2911692"/>
            <a:ext cx="928694" cy="785818"/>
          </a:xfrm>
          <a:prstGeom prst="downArrow">
            <a:avLst/>
          </a:prstGeom>
          <a:solidFill>
            <a:srgbClr val="00206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2123728" y="2904217"/>
            <a:ext cx="928694" cy="785818"/>
          </a:xfrm>
          <a:prstGeom prst="downArrow">
            <a:avLst/>
          </a:prstGeom>
          <a:solidFill>
            <a:srgbClr val="00206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38070" y="3999971"/>
            <a:ext cx="3776675" cy="769441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r>
              <a:rPr lang="uk-UA" sz="4400" b="1" dirty="0">
                <a:solidFill>
                  <a:srgbClr val="0070C0"/>
                </a:solidFill>
                <a:latin typeface="Constantia"/>
              </a:rPr>
              <a:t>РОЗУМІННЯ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3634" y="3999972"/>
            <a:ext cx="3443571" cy="769441"/>
          </a:xfrm>
          <a:prstGeom prst="rect">
            <a:avLst/>
          </a:prstGeom>
        </p:spPr>
        <p:txBody>
          <a:bodyPr wrap="none">
            <a:prstTxWarp prst="textWave2">
              <a:avLst/>
            </a:prstTxWarp>
            <a:spAutoFit/>
          </a:bodyPr>
          <a:lstStyle/>
          <a:p>
            <a:pPr lvl="0"/>
            <a:r>
              <a:rPr lang="uk-UA" sz="4400" b="1" dirty="0">
                <a:solidFill>
                  <a:schemeClr val="accent5">
                    <a:lumMod val="50000"/>
                  </a:schemeClr>
                </a:solidFill>
                <a:latin typeface="Constantia"/>
              </a:rPr>
              <a:t>СЛУХАННЯ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34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755576" y="2996952"/>
            <a:ext cx="7560840" cy="965490"/>
          </a:xfrm>
        </p:spPr>
        <p:txBody>
          <a:bodyPr>
            <a:prstTxWarp prst="textWave2">
              <a:avLst/>
            </a:prstTxWarp>
            <a:normAutofit fontScale="90000"/>
          </a:bodyPr>
          <a:lstStyle/>
          <a:p>
            <a:r>
              <a:rPr lang="uk-UA" sz="3600" b="1" dirty="0">
                <a:solidFill>
                  <a:srgbClr val="C00000"/>
                </a:solidFill>
                <a:latin typeface="+mn-lt"/>
                <a:cs typeface="Arial" pitchFamily="34" charset="0"/>
              </a:rPr>
              <a:t>ВИДИ МОВЛЕННЄВОЇ ДІЯЛЬНОСТІ</a:t>
            </a:r>
            <a:endParaRPr lang="ru-RU" sz="3600" b="1" dirty="0">
              <a:solidFill>
                <a:srgbClr val="C00000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02" y="39751"/>
            <a:ext cx="4104456" cy="26761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1" y="3933056"/>
            <a:ext cx="4148657" cy="27089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497" y="39751"/>
            <a:ext cx="4104456" cy="267615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500" y="4107788"/>
            <a:ext cx="4104456" cy="263372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4275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374979"/>
            <a:ext cx="7745401" cy="575837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endParaRPr lang="uk-UA" sz="2800" b="1" dirty="0">
              <a:solidFill>
                <a:srgbClr val="002060"/>
              </a:solidFill>
              <a:ea typeface="Times New Roman"/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uk-UA" b="1" dirty="0">
                <a:solidFill>
                  <a:srgbClr val="002060"/>
                </a:solidFill>
                <a:ea typeface="Times New Roman"/>
              </a:rPr>
              <a:t>Розмова на перерві, </a:t>
            </a:r>
          </a:p>
          <a:p>
            <a:pPr marL="0" lvl="0" indent="0" algn="ctr">
              <a:buClr>
                <a:srgbClr val="AA2B1E"/>
              </a:buClr>
              <a:buNone/>
            </a:pPr>
            <a:r>
              <a:rPr lang="uk-UA" b="1" dirty="0">
                <a:solidFill>
                  <a:srgbClr val="002060"/>
                </a:solidFill>
                <a:ea typeface="Times New Roman"/>
              </a:rPr>
              <a:t>слухання пояснень вчителя, </a:t>
            </a:r>
          </a:p>
          <a:p>
            <a:pPr marL="0" lvl="0" indent="0" algn="ctr">
              <a:buClr>
                <a:srgbClr val="AA2B1E"/>
              </a:buClr>
              <a:buNone/>
            </a:pPr>
            <a:r>
              <a:rPr lang="uk-UA" b="1" dirty="0">
                <a:solidFill>
                  <a:srgbClr val="002060"/>
                </a:solidFill>
                <a:ea typeface="Times New Roman"/>
              </a:rPr>
              <a:t>віповідь на уроці, </a:t>
            </a:r>
          </a:p>
          <a:p>
            <a:pPr marL="0" lvl="0" indent="0" algn="ctr">
              <a:buClr>
                <a:srgbClr val="AA2B1E"/>
              </a:buClr>
              <a:buNone/>
            </a:pPr>
            <a:r>
              <a:rPr lang="uk-UA" b="1" dirty="0">
                <a:solidFill>
                  <a:srgbClr val="002060"/>
                </a:solidFill>
                <a:ea typeface="Times New Roman"/>
              </a:rPr>
              <a:t>телефонна розмова, </a:t>
            </a:r>
          </a:p>
          <a:p>
            <a:pPr marL="0" lvl="0" indent="0" algn="ctr">
              <a:buClr>
                <a:srgbClr val="AA2B1E"/>
              </a:buClr>
              <a:buNone/>
            </a:pPr>
            <a:r>
              <a:rPr lang="uk-UA" b="1" dirty="0">
                <a:solidFill>
                  <a:srgbClr val="002060"/>
                </a:solidFill>
                <a:ea typeface="Times New Roman"/>
              </a:rPr>
              <a:t>слухання радіо, </a:t>
            </a:r>
          </a:p>
          <a:p>
            <a:pPr marL="0" lvl="0" indent="0" algn="ctr">
              <a:buClr>
                <a:srgbClr val="AA2B1E"/>
              </a:buClr>
              <a:buNone/>
            </a:pPr>
            <a:r>
              <a:rPr lang="uk-UA" b="1" dirty="0">
                <a:solidFill>
                  <a:srgbClr val="002060"/>
                </a:solidFill>
                <a:ea typeface="Times New Roman"/>
              </a:rPr>
              <a:t>ознайомлення зі змістом книги, </a:t>
            </a:r>
          </a:p>
          <a:p>
            <a:pPr marL="0" lvl="0" indent="0" algn="ctr">
              <a:buClr>
                <a:srgbClr val="AA2B1E"/>
              </a:buClr>
              <a:buNone/>
            </a:pPr>
            <a:r>
              <a:rPr lang="uk-UA" b="1" dirty="0">
                <a:solidFill>
                  <a:srgbClr val="002060"/>
                </a:solidFill>
                <a:ea typeface="Times New Roman"/>
              </a:rPr>
              <a:t>заповнення бланка, </a:t>
            </a:r>
          </a:p>
          <a:p>
            <a:pPr marL="0" lvl="0" indent="0" algn="ctr">
              <a:buClr>
                <a:srgbClr val="AA2B1E"/>
              </a:buClr>
              <a:buNone/>
            </a:pPr>
            <a:r>
              <a:rPr lang="uk-UA" b="1" dirty="0">
                <a:solidFill>
                  <a:srgbClr val="002060"/>
                </a:solidFill>
                <a:ea typeface="Times New Roman"/>
              </a:rPr>
              <a:t>відповідь біля дошки, </a:t>
            </a:r>
          </a:p>
          <a:p>
            <a:pPr marL="0" lvl="0" indent="0" algn="ctr">
              <a:buClr>
                <a:srgbClr val="AA2B1E"/>
              </a:buClr>
              <a:buNone/>
            </a:pPr>
            <a:r>
              <a:rPr lang="uk-UA" b="1" dirty="0">
                <a:solidFill>
                  <a:srgbClr val="002060"/>
                </a:solidFill>
              </a:rPr>
              <a:t>слухання аудіозапису,</a:t>
            </a:r>
            <a:r>
              <a:rPr lang="uk-UA" b="1" dirty="0">
                <a:solidFill>
                  <a:srgbClr val="002060"/>
                </a:solidFill>
                <a:ea typeface="Times New Roman"/>
              </a:rPr>
              <a:t> </a:t>
            </a:r>
          </a:p>
          <a:p>
            <a:pPr marL="0" lvl="0" indent="0" algn="ctr">
              <a:buClr>
                <a:srgbClr val="AA2B1E"/>
              </a:buClr>
              <a:buNone/>
            </a:pPr>
            <a:r>
              <a:rPr lang="uk-UA" b="1" dirty="0">
                <a:solidFill>
                  <a:srgbClr val="002060"/>
                </a:solidFill>
                <a:ea typeface="Times New Roman"/>
              </a:rPr>
              <a:t>виконання вправи, </a:t>
            </a:r>
            <a:endParaRPr lang="uk-UA" b="1" dirty="0">
              <a:solidFill>
                <a:srgbClr val="002060"/>
              </a:solidFill>
            </a:endParaRPr>
          </a:p>
          <a:p>
            <a:pPr marL="0" lvl="0" indent="0" algn="ctr">
              <a:buClr>
                <a:srgbClr val="AA2B1E"/>
              </a:buClr>
              <a:buNone/>
            </a:pPr>
            <a:r>
              <a:rPr lang="uk-UA" b="1" dirty="0">
                <a:solidFill>
                  <a:srgbClr val="002060"/>
                </a:solidFill>
                <a:ea typeface="Times New Roman"/>
              </a:rPr>
              <a:t>переказ тексту</a:t>
            </a:r>
            <a:r>
              <a:rPr lang="uk-UA" sz="2800" b="1" dirty="0">
                <a:solidFill>
                  <a:srgbClr val="002060"/>
                </a:solidFill>
                <a:ea typeface="Times New Roman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5424" y="5733256"/>
            <a:ext cx="3090783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4400" b="1" dirty="0">
                <a:solidFill>
                  <a:schemeClr val="accent2">
                    <a:lumMod val="50000"/>
                  </a:schemeClr>
                </a:solidFill>
                <a:latin typeface="Constantia"/>
                <a:ea typeface="+mj-ea"/>
                <a:cs typeface="+mj-cs"/>
              </a:rPr>
              <a:t>ЧИТАННЯ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68144" y="5733255"/>
            <a:ext cx="2848857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4400" b="1" dirty="0">
                <a:solidFill>
                  <a:srgbClr val="00B050"/>
                </a:solidFill>
                <a:latin typeface="Constantia"/>
                <a:ea typeface="+mj-ea"/>
                <a:cs typeface="+mj-cs"/>
              </a:rPr>
              <a:t>ПИСЬМО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97007"/>
            <a:ext cx="3826625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4000" b="1" dirty="0">
                <a:solidFill>
                  <a:srgbClr val="C00000"/>
                </a:solidFill>
                <a:latin typeface="Constantia"/>
                <a:ea typeface="+mj-ea"/>
                <a:cs typeface="+mj-cs"/>
              </a:rPr>
              <a:t>АУДІЮВАННЯ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70569" y="235001"/>
            <a:ext cx="3667942" cy="718321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latin typeface="+mj-lt"/>
              </a:rPr>
              <a:t>ГОВОР</a:t>
            </a:r>
            <a:r>
              <a:rPr lang="uk-UA" b="1" dirty="0">
                <a:solidFill>
                  <a:srgbClr val="002060"/>
                </a:solidFill>
                <a:latin typeface="+mj-lt"/>
              </a:rPr>
              <a:t>І</a:t>
            </a:r>
            <a:r>
              <a:rPr lang="ru-RU" b="1" dirty="0">
                <a:solidFill>
                  <a:srgbClr val="002060"/>
                </a:solidFill>
                <a:latin typeface="+mj-lt"/>
              </a:rPr>
              <a:t>ННЯ</a:t>
            </a:r>
          </a:p>
        </p:txBody>
      </p:sp>
      <p:pic>
        <p:nvPicPr>
          <p:cNvPr id="7" name="Picture 5" descr="J00787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838" y="3861048"/>
            <a:ext cx="60325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J00786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112" y="3686423"/>
            <a:ext cx="641350" cy="163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864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>
            <a:off x="79375" y="332656"/>
            <a:ext cx="8957121" cy="6192688"/>
          </a:xfrm>
          <a:prstGeom prst="triangl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ctr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65846" y="1992763"/>
            <a:ext cx="2966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ПИСЬМО 9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%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84255" y="2844225"/>
            <a:ext cx="3329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ЧИТАННЯ 16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%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32828" y="4055006"/>
            <a:ext cx="4715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ГОВОРІННЯ 30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%</a:t>
            </a:r>
            <a:endParaRPr kumimoji="0" lang="ru-RU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47664" y="5445224"/>
            <a:ext cx="61926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АУДІЮВАННЯ 45 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%</a:t>
            </a:r>
            <a:endParaRPr kumimoji="0" lang="ru-RU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3" descr="D:\смайлики\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568" y="620687"/>
            <a:ext cx="2200687" cy="1950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3131840" y="2392873"/>
            <a:ext cx="288032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232828" y="3645024"/>
            <a:ext cx="471543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259632" y="4941168"/>
            <a:ext cx="662473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186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Овал 6"/>
          <p:cNvSpPr>
            <a:spLocks noChangeArrowheads="1"/>
          </p:cNvSpPr>
          <p:nvPr/>
        </p:nvSpPr>
        <p:spPr bwMode="auto">
          <a:xfrm>
            <a:off x="107504" y="4221088"/>
            <a:ext cx="3035736" cy="2376264"/>
          </a:xfrm>
          <a:prstGeom prst="verticalScroll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ЦІЛОМУ</a:t>
            </a:r>
            <a:endParaRPr lang="ru-RU" sz="1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9" name="Овал 7"/>
          <p:cNvSpPr>
            <a:spLocks noChangeArrowheads="1"/>
          </p:cNvSpPr>
          <p:nvPr/>
        </p:nvSpPr>
        <p:spPr bwMode="auto">
          <a:xfrm>
            <a:off x="3275856" y="4221088"/>
            <a:ext cx="3010644" cy="2376562"/>
          </a:xfrm>
          <a:prstGeom prst="verticalScroll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ДЕТАЛЯХ</a:t>
            </a:r>
          </a:p>
        </p:txBody>
      </p:sp>
      <p:sp>
        <p:nvSpPr>
          <p:cNvPr id="21510" name="Овал 4"/>
          <p:cNvSpPr>
            <a:spLocks noChangeArrowheads="1"/>
          </p:cNvSpPr>
          <p:nvPr/>
        </p:nvSpPr>
        <p:spPr bwMode="auto">
          <a:xfrm>
            <a:off x="6286500" y="4221088"/>
            <a:ext cx="2857500" cy="2376562"/>
          </a:xfrm>
          <a:prstGeom prst="verticalScroll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 </a:t>
            </a:r>
          </a:p>
          <a:p>
            <a:pPr algn="ctr">
              <a:defRPr/>
            </a:pPr>
            <a:r>
              <a:rPr lang="uk-UA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АНАЛІЗОМ ПОЧУТОГО </a:t>
            </a:r>
          </a:p>
          <a:p>
            <a:pPr algn="ctr">
              <a:defRPr/>
            </a:pPr>
            <a:endParaRPr lang="uk-UA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uk-UA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3649293" y="1814284"/>
            <a:ext cx="2062758" cy="1057312"/>
            <a:chOff x="1357880" y="1194257"/>
            <a:chExt cx="1991320" cy="1294358"/>
          </a:xfrm>
          <a:solidFill>
            <a:srgbClr val="FFFF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1357880" y="1194257"/>
              <a:ext cx="1991320" cy="1294358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28" name="Скругленный прямоугольник 4"/>
            <p:cNvSpPr/>
            <p:nvPr/>
          </p:nvSpPr>
          <p:spPr>
            <a:xfrm>
              <a:off x="1421065" y="1257442"/>
              <a:ext cx="1864950" cy="116798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83820" tIns="83820" rIns="83820" bIns="83820" spcCol="1270" anchor="ctr"/>
            <a:lstStyle/>
            <a:p>
              <a:pPr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uk-UA" sz="24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ДЕТАЛЬНЕ</a:t>
              </a:r>
              <a:endPara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575479" y="1844824"/>
            <a:ext cx="2214578" cy="1026772"/>
            <a:chOff x="3857620" y="214311"/>
            <a:chExt cx="1244230" cy="866154"/>
          </a:xfrm>
          <a:solidFill>
            <a:srgbClr val="FFFF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3857620" y="214311"/>
              <a:ext cx="1244230" cy="86615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31" name="Скругленный прямоугольник 4"/>
            <p:cNvSpPr/>
            <p:nvPr/>
          </p:nvSpPr>
          <p:spPr>
            <a:xfrm>
              <a:off x="3899902" y="256593"/>
              <a:ext cx="1159666" cy="78159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57150" tIns="57150" rIns="57150" bIns="57150" spcCol="1270" anchor="ctr"/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uk-UA" sz="24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ГЛОБАЛЬНЕ</a:t>
              </a:r>
              <a:endPara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6492784" y="1844824"/>
            <a:ext cx="2214578" cy="1072730"/>
            <a:chOff x="2073252" y="0"/>
            <a:chExt cx="1427177" cy="927665"/>
          </a:xfrm>
          <a:solidFill>
            <a:srgbClr val="FFFF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2073252" y="0"/>
              <a:ext cx="1427177" cy="927665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37" name="Скругленный прямоугольник 4"/>
            <p:cNvSpPr/>
            <p:nvPr/>
          </p:nvSpPr>
          <p:spPr>
            <a:xfrm>
              <a:off x="2118537" y="45285"/>
              <a:ext cx="1336607" cy="83709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64770" tIns="64770" rIns="64770" bIns="64770" spcCol="1270" anchor="ctr"/>
            <a:lstStyle/>
            <a:p>
              <a:pPr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uk-UA" sz="24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КРИТИЧНЕ</a:t>
              </a:r>
              <a:endPara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8" name="Стрелка вниз 37"/>
          <p:cNvSpPr/>
          <p:nvPr/>
        </p:nvSpPr>
        <p:spPr>
          <a:xfrm>
            <a:off x="1161025" y="3140968"/>
            <a:ext cx="928694" cy="785818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3" name="Стрелка вниз 42"/>
          <p:cNvSpPr/>
          <p:nvPr/>
        </p:nvSpPr>
        <p:spPr>
          <a:xfrm>
            <a:off x="4281776" y="3140968"/>
            <a:ext cx="928694" cy="785818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4" name="Стрелка вниз 43"/>
          <p:cNvSpPr/>
          <p:nvPr/>
        </p:nvSpPr>
        <p:spPr>
          <a:xfrm>
            <a:off x="7374657" y="3284984"/>
            <a:ext cx="928694" cy="785818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91840" y="476672"/>
            <a:ext cx="6777664" cy="1152128"/>
          </a:xfrm>
          <a:prstGeom prst="rect">
            <a:avLst/>
          </a:prstGeom>
        </p:spPr>
        <p:txBody>
          <a:bodyPr wrap="none">
            <a:prstTxWarp prst="textTriangle">
              <a:avLst/>
            </a:prstTxWarp>
            <a:spAutoFit/>
          </a:bodyPr>
          <a:lstStyle/>
          <a:p>
            <a:r>
              <a:rPr lang="uk-UA" sz="40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Види аудіювання</a:t>
            </a:r>
            <a:r>
              <a:rPr lang="uk-UA" sz="40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946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704856" cy="1202485"/>
          </a:xfrm>
        </p:spPr>
        <p:txBody>
          <a:bodyPr>
            <a:prstTxWarp prst="textTriangle">
              <a:avLst/>
            </a:prstTxWarp>
          </a:bodyPr>
          <a:lstStyle/>
          <a:p>
            <a:r>
              <a:rPr lang="uk-UA" b="1" dirty="0">
                <a:solidFill>
                  <a:srgbClr val="C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Тестове завдання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564904"/>
            <a:ext cx="2664296" cy="2029824"/>
          </a:xfrm>
        </p:spPr>
        <p:txBody>
          <a:bodyPr>
            <a:normAutofit/>
          </a:bodyPr>
          <a:lstStyle/>
          <a:p>
            <a:pPr marL="0" lvl="0" indent="0" fontAlgn="base">
              <a:lnSpc>
                <a:spcPct val="115000"/>
              </a:lnSpc>
              <a:spcAft>
                <a:spcPts val="1200"/>
              </a:spcAft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1. 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ГЛОБАЛЬНЕ</a:t>
            </a:r>
            <a:endParaRPr lang="ru-RU" b="1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0" lvl="0" indent="0" fontAlgn="base">
              <a:lnSpc>
                <a:spcPct val="115000"/>
              </a:lnSpc>
              <a:spcAft>
                <a:spcPts val="1200"/>
              </a:spcAft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2.</a:t>
            </a:r>
            <a:r>
              <a:rPr lang="ru-RU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ДЕТАЛЬНЕ</a:t>
            </a:r>
            <a:r>
              <a:rPr lang="uk-UA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             </a:t>
            </a:r>
          </a:p>
          <a:p>
            <a:pPr marL="0" lvl="0" indent="0" fontAlgn="base">
              <a:lnSpc>
                <a:spcPct val="115000"/>
              </a:lnSpc>
              <a:spcAft>
                <a:spcPts val="1200"/>
              </a:spcAft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3.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КРИТИЧНЕ</a:t>
            </a:r>
            <a:r>
              <a:rPr lang="uk-UA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                                     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99118" y="1988840"/>
            <a:ext cx="4572000" cy="427040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lnSpc>
                <a:spcPct val="115000"/>
              </a:lnSpc>
              <a:spcAft>
                <a:spcPts val="1200"/>
              </a:spcAft>
            </a:pP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А)</a:t>
            </a:r>
            <a:r>
              <a:rPr lang="uk-UA" sz="24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УСВІДОМЛЕННЯ ПОДРОБИЦЬ ПОЧУТОГО</a:t>
            </a:r>
          </a:p>
          <a:p>
            <a:pPr lvl="0" fontAlgn="base">
              <a:lnSpc>
                <a:spcPct val="115000"/>
              </a:lnSpc>
              <a:spcAft>
                <a:spcPts val="1200"/>
              </a:spcAft>
            </a:pP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Б)</a:t>
            </a:r>
            <a:r>
              <a:rPr lang="ru-RU" sz="24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ВИЗНАЧЕННЯ ВЛАСНОГО СТАВЛЕННЯ Д</a:t>
            </a:r>
            <a:r>
              <a:rPr lang="uk-UA" sz="2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О    ПОЧУТОГО              </a:t>
            </a:r>
          </a:p>
          <a:p>
            <a:pPr lvl="0" fontAlgn="base">
              <a:lnSpc>
                <a:spcPct val="115000"/>
              </a:lnSpc>
              <a:spcAft>
                <a:spcPts val="1200"/>
              </a:spcAft>
            </a:pP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В)</a:t>
            </a: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УСВІДОМЛЕННЯ ЗАГАЛЬНОГО ЗМІСТУ ПОВІДОМЛЕННЯ</a:t>
            </a:r>
            <a:endParaRPr lang="ru-RU" sz="2400" b="1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457200" fontAlgn="base">
              <a:lnSpc>
                <a:spcPct val="115000"/>
              </a:lnSpc>
              <a:spcAft>
                <a:spcPts val="1200"/>
              </a:spcAft>
            </a:pPr>
            <a:r>
              <a:rPr lang="uk-UA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6" name="Picture 6" descr="J00786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437112"/>
            <a:ext cx="641350" cy="163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J00787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824783"/>
            <a:ext cx="60325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 стрелкой 8"/>
          <p:cNvCxnSpPr/>
          <p:nvPr/>
        </p:nvCxnSpPr>
        <p:spPr>
          <a:xfrm>
            <a:off x="2863014" y="2939143"/>
            <a:ext cx="1060914" cy="17281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41326">
            <a:off x="2862191" y="2066353"/>
            <a:ext cx="991660" cy="1547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92937">
            <a:off x="3011505" y="3007911"/>
            <a:ext cx="848890" cy="1324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415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Картинки по запросу книга карти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8" y="0"/>
            <a:ext cx="91307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44824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ru-RU" sz="6700" b="1" dirty="0">
                <a:solidFill>
                  <a:schemeClr val="bg1"/>
                </a:solidFill>
                <a:ea typeface="Calibri"/>
                <a:cs typeface="DaunPenh" pitchFamily="2" charset="0"/>
              </a:rPr>
              <a:t>Притча   </a:t>
            </a:r>
            <a:br>
              <a:rPr lang="ru-RU" b="1" dirty="0">
                <a:solidFill>
                  <a:srgbClr val="C00000"/>
                </a:solidFill>
                <a:ea typeface="Calibri"/>
                <a:cs typeface="DaunPenh" pitchFamily="2" charset="0"/>
              </a:rPr>
            </a:br>
            <a:r>
              <a:rPr lang="ru-RU" b="1" dirty="0" err="1">
                <a:solidFill>
                  <a:srgbClr val="C00000"/>
                </a:solidFill>
                <a:ea typeface="Calibri"/>
                <a:cs typeface="DaunPenh" pitchFamily="2" charset="0"/>
              </a:rPr>
              <a:t>невелике</a:t>
            </a:r>
            <a:r>
              <a:rPr lang="ru-RU" b="1" dirty="0">
                <a:solidFill>
                  <a:srgbClr val="C00000"/>
                </a:solidFill>
                <a:ea typeface="Calibri"/>
                <a:cs typeface="DaunPenh" pitchFamily="2" charset="0"/>
              </a:rPr>
              <a:t>  </a:t>
            </a:r>
            <a:r>
              <a:rPr lang="ru-RU" b="1" dirty="0" err="1">
                <a:solidFill>
                  <a:srgbClr val="C00000"/>
                </a:solidFill>
                <a:ea typeface="Calibri"/>
                <a:cs typeface="DaunPenh" pitchFamily="2" charset="0"/>
              </a:rPr>
              <a:t>усне</a:t>
            </a:r>
            <a:r>
              <a:rPr lang="ru-RU" b="1" dirty="0">
                <a:solidFill>
                  <a:srgbClr val="C00000"/>
                </a:solidFill>
                <a:ea typeface="Calibri"/>
                <a:cs typeface="DaunPenh" pitchFamily="2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Calibri"/>
                <a:cs typeface="DaunPenh" pitchFamily="2" charset="0"/>
              </a:rPr>
              <a:t>оповідання</a:t>
            </a:r>
            <a:r>
              <a:rPr lang="ru-RU" b="1" dirty="0">
                <a:solidFill>
                  <a:srgbClr val="C00000"/>
                </a:solidFill>
                <a:ea typeface="Calibri"/>
                <a:cs typeface="DaunPenh" pitchFamily="2" charset="0"/>
              </a:rPr>
              <a:t>  </a:t>
            </a:r>
            <a:r>
              <a:rPr lang="ru-RU" b="1" dirty="0" err="1">
                <a:solidFill>
                  <a:srgbClr val="C00000"/>
                </a:solidFill>
                <a:ea typeface="Calibri"/>
                <a:cs typeface="DaunPenh" pitchFamily="2" charset="0"/>
              </a:rPr>
              <a:t>повчального</a:t>
            </a:r>
            <a:r>
              <a:rPr lang="ru-RU" b="1" dirty="0">
                <a:solidFill>
                  <a:srgbClr val="C00000"/>
                </a:solidFill>
                <a:ea typeface="Calibri"/>
                <a:cs typeface="DaunPenh" pitchFamily="2" charset="0"/>
              </a:rPr>
              <a:t> характеру про </a:t>
            </a:r>
            <a:r>
              <a:rPr lang="ru-RU" b="1" dirty="0" err="1">
                <a:solidFill>
                  <a:srgbClr val="C00000"/>
                </a:solidFill>
                <a:ea typeface="Calibri"/>
                <a:cs typeface="DaunPenh" pitchFamily="2" charset="0"/>
              </a:rPr>
              <a:t>якусь</a:t>
            </a:r>
            <a:r>
              <a:rPr lang="ru-RU" b="1" dirty="0">
                <a:solidFill>
                  <a:srgbClr val="C00000"/>
                </a:solidFill>
                <a:ea typeface="Calibri"/>
                <a:cs typeface="DaunPenh" pitchFamily="2" charset="0"/>
              </a:rPr>
              <a:t> </a:t>
            </a:r>
            <a:br>
              <a:rPr lang="ru-RU" b="1" dirty="0">
                <a:solidFill>
                  <a:srgbClr val="C00000"/>
                </a:solidFill>
                <a:ea typeface="Calibri"/>
                <a:cs typeface="DaunPenh" pitchFamily="2" charset="0"/>
              </a:rPr>
            </a:br>
            <a:r>
              <a:rPr lang="ru-RU" b="1" dirty="0" err="1">
                <a:solidFill>
                  <a:srgbClr val="C00000"/>
                </a:solidFill>
                <a:ea typeface="Calibri"/>
                <a:cs typeface="DaunPenh" pitchFamily="2" charset="0"/>
              </a:rPr>
              <a:t>життєву</a:t>
            </a:r>
            <a:r>
              <a:rPr lang="ru-RU" b="1" dirty="0">
                <a:solidFill>
                  <a:srgbClr val="C00000"/>
                </a:solidFill>
                <a:ea typeface="Calibri"/>
                <a:cs typeface="DaunPenh" pitchFamily="2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Calibri"/>
                <a:cs typeface="DaunPenh" pitchFamily="2" charset="0"/>
              </a:rPr>
              <a:t>пригоду</a:t>
            </a:r>
            <a:endParaRPr lang="ru-RU" b="1" dirty="0">
              <a:solidFill>
                <a:srgbClr val="C00000"/>
              </a:solidFill>
              <a:cs typeface="DaunPen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788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 descr="Картинки по запросу сократ картинк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2" r="28101"/>
          <a:stretch/>
        </p:blipFill>
        <p:spPr bwMode="auto">
          <a:xfrm>
            <a:off x="6506" y="4493515"/>
            <a:ext cx="2261238" cy="23644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37434" y="5877272"/>
            <a:ext cx="6755046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4800" b="1" dirty="0">
                <a:solidFill>
                  <a:schemeClr val="tx2">
                    <a:lumMod val="50000"/>
                  </a:schemeClr>
                </a:solidFill>
                <a:latin typeface="Constantia"/>
                <a:cs typeface="DaunPenh" pitchFamily="2" charset="0"/>
              </a:rPr>
              <a:t>1А   2А   3Б   4Б   5В   6В</a:t>
            </a:r>
          </a:p>
        </p:txBody>
      </p:sp>
    </p:spTree>
    <p:extLst>
      <p:ext uri="{BB962C8B-B14F-4D97-AF65-F5344CB8AC3E}">
        <p14:creationId xmlns:p14="http://schemas.microsoft.com/office/powerpoint/2010/main" val="95515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ритча про Сократа і три си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6"/>
            <a:ext cx="9144000" cy="685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Картинки по запросу конспект уроку притча три си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Картинки по запросу конспект уроку притча три сит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Картинки по запросу конспект уроку притча три сит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Картинки по запросу конспект уроку притча три сита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413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 descr="Картинки по запросу сила слова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артинки по запросу сила слова картинк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7" name="Picture 7" descr="Картинки по запросу сила слова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4000" cy="685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152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052736"/>
            <a:ext cx="7704856" cy="5120883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4000" b="1" dirty="0">
                <a:solidFill>
                  <a:srgbClr val="C00000"/>
                </a:solidFill>
                <a:ea typeface="Calibri"/>
                <a:cs typeface="Times New Roman"/>
              </a:rPr>
              <a:t>1. З якою метою жабенята    </a:t>
            </a:r>
          </a:p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4000" b="1" dirty="0">
                <a:solidFill>
                  <a:srgbClr val="C00000"/>
                </a:solidFill>
                <a:ea typeface="Calibri"/>
                <a:cs typeface="Times New Roman"/>
              </a:rPr>
              <a:t>    організували змагання?</a:t>
            </a:r>
            <a:endParaRPr lang="ru-RU" sz="4000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marL="411480" indent="0">
              <a:lnSpc>
                <a:spcPct val="110000"/>
              </a:lnSpc>
              <a:spcAft>
                <a:spcPts val="0"/>
              </a:spcAft>
              <a:buNone/>
            </a:pPr>
            <a:r>
              <a:rPr lang="uk-UA" sz="3600" b="1" dirty="0">
                <a:solidFill>
                  <a:srgbClr val="002060"/>
                </a:solidFill>
                <a:ea typeface="Calibri"/>
                <a:cs typeface="Times New Roman"/>
              </a:rPr>
              <a:t>а) Аби </a:t>
            </a:r>
            <a:r>
              <a:rPr lang="ru-RU" sz="3600" b="1" dirty="0" err="1">
                <a:solidFill>
                  <a:srgbClr val="002060"/>
                </a:solidFill>
                <a:ea typeface="Times New Roman"/>
                <a:cs typeface="Times New Roman"/>
              </a:rPr>
              <a:t>вибратись</a:t>
            </a:r>
            <a:r>
              <a:rPr lang="ru-RU" sz="3600" b="1" dirty="0">
                <a:solidFill>
                  <a:srgbClr val="002060"/>
                </a:solidFill>
                <a:ea typeface="Times New Roman"/>
                <a:cs typeface="Times New Roman"/>
              </a:rPr>
              <a:t> на   </a:t>
            </a:r>
          </a:p>
          <a:p>
            <a:pPr marL="411480" indent="0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3600" b="1" dirty="0">
                <a:solidFill>
                  <a:srgbClr val="002060"/>
                </a:solidFill>
                <a:ea typeface="Times New Roman"/>
                <a:cs typeface="Times New Roman"/>
              </a:rPr>
              <a:t>   вершину  гори</a:t>
            </a:r>
            <a:r>
              <a:rPr lang="uk-UA" sz="3600" b="1" dirty="0">
                <a:solidFill>
                  <a:srgbClr val="002060"/>
                </a:solidFill>
                <a:ea typeface="Times New Roman"/>
                <a:cs typeface="Times New Roman"/>
              </a:rPr>
              <a:t>;</a:t>
            </a:r>
            <a:endParaRPr lang="ru-RU" sz="36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41148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3600" b="1" dirty="0">
                <a:solidFill>
                  <a:srgbClr val="002060"/>
                </a:solidFill>
                <a:ea typeface="Calibri"/>
                <a:cs typeface="Times New Roman"/>
              </a:rPr>
              <a:t>б) добігти до річки;</a:t>
            </a:r>
            <a:endParaRPr lang="ru-RU" sz="36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41148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3600" b="1" dirty="0">
                <a:solidFill>
                  <a:srgbClr val="002060"/>
                </a:solidFill>
                <a:ea typeface="Calibri"/>
                <a:cs typeface="Times New Roman"/>
              </a:rPr>
              <a:t>в) стрибнути якнайвище</a:t>
            </a:r>
            <a:r>
              <a:rPr lang="uk-UA" sz="4300" b="1" dirty="0">
                <a:solidFill>
                  <a:srgbClr val="002060"/>
                </a:solidFill>
                <a:ea typeface="Calibri"/>
                <a:cs typeface="Times New Roman"/>
              </a:rPr>
              <a:t>.</a:t>
            </a:r>
            <a:endParaRPr lang="ru-RU" sz="43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8" name="Рисунок 35" descr="j04344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92118" y="3253301"/>
            <a:ext cx="2291319" cy="2096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1671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340768"/>
            <a:ext cx="8352928" cy="3603812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40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         </a:t>
            </a:r>
            <a:r>
              <a:rPr lang="uk-UA" sz="4000" b="1" dirty="0">
                <a:solidFill>
                  <a:srgbClr val="C00000"/>
                </a:solidFill>
                <a:ea typeface="Calibri"/>
                <a:cs typeface="Times New Roman"/>
              </a:rPr>
              <a:t>2. Що кричала юрба?</a:t>
            </a:r>
            <a:endParaRPr lang="ru-RU" sz="4000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4000" dirty="0">
                <a:ea typeface="Calibri"/>
                <a:cs typeface="Times New Roman"/>
              </a:rPr>
              <a:t>   </a:t>
            </a:r>
            <a:r>
              <a:rPr lang="uk-UA" sz="4000" b="1" dirty="0">
                <a:solidFill>
                  <a:srgbClr val="002060"/>
                </a:solidFill>
                <a:ea typeface="Calibri"/>
                <a:cs typeface="Times New Roman"/>
              </a:rPr>
              <a:t>а)</a:t>
            </a:r>
            <a:r>
              <a:rPr lang="uk-UA" sz="4000" dirty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ru-RU" sz="4000" b="1" dirty="0">
                <a:solidFill>
                  <a:srgbClr val="002060"/>
                </a:solidFill>
                <a:ea typeface="Times New Roman"/>
                <a:cs typeface="Times New Roman"/>
              </a:rPr>
              <a:t>«</a:t>
            </a:r>
            <a:r>
              <a:rPr lang="ru-RU" sz="4000" b="1" dirty="0" err="1">
                <a:solidFill>
                  <a:srgbClr val="002060"/>
                </a:solidFill>
                <a:ea typeface="Times New Roman"/>
                <a:cs typeface="Times New Roman"/>
              </a:rPr>
              <a:t>Жоден</a:t>
            </a:r>
            <a:r>
              <a:rPr lang="ru-RU" sz="4000" b="1" dirty="0">
                <a:solidFill>
                  <a:srgbClr val="002060"/>
                </a:solidFill>
                <a:ea typeface="Times New Roman"/>
                <a:cs typeface="Times New Roman"/>
              </a:rPr>
              <a:t> не </a:t>
            </a:r>
            <a:r>
              <a:rPr lang="ru-RU" sz="4000" b="1" dirty="0" err="1">
                <a:solidFill>
                  <a:srgbClr val="002060"/>
                </a:solidFill>
                <a:ea typeface="Times New Roman"/>
                <a:cs typeface="Times New Roman"/>
              </a:rPr>
              <a:t>зможе</a:t>
            </a:r>
            <a:r>
              <a:rPr lang="ru-RU" sz="4000" b="1" dirty="0">
                <a:solidFill>
                  <a:srgbClr val="002060"/>
                </a:solidFill>
                <a:ea typeface="Times New Roman"/>
                <a:cs typeface="Times New Roman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ea typeface="Times New Roman"/>
                <a:cs typeface="Times New Roman"/>
              </a:rPr>
              <a:t>цього</a:t>
            </a:r>
            <a:r>
              <a:rPr lang="ru-RU" sz="4000" b="1" dirty="0">
                <a:solidFill>
                  <a:srgbClr val="002060"/>
                </a:solidFill>
                <a:ea typeface="Times New Roman"/>
                <a:cs typeface="Times New Roman"/>
              </a:rPr>
              <a:t>    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000" b="1" dirty="0">
                <a:solidFill>
                  <a:srgbClr val="002060"/>
                </a:solidFill>
                <a:ea typeface="Times New Roman"/>
                <a:cs typeface="Times New Roman"/>
              </a:rPr>
              <a:t>        </a:t>
            </a:r>
            <a:r>
              <a:rPr lang="ru-RU" sz="4000" b="1" dirty="0" err="1">
                <a:solidFill>
                  <a:srgbClr val="002060"/>
                </a:solidFill>
                <a:ea typeface="Times New Roman"/>
                <a:cs typeface="Times New Roman"/>
              </a:rPr>
              <a:t>зробити</a:t>
            </a:r>
            <a:r>
              <a:rPr lang="ru-RU" sz="4000" b="1" dirty="0">
                <a:solidFill>
                  <a:srgbClr val="002060"/>
                </a:solidFill>
                <a:ea typeface="Times New Roman"/>
                <a:cs typeface="Times New Roman"/>
              </a:rPr>
              <a:t>!»</a:t>
            </a:r>
            <a:endParaRPr lang="ru-RU" sz="40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4000" b="1" dirty="0">
                <a:solidFill>
                  <a:srgbClr val="002060"/>
                </a:solidFill>
                <a:ea typeface="Times New Roman"/>
                <a:cs typeface="Times New Roman"/>
              </a:rPr>
              <a:t>   б) «Підтримаймо їх!»</a:t>
            </a:r>
            <a:endParaRPr lang="ru-RU" sz="40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4000" b="1" dirty="0">
                <a:solidFill>
                  <a:srgbClr val="002060"/>
                </a:solidFill>
                <a:ea typeface="Times New Roman"/>
                <a:cs typeface="Times New Roman"/>
              </a:rPr>
              <a:t>   в) «Це складно, але   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4000" b="1" dirty="0">
                <a:solidFill>
                  <a:srgbClr val="002060"/>
                </a:solidFill>
                <a:ea typeface="Times New Roman"/>
                <a:cs typeface="Times New Roman"/>
              </a:rPr>
              <a:t>         можливо».</a:t>
            </a:r>
            <a:endParaRPr lang="ru-RU" sz="40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endParaRPr lang="ru-RU" sz="4000" b="1" dirty="0"/>
          </a:p>
        </p:txBody>
      </p:sp>
      <p:pic>
        <p:nvPicPr>
          <p:cNvPr id="6" name="Рисунок 35" descr="j04344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4293096"/>
            <a:ext cx="2291319" cy="2096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63073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124744"/>
            <a:ext cx="6494313" cy="3819836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4000" b="1" dirty="0">
                <a:solidFill>
                  <a:srgbClr val="C00000"/>
                </a:solidFill>
                <a:ea typeface="Times New Roman"/>
                <a:cs typeface="Times New Roman"/>
              </a:rPr>
              <a:t>3) Жабеня-переможець  виявилося…</a:t>
            </a:r>
            <a:endParaRPr lang="ru-RU" sz="4000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4000" b="1" dirty="0">
                <a:ea typeface="Times New Roman"/>
                <a:cs typeface="Times New Roman"/>
              </a:rPr>
              <a:t>              </a:t>
            </a:r>
            <a:r>
              <a:rPr lang="uk-UA" sz="4000" b="1" dirty="0">
                <a:solidFill>
                  <a:srgbClr val="002060"/>
                </a:solidFill>
                <a:ea typeface="Times New Roman"/>
                <a:cs typeface="Times New Roman"/>
              </a:rPr>
              <a:t>а) сліпим;</a:t>
            </a:r>
            <a:endParaRPr lang="ru-RU" sz="40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4000" b="1" dirty="0">
                <a:solidFill>
                  <a:srgbClr val="002060"/>
                </a:solidFill>
                <a:ea typeface="Times New Roman"/>
                <a:cs typeface="Times New Roman"/>
              </a:rPr>
              <a:t>              б) глухим;</a:t>
            </a:r>
            <a:endParaRPr lang="ru-RU" sz="40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4000" b="1" dirty="0">
                <a:solidFill>
                  <a:srgbClr val="002060"/>
                </a:solidFill>
                <a:ea typeface="Times New Roman"/>
                <a:cs typeface="Times New Roman"/>
              </a:rPr>
              <a:t>              в) німим.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4" name="Picture 5" descr="J00787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769414"/>
            <a:ext cx="60325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35" descr="j04344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173866"/>
            <a:ext cx="2857520" cy="2614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92213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548680"/>
            <a:ext cx="7488832" cy="5112568"/>
          </a:xfrm>
        </p:spPr>
        <p:txBody>
          <a:bodyPr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uk-UA" sz="3600" b="1" dirty="0">
                <a:solidFill>
                  <a:srgbClr val="C00000"/>
                </a:solidFill>
                <a:ea typeface="Calibri"/>
                <a:cs typeface="Times New Roman"/>
              </a:rPr>
              <a:t>4.</a:t>
            </a:r>
            <a:r>
              <a:rPr lang="uk-UA" sz="3600" dirty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ru-RU" sz="3600" b="1" dirty="0">
                <a:solidFill>
                  <a:srgbClr val="C00000"/>
                </a:solidFill>
                <a:ea typeface="Times New Roman"/>
                <a:cs typeface="Times New Roman"/>
              </a:rPr>
              <a:t>Де в</a:t>
            </a:r>
            <a:r>
              <a:rPr lang="uk-UA" sz="3600" b="1" dirty="0">
                <a:solidFill>
                  <a:srgbClr val="C00000"/>
                </a:solidFill>
                <a:ea typeface="Times New Roman"/>
                <a:cs typeface="Times New Roman"/>
              </a:rPr>
              <a:t> жабеняти </a:t>
            </a:r>
            <a:r>
              <a:rPr lang="ru-RU" sz="3600" b="1" dirty="0">
                <a:solidFill>
                  <a:srgbClr val="C00000"/>
                </a:solidFill>
                <a:ea typeface="Times New Roman"/>
                <a:cs typeface="Times New Roman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Times New Roman"/>
                <a:cs typeface="Times New Roman"/>
              </a:rPr>
              <a:t>знайшлися</a:t>
            </a:r>
            <a:r>
              <a:rPr lang="ru-RU" sz="3600" b="1" dirty="0">
                <a:solidFill>
                  <a:srgbClr val="C00000"/>
                </a:solidFill>
                <a:ea typeface="Times New Roman"/>
                <a:cs typeface="Times New Roman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Times New Roman"/>
                <a:cs typeface="Times New Roman"/>
              </a:rPr>
              <a:t>сили</a:t>
            </a:r>
            <a:r>
              <a:rPr lang="ru-RU" sz="3600" b="1" dirty="0">
                <a:solidFill>
                  <a:srgbClr val="C00000"/>
                </a:solidFill>
                <a:ea typeface="Times New Roman"/>
                <a:cs typeface="Times New Roman"/>
              </a:rPr>
              <a:t> не </a:t>
            </a:r>
            <a:r>
              <a:rPr lang="ru-RU" sz="3600" b="1" dirty="0" err="1">
                <a:solidFill>
                  <a:srgbClr val="C00000"/>
                </a:solidFill>
                <a:ea typeface="Times New Roman"/>
                <a:cs typeface="Times New Roman"/>
              </a:rPr>
              <a:t>впасти</a:t>
            </a:r>
            <a:r>
              <a:rPr lang="ru-RU" sz="3600" b="1" dirty="0">
                <a:solidFill>
                  <a:srgbClr val="C00000"/>
                </a:solidFill>
                <a:ea typeface="Times New Roman"/>
                <a:cs typeface="Times New Roman"/>
              </a:rPr>
              <a:t> з </a:t>
            </a:r>
            <a:r>
              <a:rPr lang="ru-RU" sz="3600" b="1" dirty="0" err="1">
                <a:solidFill>
                  <a:srgbClr val="C00000"/>
                </a:solidFill>
                <a:ea typeface="Times New Roman"/>
                <a:cs typeface="Times New Roman"/>
              </a:rPr>
              <a:t>висоти</a:t>
            </a:r>
            <a:r>
              <a:rPr lang="ru-RU" sz="3600" b="1" dirty="0">
                <a:solidFill>
                  <a:srgbClr val="C00000"/>
                </a:solidFill>
                <a:ea typeface="Times New Roman"/>
                <a:cs typeface="Times New Roman"/>
              </a:rPr>
              <a:t>?</a:t>
            </a:r>
            <a:endParaRPr lang="ru-RU" sz="3600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uk-UA" sz="3600" b="1" dirty="0">
                <a:solidFill>
                  <a:srgbClr val="002060"/>
                </a:solidFill>
                <a:ea typeface="Times New Roman"/>
                <a:cs typeface="Times New Roman"/>
              </a:rPr>
              <a:t>а) Воно було найсильнішим</a:t>
            </a:r>
          </a:p>
          <a:p>
            <a:pPr marL="0" indent="0">
              <a:spcAft>
                <a:spcPts val="0"/>
              </a:spcAft>
              <a:buNone/>
            </a:pPr>
            <a:r>
              <a:rPr lang="uk-UA" sz="3600" b="1" dirty="0">
                <a:solidFill>
                  <a:srgbClr val="002060"/>
                </a:solidFill>
                <a:ea typeface="Times New Roman"/>
                <a:cs typeface="Times New Roman"/>
              </a:rPr>
              <a:t>     з-поміж усіх;</a:t>
            </a:r>
            <a:endParaRPr lang="ru-RU" sz="36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uk-UA" sz="3600" b="1" dirty="0">
                <a:solidFill>
                  <a:srgbClr val="002060"/>
                </a:solidFill>
                <a:ea typeface="Times New Roman"/>
                <a:cs typeface="Times New Roman"/>
              </a:rPr>
              <a:t>б) Воно </a:t>
            </a:r>
            <a:r>
              <a:rPr lang="ru-RU" sz="3600" b="1" dirty="0">
                <a:solidFill>
                  <a:srgbClr val="002060"/>
                </a:solidFill>
                <a:ea typeface="Times New Roman"/>
                <a:cs typeface="Times New Roman"/>
              </a:rPr>
              <a:t>не </a:t>
            </a:r>
            <a:r>
              <a:rPr lang="ru-RU" sz="3600" b="1" dirty="0" err="1">
                <a:solidFill>
                  <a:srgbClr val="002060"/>
                </a:solidFill>
                <a:ea typeface="Times New Roman"/>
                <a:cs typeface="Times New Roman"/>
              </a:rPr>
              <a:t>чуло</a:t>
            </a:r>
            <a:r>
              <a:rPr lang="ru-RU" sz="3600" b="1" dirty="0">
                <a:solidFill>
                  <a:srgbClr val="002060"/>
                </a:solidFill>
                <a:ea typeface="Times New Roman"/>
                <a:cs typeface="Times New Roman"/>
              </a:rPr>
              <a:t>, </a:t>
            </a:r>
            <a:r>
              <a:rPr lang="ru-RU" sz="3600" b="1" dirty="0" err="1">
                <a:solidFill>
                  <a:srgbClr val="002060"/>
                </a:solidFill>
                <a:ea typeface="Times New Roman"/>
                <a:cs typeface="Times New Roman"/>
              </a:rPr>
              <a:t>що</a:t>
            </a:r>
            <a:r>
              <a:rPr lang="ru-RU" sz="3600" b="1" dirty="0">
                <a:solidFill>
                  <a:srgbClr val="002060"/>
                </a:solidFill>
                <a:ea typeface="Times New Roman"/>
                <a:cs typeface="Times New Roman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ea typeface="Times New Roman"/>
                <a:cs typeface="Times New Roman"/>
              </a:rPr>
              <a:t>глядачі</a:t>
            </a:r>
            <a:r>
              <a:rPr lang="ru-RU" sz="3600" b="1" dirty="0">
                <a:solidFill>
                  <a:srgbClr val="002060"/>
                </a:solidFill>
                <a:ea typeface="Times New Roman"/>
                <a:cs typeface="Times New Roman"/>
              </a:rPr>
              <a:t> не    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sz="3600" b="1" dirty="0">
                <a:solidFill>
                  <a:srgbClr val="002060"/>
                </a:solidFill>
                <a:ea typeface="Times New Roman"/>
                <a:cs typeface="Times New Roman"/>
              </a:rPr>
              <a:t>     </a:t>
            </a:r>
            <a:r>
              <a:rPr lang="ru-RU" sz="3600" b="1" dirty="0" err="1">
                <a:solidFill>
                  <a:srgbClr val="002060"/>
                </a:solidFill>
                <a:ea typeface="Times New Roman"/>
                <a:cs typeface="Times New Roman"/>
              </a:rPr>
              <a:t>вірили</a:t>
            </a:r>
            <a:r>
              <a:rPr lang="ru-RU" sz="3600" b="1" dirty="0">
                <a:solidFill>
                  <a:srgbClr val="002060"/>
                </a:solidFill>
                <a:ea typeface="Times New Roman"/>
                <a:cs typeface="Times New Roman"/>
              </a:rPr>
              <a:t> в </a:t>
            </a:r>
            <a:r>
              <a:rPr lang="ru-RU" sz="3600" b="1" dirty="0" err="1">
                <a:solidFill>
                  <a:srgbClr val="002060"/>
                </a:solidFill>
                <a:ea typeface="Times New Roman"/>
                <a:cs typeface="Times New Roman"/>
              </a:rPr>
              <a:t>його</a:t>
            </a:r>
            <a:r>
              <a:rPr lang="ru-RU" sz="3600" b="1" dirty="0">
                <a:solidFill>
                  <a:srgbClr val="002060"/>
                </a:solidFill>
                <a:ea typeface="Times New Roman"/>
                <a:cs typeface="Times New Roman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ea typeface="Times New Roman"/>
                <a:cs typeface="Times New Roman"/>
              </a:rPr>
              <a:t>сили</a:t>
            </a:r>
            <a:r>
              <a:rPr lang="ru-RU" sz="3600" b="1" dirty="0">
                <a:solidFill>
                  <a:srgbClr val="002060"/>
                </a:solidFill>
                <a:ea typeface="Times New Roman"/>
                <a:cs typeface="Times New Roman"/>
              </a:rPr>
              <a:t>.</a:t>
            </a:r>
            <a:endParaRPr lang="ru-RU" sz="36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uk-UA" sz="3600" b="1" dirty="0">
                <a:solidFill>
                  <a:srgbClr val="002060"/>
                </a:solidFill>
                <a:ea typeface="Times New Roman"/>
                <a:cs typeface="Times New Roman"/>
              </a:rPr>
              <a:t>в) Його підштовхували інші   </a:t>
            </a:r>
          </a:p>
          <a:p>
            <a:pPr marL="0" indent="0">
              <a:spcAft>
                <a:spcPts val="0"/>
              </a:spcAft>
              <a:buNone/>
            </a:pPr>
            <a:r>
              <a:rPr lang="uk-UA" sz="3600" b="1" dirty="0">
                <a:solidFill>
                  <a:srgbClr val="002060"/>
                </a:solidFill>
                <a:ea typeface="Times New Roman"/>
                <a:cs typeface="Times New Roman"/>
              </a:rPr>
              <a:t>     жабенята.</a:t>
            </a:r>
            <a:endParaRPr lang="ru-RU" sz="36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endParaRPr lang="ru-RU" sz="4000" dirty="0"/>
          </a:p>
        </p:txBody>
      </p:sp>
      <p:pic>
        <p:nvPicPr>
          <p:cNvPr id="4" name="Picture 5" descr="J00787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953" y="4769414"/>
            <a:ext cx="60325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6706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1268760"/>
            <a:ext cx="6196405" cy="3603812"/>
          </a:xfrm>
        </p:spPr>
        <p:txBody>
          <a:bodyPr>
            <a:normAutofit lnSpcReduction="10000"/>
          </a:bodyPr>
          <a:lstStyle/>
          <a:p>
            <a:pPr marL="18288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4000" b="1" dirty="0">
                <a:solidFill>
                  <a:srgbClr val="C00000"/>
                </a:solidFill>
                <a:ea typeface="Times New Roman"/>
                <a:cs typeface="Times New Roman"/>
              </a:rPr>
              <a:t>5. Слово </a:t>
            </a:r>
            <a:r>
              <a:rPr lang="uk-UA" sz="4000" b="1" i="1" dirty="0">
                <a:solidFill>
                  <a:srgbClr val="C00000"/>
                </a:solidFill>
                <a:ea typeface="Times New Roman"/>
                <a:cs typeface="Times New Roman"/>
              </a:rPr>
              <a:t>песимізм</a:t>
            </a:r>
            <a:r>
              <a:rPr lang="uk-UA" sz="4000" b="1" dirty="0">
                <a:solidFill>
                  <a:srgbClr val="C00000"/>
                </a:solidFill>
                <a:ea typeface="Times New Roman"/>
                <a:cs typeface="Times New Roman"/>
              </a:rPr>
              <a:t> означає</a:t>
            </a:r>
            <a:endParaRPr lang="ru-RU" sz="4000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marL="18288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4000" b="1" dirty="0">
                <a:solidFill>
                  <a:srgbClr val="002060"/>
                </a:solidFill>
                <a:ea typeface="Times New Roman"/>
                <a:cs typeface="Times New Roman"/>
              </a:rPr>
              <a:t>а) впевненість;</a:t>
            </a:r>
            <a:br>
              <a:rPr lang="ru-RU" sz="4000" b="1" dirty="0">
                <a:solidFill>
                  <a:srgbClr val="002060"/>
                </a:solidFill>
                <a:ea typeface="Times New Roman"/>
                <a:cs typeface="Times New Roman"/>
              </a:rPr>
            </a:br>
            <a:r>
              <a:rPr lang="uk-UA" sz="4000" b="1" dirty="0">
                <a:solidFill>
                  <a:srgbClr val="002060"/>
                </a:solidFill>
                <a:ea typeface="Calibri"/>
                <a:cs typeface="Times New Roman"/>
              </a:rPr>
              <a:t>б) хитрість;</a:t>
            </a:r>
            <a:endParaRPr lang="ru-RU" sz="40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18288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uk-UA" sz="4000" b="1" dirty="0">
                <a:solidFill>
                  <a:srgbClr val="002060"/>
                </a:solidFill>
                <a:ea typeface="Calibri"/>
                <a:cs typeface="Times New Roman"/>
              </a:rPr>
              <a:t>в) безнадія.</a:t>
            </a:r>
            <a:endParaRPr lang="ru-RU" sz="40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5" name="Рисунок 35" descr="j04344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609" y="3572248"/>
            <a:ext cx="2291319" cy="2096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2459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620688"/>
            <a:ext cx="6984776" cy="4752528"/>
          </a:xfrm>
        </p:spPr>
        <p:txBody>
          <a:bodyPr>
            <a:normAutofit fontScale="92500" lnSpcReduction="10000"/>
          </a:bodyPr>
          <a:lstStyle/>
          <a:p>
            <a:pPr marL="182880" marR="47625" indent="0" algn="ctr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  <a:buNone/>
            </a:pPr>
            <a:r>
              <a:rPr lang="uk-UA" sz="4700" b="1" dirty="0">
                <a:solidFill>
                  <a:srgbClr val="C00000"/>
                </a:solidFill>
                <a:ea typeface="Calibri"/>
                <a:cs typeface="Times New Roman"/>
              </a:rPr>
              <a:t>6.  </a:t>
            </a:r>
            <a:r>
              <a:rPr lang="uk-UA" sz="4700" b="1" dirty="0">
                <a:solidFill>
                  <a:srgbClr val="C00000"/>
                </a:solidFill>
                <a:ea typeface="Times New Roman"/>
                <a:cs typeface="Times New Roman"/>
              </a:rPr>
              <a:t>Щоб досягати своєї мети   потрібно …</a:t>
            </a:r>
            <a:endParaRPr lang="ru-RU" sz="4700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marL="182880" indent="0">
              <a:spcAft>
                <a:spcPts val="0"/>
              </a:spcAft>
              <a:buNone/>
            </a:pPr>
            <a:r>
              <a:rPr lang="uk-UA" sz="4200" b="1" dirty="0">
                <a:solidFill>
                  <a:srgbClr val="002060"/>
                </a:solidFill>
                <a:ea typeface="Calibri"/>
                <a:cs typeface="Times New Roman"/>
              </a:rPr>
              <a:t>а) турбуватися про свою   </a:t>
            </a:r>
          </a:p>
          <a:p>
            <a:pPr marL="182880" indent="0">
              <a:spcAft>
                <a:spcPts val="0"/>
              </a:spcAft>
              <a:buNone/>
            </a:pPr>
            <a:r>
              <a:rPr lang="uk-UA" sz="4200" b="1" dirty="0">
                <a:solidFill>
                  <a:srgbClr val="002060"/>
                </a:solidFill>
                <a:ea typeface="Calibri"/>
                <a:cs typeface="Times New Roman"/>
              </a:rPr>
              <a:t>     безпеку;</a:t>
            </a:r>
            <a:endParaRPr lang="ru-RU" sz="42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182880" indent="0">
              <a:spcAft>
                <a:spcPts val="0"/>
              </a:spcAft>
              <a:buNone/>
            </a:pPr>
            <a:r>
              <a:rPr lang="uk-UA" sz="4200" b="1" dirty="0">
                <a:solidFill>
                  <a:srgbClr val="002060"/>
                </a:solidFill>
                <a:ea typeface="Calibri"/>
                <a:cs typeface="Times New Roman"/>
              </a:rPr>
              <a:t>б) багато тренуватися;</a:t>
            </a:r>
            <a:endParaRPr lang="ru-RU" sz="42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182880" marR="47625" indent="0">
              <a:spcBef>
                <a:spcPts val="375"/>
              </a:spcBef>
              <a:spcAft>
                <a:spcPts val="0"/>
              </a:spcAft>
              <a:buNone/>
            </a:pPr>
            <a:r>
              <a:rPr lang="uk-UA" sz="4200" b="1" dirty="0">
                <a:solidFill>
                  <a:srgbClr val="002060"/>
                </a:solidFill>
                <a:ea typeface="Calibri"/>
                <a:cs typeface="Times New Roman"/>
              </a:rPr>
              <a:t>в) </a:t>
            </a:r>
            <a:r>
              <a:rPr lang="uk-UA" sz="4200" b="1" dirty="0">
                <a:solidFill>
                  <a:srgbClr val="002060"/>
                </a:solidFill>
                <a:ea typeface="Times New Roman"/>
                <a:cs typeface="Times New Roman"/>
              </a:rPr>
              <a:t>д</a:t>
            </a:r>
            <a:r>
              <a:rPr lang="ru-RU" sz="4200" b="1" dirty="0">
                <a:solidFill>
                  <a:srgbClr val="002060"/>
                </a:solidFill>
                <a:ea typeface="Times New Roman"/>
                <a:cs typeface="Times New Roman"/>
              </a:rPr>
              <a:t>ума</a:t>
            </a:r>
            <a:r>
              <a:rPr lang="uk-UA" sz="4200" b="1" dirty="0">
                <a:solidFill>
                  <a:srgbClr val="002060"/>
                </a:solidFill>
                <a:ea typeface="Times New Roman"/>
                <a:cs typeface="Times New Roman"/>
              </a:rPr>
              <a:t>ти</a:t>
            </a:r>
            <a:r>
              <a:rPr lang="ru-RU" sz="4200" b="1" dirty="0">
                <a:solidFill>
                  <a:srgbClr val="002060"/>
                </a:solidFill>
                <a:ea typeface="Times New Roman"/>
                <a:cs typeface="Times New Roman"/>
              </a:rPr>
              <a:t> </a:t>
            </a:r>
            <a:r>
              <a:rPr lang="ru-RU" sz="4200" b="1" dirty="0" err="1">
                <a:solidFill>
                  <a:srgbClr val="002060"/>
                </a:solidFill>
                <a:ea typeface="Times New Roman"/>
                <a:cs typeface="Times New Roman"/>
              </a:rPr>
              <a:t>лише</a:t>
            </a:r>
            <a:r>
              <a:rPr lang="ru-RU" sz="4200" b="1" dirty="0">
                <a:solidFill>
                  <a:srgbClr val="002060"/>
                </a:solidFill>
                <a:ea typeface="Times New Roman"/>
                <a:cs typeface="Times New Roman"/>
              </a:rPr>
              <a:t> про </a:t>
            </a:r>
          </a:p>
          <a:p>
            <a:pPr marL="182880" marR="47625" indent="0">
              <a:spcBef>
                <a:spcPts val="375"/>
              </a:spcBef>
              <a:spcAft>
                <a:spcPts val="0"/>
              </a:spcAft>
              <a:buNone/>
            </a:pPr>
            <a:r>
              <a:rPr lang="ru-RU" sz="4200" b="1" dirty="0">
                <a:solidFill>
                  <a:srgbClr val="002060"/>
                </a:solidFill>
                <a:ea typeface="Times New Roman"/>
                <a:cs typeface="Times New Roman"/>
              </a:rPr>
              <a:t>    </a:t>
            </a:r>
            <a:r>
              <a:rPr lang="ru-RU" sz="4200" b="1" dirty="0" err="1">
                <a:solidFill>
                  <a:srgbClr val="002060"/>
                </a:solidFill>
                <a:ea typeface="Times New Roman"/>
                <a:cs typeface="Times New Roman"/>
              </a:rPr>
              <a:t>хороше</a:t>
            </a:r>
            <a:r>
              <a:rPr lang="ru-RU" sz="4200" b="1" dirty="0">
                <a:solidFill>
                  <a:srgbClr val="002060"/>
                </a:solidFill>
                <a:ea typeface="Times New Roman"/>
                <a:cs typeface="Times New Roman"/>
              </a:rPr>
              <a:t>!</a:t>
            </a:r>
            <a:endParaRPr lang="ru-RU" sz="42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5733256"/>
            <a:ext cx="6696744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uk-UA" sz="4800" b="1" dirty="0">
                <a:solidFill>
                  <a:srgbClr val="C00000"/>
                </a:solidFill>
                <a:latin typeface="Constantia"/>
                <a:cs typeface="DaunPenh" pitchFamily="2" charset="0"/>
              </a:rPr>
              <a:t>1А   2Б   3Б   4Б   5В   6В</a:t>
            </a:r>
          </a:p>
        </p:txBody>
      </p:sp>
    </p:spTree>
    <p:extLst>
      <p:ext uri="{BB962C8B-B14F-4D97-AF65-F5344CB8AC3E}">
        <p14:creationId xmlns:p14="http://schemas.microsoft.com/office/powerpoint/2010/main" val="136178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R="47625" lvl="0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uk-UA" sz="5300" b="1" dirty="0">
                <a:solidFill>
                  <a:srgbClr val="C00000"/>
                </a:solidFill>
                <a:ea typeface="Times New Roman"/>
                <a:cs typeface="Times New Roman"/>
              </a:rPr>
              <a:t>Словникова робота</a:t>
            </a:r>
            <a:br>
              <a:rPr lang="ru-RU" sz="3200" b="1" dirty="0">
                <a:latin typeface="Calibri"/>
                <a:ea typeface="Calibri"/>
                <a:cs typeface="Times New Roman"/>
              </a:rPr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556792"/>
            <a:ext cx="7488832" cy="4176464"/>
          </a:xfrm>
        </p:spPr>
        <p:txBody>
          <a:bodyPr>
            <a:noAutofit/>
          </a:bodyPr>
          <a:lstStyle/>
          <a:p>
            <a:pPr marL="499110" marR="47625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uk-UA" sz="3200" b="1" dirty="0">
                <a:solidFill>
                  <a:srgbClr val="C00000"/>
                </a:solidFill>
                <a:ea typeface="Times New Roman"/>
                <a:cs typeface="Estrangelo Edessa" pitchFamily="66" charset="0"/>
              </a:rPr>
              <a:t>Песиміст</a:t>
            </a:r>
            <a:r>
              <a:rPr lang="uk-UA" sz="3200" b="1" dirty="0">
                <a:ea typeface="Times New Roman"/>
                <a:cs typeface="Estrangelo Edessa" pitchFamily="66" charset="0"/>
              </a:rPr>
              <a:t>  </a:t>
            </a:r>
            <a:r>
              <a:rPr lang="uk-UA" sz="3200" b="1" dirty="0">
                <a:solidFill>
                  <a:srgbClr val="002060"/>
                </a:solidFill>
                <a:ea typeface="Calibri"/>
                <a:cs typeface="Estrangelo Edessa" pitchFamily="66" charset="0"/>
              </a:rPr>
              <a:t>— це</a:t>
            </a:r>
            <a:r>
              <a:rPr lang="ru-RU" sz="3200" b="1" dirty="0">
                <a:solidFill>
                  <a:srgbClr val="002060"/>
                </a:solidFill>
                <a:ea typeface="Calibri"/>
                <a:cs typeface="Estrangelo Edessa" pitchFamily="66" charset="0"/>
              </a:rPr>
              <a:t> </a:t>
            </a:r>
            <a:r>
              <a:rPr lang="uk-UA" sz="3200" b="1" dirty="0">
                <a:solidFill>
                  <a:srgbClr val="002060"/>
                </a:solidFill>
                <a:ea typeface="Calibri"/>
                <a:cs typeface="Estrangelo Edessa" pitchFamily="66" charset="0"/>
              </a:rPr>
              <a:t>людина, яка не вірить у краще майбутнє; в усьому вбачає найгірші, темні сторони.</a:t>
            </a:r>
            <a:endParaRPr lang="ru-RU" sz="3200" b="1" dirty="0">
              <a:ea typeface="Calibri"/>
              <a:cs typeface="Estrangelo Edessa" pitchFamily="66" charset="0"/>
            </a:endParaRPr>
          </a:p>
          <a:p>
            <a:pPr marL="499110" marR="47625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uk-UA" sz="3200" b="1" dirty="0">
                <a:solidFill>
                  <a:srgbClr val="C00000"/>
                </a:solidFill>
                <a:ea typeface="Calibri"/>
                <a:cs typeface="Estrangelo Edessa" pitchFamily="66" charset="0"/>
              </a:rPr>
              <a:t>Позитивний </a:t>
            </a:r>
            <a:r>
              <a:rPr lang="ru-RU" sz="3200" b="1" dirty="0">
                <a:solidFill>
                  <a:srgbClr val="002060"/>
                </a:solidFill>
                <a:ea typeface="Calibri"/>
                <a:cs typeface="Estrangelo Edessa" pitchFamily="66" charset="0"/>
              </a:rPr>
              <a:t>—  </a:t>
            </a:r>
            <a:r>
              <a:rPr lang="uk-UA" sz="3200" b="1" dirty="0">
                <a:solidFill>
                  <a:srgbClr val="002060"/>
                </a:solidFill>
                <a:ea typeface="Calibri"/>
                <a:cs typeface="Estrangelo Edessa" pitchFamily="66" charset="0"/>
              </a:rPr>
              <a:t>я</a:t>
            </a:r>
            <a:r>
              <a:rPr lang="ru-RU" sz="3200" b="1" dirty="0">
                <a:solidFill>
                  <a:srgbClr val="002060"/>
                </a:solidFill>
                <a:ea typeface="Calibri"/>
                <a:cs typeface="Estrangelo Edessa" pitchFamily="66" charset="0"/>
              </a:rPr>
              <a:t>кий </a:t>
            </a:r>
            <a:r>
              <a:rPr lang="ru-RU" sz="3200" b="1" dirty="0" err="1">
                <a:solidFill>
                  <a:srgbClr val="002060"/>
                </a:solidFill>
                <a:ea typeface="Calibri"/>
                <a:cs typeface="Estrangelo Edessa" pitchFamily="66" charset="0"/>
              </a:rPr>
              <a:t>заслуговує</a:t>
            </a:r>
            <a:r>
              <a:rPr lang="ru-RU" sz="3200" b="1" dirty="0">
                <a:solidFill>
                  <a:srgbClr val="002060"/>
                </a:solidFill>
                <a:ea typeface="Calibri"/>
                <a:cs typeface="Estrangelo Edessa" pitchFamily="66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ea typeface="Calibri"/>
                <a:cs typeface="Estrangelo Edessa" pitchFamily="66" charset="0"/>
              </a:rPr>
              <a:t>схвалення</a:t>
            </a:r>
            <a:r>
              <a:rPr lang="ru-RU" sz="3200" b="1" dirty="0">
                <a:solidFill>
                  <a:srgbClr val="002060"/>
                </a:solidFill>
                <a:ea typeface="Calibri"/>
                <a:cs typeface="Estrangelo Edessa" pitchFamily="66" charset="0"/>
              </a:rPr>
              <a:t>; </a:t>
            </a:r>
            <a:r>
              <a:rPr lang="ru-RU" sz="3200" b="1" dirty="0" err="1">
                <a:solidFill>
                  <a:srgbClr val="002060"/>
                </a:solidFill>
                <a:ea typeface="Calibri"/>
                <a:cs typeface="Estrangelo Edessa" pitchFamily="66" charset="0"/>
              </a:rPr>
              <a:t>який</a:t>
            </a:r>
            <a:r>
              <a:rPr lang="ru-RU" sz="3200" b="1" dirty="0">
                <a:solidFill>
                  <a:srgbClr val="002060"/>
                </a:solidFill>
                <a:ea typeface="Calibri"/>
                <a:cs typeface="Estrangelo Edessa" pitchFamily="66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ea typeface="Calibri"/>
                <a:cs typeface="Estrangelo Edessa" pitchFamily="66" charset="0"/>
              </a:rPr>
              <a:t>дає</a:t>
            </a:r>
            <a:r>
              <a:rPr lang="ru-RU" sz="3200" b="1" dirty="0">
                <a:solidFill>
                  <a:srgbClr val="002060"/>
                </a:solidFill>
                <a:ea typeface="Calibri"/>
                <a:cs typeface="Estrangelo Edessa" pitchFamily="66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ea typeface="Calibri"/>
                <a:cs typeface="Estrangelo Edessa" pitchFamily="66" charset="0"/>
              </a:rPr>
              <a:t>бажані</a:t>
            </a:r>
            <a:r>
              <a:rPr lang="ru-RU" sz="3200" b="1" dirty="0">
                <a:solidFill>
                  <a:srgbClr val="002060"/>
                </a:solidFill>
                <a:ea typeface="Calibri"/>
                <a:cs typeface="Estrangelo Edessa" pitchFamily="66" charset="0"/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ea typeface="Calibri"/>
                <a:cs typeface="Estrangelo Edessa" pitchFamily="66" charset="0"/>
              </a:rPr>
              <a:t>потрібні</a:t>
            </a:r>
            <a:r>
              <a:rPr lang="ru-RU" sz="3200" b="1" dirty="0">
                <a:solidFill>
                  <a:srgbClr val="002060"/>
                </a:solidFill>
                <a:ea typeface="Calibri"/>
                <a:cs typeface="Estrangelo Edessa" pitchFamily="66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ea typeface="Calibri"/>
                <a:cs typeface="Estrangelo Edessa" pitchFamily="66" charset="0"/>
              </a:rPr>
              <a:t>результати</a:t>
            </a:r>
            <a:r>
              <a:rPr lang="ru-RU" sz="3200" b="1" dirty="0">
                <a:solidFill>
                  <a:srgbClr val="002060"/>
                </a:solidFill>
                <a:ea typeface="Calibri"/>
                <a:cs typeface="Estrangelo Edessa" pitchFamily="66" charset="0"/>
              </a:rPr>
              <a:t>.</a:t>
            </a:r>
          </a:p>
          <a:p>
            <a:endParaRPr lang="ru-RU" sz="3200" b="1" dirty="0">
              <a:cs typeface="Estrangelo Edessa" pitchFamily="66" charset="0"/>
            </a:endParaRPr>
          </a:p>
        </p:txBody>
      </p:sp>
      <p:pic>
        <p:nvPicPr>
          <p:cNvPr id="4" name="Picture 5" descr="J00787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636912"/>
            <a:ext cx="60325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12997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Картинки по запросу не слухай  негативних дум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144000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7704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404664"/>
            <a:ext cx="6992888" cy="1044575"/>
          </a:xfrm>
        </p:spPr>
        <p:txBody>
          <a:bodyPr rtlCol="0">
            <a:prstTxWarp prst="textChevron">
              <a:avLst/>
            </a:prstTxWarp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4000" b="1" dirty="0">
                <a:solidFill>
                  <a:srgbClr val="C00000"/>
                </a:solidFill>
              </a:rPr>
              <a:t>ПОДУМАЙ!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827583" y="1412776"/>
            <a:ext cx="7776865" cy="46805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uk-UA" dirty="0"/>
          </a:p>
          <a:p>
            <a:pPr lvl="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uk-UA" sz="3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uk-UA" sz="3600" b="1" dirty="0">
                <a:latin typeface="Times New Roman"/>
                <a:ea typeface="Times New Roman"/>
                <a:cs typeface="Times New Roman"/>
              </a:rPr>
              <a:t>Є такі види мовленнєвої  діяльності…</a:t>
            </a:r>
          </a:p>
          <a:p>
            <a:pPr lvl="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uk-UA" sz="3600" b="1" dirty="0">
                <a:latin typeface="Times New Roman"/>
                <a:ea typeface="Times New Roman"/>
                <a:cs typeface="Times New Roman"/>
              </a:rPr>
              <a:t> Слово </a:t>
            </a:r>
            <a:r>
              <a:rPr lang="uk-UA" sz="3600" b="1" i="1" dirty="0">
                <a:latin typeface="Times New Roman"/>
                <a:ea typeface="Times New Roman"/>
                <a:cs typeface="Times New Roman"/>
              </a:rPr>
              <a:t>аудіювання </a:t>
            </a:r>
            <a:r>
              <a:rPr lang="uk-UA" sz="3600" b="1" dirty="0">
                <a:latin typeface="Times New Roman"/>
                <a:ea typeface="Times New Roman"/>
                <a:cs typeface="Times New Roman"/>
              </a:rPr>
              <a:t>означає</a:t>
            </a:r>
            <a:r>
              <a:rPr lang="uk-UA" sz="3600" b="1" i="1" dirty="0">
                <a:latin typeface="Times New Roman"/>
                <a:ea typeface="Times New Roman"/>
                <a:cs typeface="Times New Roman"/>
              </a:rPr>
              <a:t>… </a:t>
            </a:r>
            <a:endParaRPr lang="ru-RU" sz="3600" b="1" dirty="0">
              <a:latin typeface="Calibri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uk-UA" sz="3600" b="1" dirty="0">
                <a:latin typeface="Times New Roman"/>
                <a:ea typeface="Times New Roman"/>
                <a:cs typeface="Times New Roman"/>
              </a:rPr>
              <a:t> Існують такі види аудіювання…</a:t>
            </a:r>
            <a:endParaRPr lang="ru-RU" sz="3600" b="1" dirty="0">
              <a:latin typeface="Calibri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uk-UA" sz="3600" b="1" dirty="0">
                <a:latin typeface="Times New Roman"/>
                <a:ea typeface="Times New Roman"/>
                <a:cs typeface="Times New Roman"/>
              </a:rPr>
              <a:t> Навички аудіювання можуть знадобитися для того, щоб … </a:t>
            </a:r>
            <a:endParaRPr lang="ru-RU" sz="3600" b="1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185" y="5589240"/>
            <a:ext cx="1430840" cy="1268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8617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br>
              <a:rPr lang="ru-RU" sz="1800" dirty="0">
                <a:ea typeface="Calibri"/>
                <a:cs typeface="Times New Roman"/>
              </a:rPr>
            </a:br>
            <a:endParaRPr lang="ru-RU" sz="1800" dirty="0"/>
          </a:p>
        </p:txBody>
      </p:sp>
      <p:pic>
        <p:nvPicPr>
          <p:cNvPr id="4" name="Picture 2" descr="D:\смайлики\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5662" y="764704"/>
            <a:ext cx="7040018" cy="5169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50791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2E353D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1154</TotalTime>
  <Words>420</Words>
  <Application>Microsoft Office PowerPoint</Application>
  <PresentationFormat>Экран (4:3)</PresentationFormat>
  <Paragraphs>96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3" baseType="lpstr">
      <vt:lpstr>Arial</vt:lpstr>
      <vt:lpstr>Brush Script MT</vt:lpstr>
      <vt:lpstr>Calibri</vt:lpstr>
      <vt:lpstr>Constantia</vt:lpstr>
      <vt:lpstr>Franklin Gothic Book</vt:lpstr>
      <vt:lpstr>inherit</vt:lpstr>
      <vt:lpstr>Rage Italic</vt:lpstr>
      <vt:lpstr>Times New Roman</vt:lpstr>
      <vt:lpstr>Wingdings</vt:lpstr>
      <vt:lpstr>Кнопка</vt:lpstr>
      <vt:lpstr>Презентация PowerPoint</vt:lpstr>
      <vt:lpstr> Я слухаю для того, щоб… </vt:lpstr>
      <vt:lpstr>СЛУХАЙ УВАЖНО!</vt:lpstr>
      <vt:lpstr>Презентация PowerPoint</vt:lpstr>
      <vt:lpstr>ВИДИ МОВЛЕННЄВОЇ ДІЯЛЬНОСТІ</vt:lpstr>
      <vt:lpstr>ГОВОРІННЯ</vt:lpstr>
      <vt:lpstr>Презентация PowerPoint</vt:lpstr>
      <vt:lpstr>Презентация PowerPoint</vt:lpstr>
      <vt:lpstr>Тестове завдання</vt:lpstr>
      <vt:lpstr>Притча    невелике  усне оповідання  повчального характеру про якусь  життєву пригоду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Словникова робота </vt:lpstr>
      <vt:lpstr>Презентация PowerPoint</vt:lpstr>
      <vt:lpstr>ПОДУМАЙ!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cp:lastModifiedBy>Olga</cp:lastModifiedBy>
  <cp:revision>82</cp:revision>
  <dcterms:modified xsi:type="dcterms:W3CDTF">2022-11-10T10:51:04Z</dcterms:modified>
</cp:coreProperties>
</file>