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4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Ділове мовлення. Заява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РЗМ №13. 9 клас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857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таке документ?</a:t>
            </a:r>
            <a:endParaRPr lang="uk-UA" dirty="0"/>
          </a:p>
        </p:txBody>
      </p:sp>
      <p:pic>
        <p:nvPicPr>
          <p:cNvPr id="1026" name="Picture 2" descr="Документы для регистрации компаний: полный список - Bilderl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16" y="2077468"/>
            <a:ext cx="723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9303" y="4310742"/>
            <a:ext cx="6348549" cy="18462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Докуме́нт</a:t>
            </a:r>
            <a:r>
              <a:rPr lang="ru-RU" dirty="0">
                <a:solidFill>
                  <a:schemeClr val="bg1"/>
                </a:solidFill>
              </a:rPr>
              <a:t> — </a:t>
            </a:r>
            <a:r>
              <a:rPr lang="ru-RU" dirty="0" err="1">
                <a:solidFill>
                  <a:schemeClr val="bg1"/>
                </a:solidFill>
              </a:rPr>
              <a:t>базова</a:t>
            </a:r>
            <a:r>
              <a:rPr lang="ru-RU" dirty="0">
                <a:solidFill>
                  <a:schemeClr val="bg1"/>
                </a:solidFill>
              </a:rPr>
              <a:t> теоретична </a:t>
            </a:r>
            <a:r>
              <a:rPr lang="ru-RU" dirty="0" err="1">
                <a:solidFill>
                  <a:schemeClr val="bg1"/>
                </a:solidFill>
              </a:rPr>
              <a:t>конструкція</a:t>
            </a:r>
            <a:r>
              <a:rPr lang="ru-RU" dirty="0">
                <a:solidFill>
                  <a:schemeClr val="bg1"/>
                </a:solidFill>
              </a:rPr>
              <a:t>, яка </a:t>
            </a:r>
            <a:r>
              <a:rPr lang="ru-RU" dirty="0" err="1">
                <a:solidFill>
                  <a:schemeClr val="bg1"/>
                </a:solidFill>
              </a:rPr>
              <a:t>стосується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всього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може</a:t>
            </a:r>
            <a:r>
              <a:rPr lang="ru-RU" dirty="0">
                <a:solidFill>
                  <a:schemeClr val="bg1"/>
                </a:solidFill>
              </a:rPr>
              <a:t> бути </a:t>
            </a:r>
            <a:r>
              <a:rPr lang="ru-RU" dirty="0" err="1">
                <a:solidFill>
                  <a:schemeClr val="bg1"/>
                </a:solidFill>
              </a:rPr>
              <a:t>збережене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або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представлене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щоб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служити</a:t>
            </a:r>
            <a:r>
              <a:rPr lang="ru-RU" dirty="0">
                <a:solidFill>
                  <a:schemeClr val="bg1"/>
                </a:solidFill>
              </a:rPr>
              <a:t> як </a:t>
            </a:r>
            <a:r>
              <a:rPr lang="ru-RU" dirty="0" err="1">
                <a:solidFill>
                  <a:schemeClr val="bg1"/>
                </a:solidFill>
              </a:rPr>
              <a:t>доказ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певної</a:t>
            </a:r>
            <a:r>
              <a:rPr lang="ru-RU" dirty="0">
                <a:solidFill>
                  <a:schemeClr val="bg1"/>
                </a:solidFill>
              </a:rPr>
              <a:t> мети. 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4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Які головні ознаки офіційно-ділового стилю?</a:t>
            </a:r>
            <a:endParaRPr lang="uk-UA" dirty="0"/>
          </a:p>
        </p:txBody>
      </p:sp>
      <p:pic>
        <p:nvPicPr>
          <p:cNvPr id="2050" name="Picture 2" descr="ЯКІ ПЕРВИННІ ДОКУМЕНТИ ВВАЖАТИМУТЬСЯ НАЛЕЖНИМИ ДЛЯ ПІДТВЕРДЖЕННЯ  ГОСПОДАРСЬКОЇ ОПЕРАЦІЇ? | Асколь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472" y="2336873"/>
            <a:ext cx="7647979" cy="425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54034" y="2760617"/>
            <a:ext cx="5425440" cy="9231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ЗАГАЛЬНІ</a:t>
            </a:r>
          </a:p>
          <a:p>
            <a:pPr algn="ctr"/>
            <a:r>
              <a:rPr lang="uk-UA" dirty="0" smtClean="0"/>
              <a:t>Офіційність, чіткість, конкретність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54034" y="3972225"/>
            <a:ext cx="5425440" cy="9231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ЛЕКСИЧНІ</a:t>
            </a:r>
          </a:p>
          <a:p>
            <a:pPr algn="ctr"/>
            <a:r>
              <a:rPr lang="uk-UA" dirty="0" smtClean="0"/>
              <a:t>професійні слова, назви документів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54034" y="5280688"/>
            <a:ext cx="5425440" cy="9231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ГРАМАТИЧНІ</a:t>
            </a:r>
          </a:p>
          <a:p>
            <a:pPr algn="ctr"/>
            <a:r>
              <a:rPr lang="uk-UA" dirty="0" smtClean="0"/>
              <a:t>Стандартні мовленнєві моделі, складноскорочені слова, розповідні речення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334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/>
              <a:t>Заява </a:t>
            </a:r>
            <a:endParaRPr lang="uk-UA" sz="4800" b="1" dirty="0"/>
          </a:p>
        </p:txBody>
      </p:sp>
      <p:pic>
        <p:nvPicPr>
          <p:cNvPr id="3074" name="Picture 2" descr="Зразок заяви на звільнення за власним бажанням - як написати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88" y="2623727"/>
            <a:ext cx="609600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4813" y="3457302"/>
            <a:ext cx="5852160" cy="16546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- документ, що містить пропозицію або прохання однієї чи кількох осіб до установи чи керівної особи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70627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Заява пишеться від руки і в одному примірнику – так передбачено стандартом</a:t>
            </a:r>
            <a:endParaRPr lang="uk-UA" dirty="0"/>
          </a:p>
        </p:txBody>
      </p:sp>
      <p:pic>
        <p:nvPicPr>
          <p:cNvPr id="4098" name="Picture 2" descr="На що звернути увагу в разі звільнення за власним бажанням | Професійні  вид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328" y="2591412"/>
            <a:ext cx="6994163" cy="341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393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Стандарт передбачає такі реквізити: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8640" y="2306750"/>
            <a:ext cx="5425440" cy="923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Назва організації, установи чи посади особи, яким подається заява </a:t>
            </a:r>
            <a:r>
              <a:rPr lang="uk-UA" i="1" dirty="0" smtClean="0"/>
              <a:t>(пишеться праворуч, на останній третині рядка)</a:t>
            </a:r>
            <a:endParaRPr lang="uk-UA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8640" y="3545506"/>
            <a:ext cx="5425440" cy="923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Відомості про того, хто подає заяву </a:t>
            </a:r>
            <a:r>
              <a:rPr lang="uk-UA" i="1" dirty="0" smtClean="0"/>
              <a:t>(розміщуються колонкою нижче першого реквізиту)</a:t>
            </a:r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9117874" y="1922273"/>
            <a:ext cx="1804848" cy="70771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6" name="Picture 6" descr="Як написати заяву на відпустку - інструкція | Li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" b="4910"/>
          <a:stretch/>
        </p:blipFill>
        <p:spPr bwMode="auto">
          <a:xfrm>
            <a:off x="6522719" y="1834166"/>
            <a:ext cx="4400003" cy="49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5956662" y="2306750"/>
            <a:ext cx="3396344" cy="500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4" idx="3"/>
          </p:cNvCxnSpPr>
          <p:nvPr/>
        </p:nvCxnSpPr>
        <p:spPr>
          <a:xfrm flipV="1">
            <a:off x="5974080" y="2792000"/>
            <a:ext cx="2577737" cy="1215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48640" y="4938410"/>
            <a:ext cx="5425440" cy="923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Назва документа – «Заява» </a:t>
            </a:r>
            <a:r>
              <a:rPr lang="uk-UA" i="1" dirty="0" smtClean="0"/>
              <a:t>(пишеться посередині)</a:t>
            </a:r>
            <a:endParaRPr lang="uk-UA" i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5991498" y="3718560"/>
            <a:ext cx="2569028" cy="1802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06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Стандарт передбачає такі реквізити: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8640" y="3545506"/>
            <a:ext cx="5425440" cy="923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Текст заяви </a:t>
            </a:r>
            <a:r>
              <a:rPr lang="uk-UA" i="1" dirty="0" smtClean="0"/>
              <a:t>(з абзацу й з великої літери)</a:t>
            </a:r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9117874" y="1922273"/>
            <a:ext cx="1804848" cy="70771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6" name="Picture 6" descr="Як написати заяву на відпустку - інструкція | Li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" b="4910"/>
          <a:stretch/>
        </p:blipFill>
        <p:spPr bwMode="auto">
          <a:xfrm>
            <a:off x="6522719" y="1834166"/>
            <a:ext cx="4400003" cy="49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 стрелкой 15"/>
          <p:cNvCxnSpPr>
            <a:stCxn id="14" idx="3"/>
          </p:cNvCxnSpPr>
          <p:nvPr/>
        </p:nvCxnSpPr>
        <p:spPr>
          <a:xfrm>
            <a:off x="5974080" y="4007061"/>
            <a:ext cx="705394" cy="185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48640" y="4938410"/>
            <a:ext cx="5425440" cy="923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Дата і підпис </a:t>
            </a:r>
            <a:r>
              <a:rPr lang="uk-UA" i="1" dirty="0" smtClean="0"/>
              <a:t>(під текстом, підпис – праворуч, дата – ліворуч)</a:t>
            </a:r>
            <a:endParaRPr lang="uk-UA" i="1" dirty="0"/>
          </a:p>
        </p:txBody>
      </p:sp>
      <p:cxnSp>
        <p:nvCxnSpPr>
          <p:cNvPr id="21" name="Прямая со стрелкой 20"/>
          <p:cNvCxnSpPr>
            <a:stCxn id="20" idx="3"/>
          </p:cNvCxnSpPr>
          <p:nvPr/>
        </p:nvCxnSpPr>
        <p:spPr>
          <a:xfrm flipV="1">
            <a:off x="5974080" y="5050972"/>
            <a:ext cx="914400" cy="348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974080" y="5050971"/>
            <a:ext cx="4406537" cy="574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305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Існують заяви </a:t>
            </a:r>
            <a:endParaRPr lang="uk-UA" dirty="0"/>
          </a:p>
        </p:txBody>
      </p:sp>
      <p:pic>
        <p:nvPicPr>
          <p:cNvPr id="5124" name="Picture 4" descr="Нотаріуси зможуть реєструвати шлюби, – Малюська розповів про нову ре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85" y="2517765"/>
            <a:ext cx="6814911" cy="383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62743" y="2760617"/>
            <a:ext cx="5425440" cy="923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ПРОСТІ</a:t>
            </a:r>
          </a:p>
          <a:p>
            <a:pPr algn="ctr"/>
            <a:r>
              <a:rPr lang="uk-UA" i="1" dirty="0" smtClean="0"/>
              <a:t>(містять лише прохання)</a:t>
            </a:r>
            <a:endParaRPr lang="uk-UA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54034" y="3972225"/>
            <a:ext cx="5425440" cy="923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b="1" dirty="0" smtClean="0"/>
              <a:t>МОТИВОВАНІ</a:t>
            </a:r>
          </a:p>
          <a:p>
            <a:pPr algn="ctr"/>
            <a:r>
              <a:rPr lang="uk-UA" dirty="0" smtClean="0"/>
              <a:t>(подається обґрунтування просьби чи пропозиції)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54034" y="5280688"/>
            <a:ext cx="5425440" cy="923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СКЛАДНІ</a:t>
            </a:r>
          </a:p>
          <a:p>
            <a:pPr algn="ctr"/>
            <a:r>
              <a:rPr lang="uk-UA" i="1" dirty="0" smtClean="0"/>
              <a:t>(наводиться перелік документів, що додаються до заяви)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782398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 свого імені складіть одну заяву </a:t>
            </a:r>
            <a:br>
              <a:rPr lang="uk-UA" dirty="0" smtClean="0"/>
            </a:br>
            <a:r>
              <a:rPr lang="uk-UA" i="1" dirty="0" smtClean="0"/>
              <a:t>(за вибором)</a:t>
            </a:r>
            <a:endParaRPr lang="uk-UA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340" y="2325188"/>
            <a:ext cx="8297226" cy="39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09972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73</TotalTime>
  <Words>210</Words>
  <Application>Microsoft Office PowerPoint</Application>
  <PresentationFormat>Широкоэкранный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Берлин</vt:lpstr>
      <vt:lpstr>Ділове мовлення. Заява </vt:lpstr>
      <vt:lpstr>Що таке документ?</vt:lpstr>
      <vt:lpstr>Які головні ознаки офіційно-ділового стилю?</vt:lpstr>
      <vt:lpstr>Заява </vt:lpstr>
      <vt:lpstr>Заява пишеться від руки і в одному примірнику – так передбачено стандартом</vt:lpstr>
      <vt:lpstr>Стандарт передбачає такі реквізити:</vt:lpstr>
      <vt:lpstr>Стандарт передбачає такі реквізити:</vt:lpstr>
      <vt:lpstr>Існують заяви </vt:lpstr>
      <vt:lpstr>Від свого імені складіть одну заяву  (за вибором)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Ділове мовлення. Заява</dc:title>
  <dc:creator>Марія</dc:creator>
  <cp:lastModifiedBy>Марія</cp:lastModifiedBy>
  <cp:revision>8</cp:revision>
  <dcterms:created xsi:type="dcterms:W3CDTF">2022-02-08T16:14:56Z</dcterms:created>
  <dcterms:modified xsi:type="dcterms:W3CDTF">2022-02-08T17:28:13Z</dcterms:modified>
</cp:coreProperties>
</file>