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9" r:id="rId3"/>
    <p:sldId id="257" r:id="rId4"/>
    <p:sldId id="258" r:id="rId5"/>
    <p:sldId id="260" r:id="rId6"/>
    <p:sldId id="263" r:id="rId7"/>
    <p:sldId id="264" r:id="rId8"/>
    <p:sldId id="261" r:id="rId9"/>
    <p:sldId id="262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03" autoAdjust="0"/>
    <p:restoredTop sz="94689" autoAdjust="0"/>
  </p:normalViewPr>
  <p:slideViewPr>
    <p:cSldViewPr>
      <p:cViewPr varScale="1">
        <p:scale>
          <a:sx n="70" d="100"/>
          <a:sy n="70" d="100"/>
        </p:scale>
        <p:origin x="-82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30052A-4AED-4BD8-8A5F-318CF6F86A94}" type="datetimeFigureOut">
              <a:rPr lang="ru-RU" smtClean="0"/>
              <a:pPr/>
              <a:t>04.11.2020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E6E2FC-1A87-4D7C-A335-BCD2255510E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E6E2FC-1A87-4D7C-A335-BCD2255510E6}" type="slidenum">
              <a:rPr lang="ru-RU" smtClean="0"/>
              <a:pPr/>
              <a:t>2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E6E2FC-1A87-4D7C-A335-BCD2255510E6}" type="slidenum">
              <a:rPr lang="ru-RU" smtClean="0"/>
              <a:pPr/>
              <a:t>10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9B05A-808D-4339-A50A-C6D56A9D2D37}" type="datetimeFigureOut">
              <a:rPr lang="ru-RU" smtClean="0"/>
              <a:pPr/>
              <a:t>04.11.2020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CBFF5-6540-4E50-AD27-5144D2E6ED5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9B05A-808D-4339-A50A-C6D56A9D2D37}" type="datetimeFigureOut">
              <a:rPr lang="ru-RU" smtClean="0"/>
              <a:pPr/>
              <a:t>04.11.2020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CBFF5-6540-4E50-AD27-5144D2E6ED5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9B05A-808D-4339-A50A-C6D56A9D2D37}" type="datetimeFigureOut">
              <a:rPr lang="ru-RU" smtClean="0"/>
              <a:pPr/>
              <a:t>04.11.2020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CBFF5-6540-4E50-AD27-5144D2E6ED5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9B05A-808D-4339-A50A-C6D56A9D2D37}" type="datetimeFigureOut">
              <a:rPr lang="ru-RU" smtClean="0"/>
              <a:pPr/>
              <a:t>04.11.2020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CBFF5-6540-4E50-AD27-5144D2E6ED5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9B05A-808D-4339-A50A-C6D56A9D2D37}" type="datetimeFigureOut">
              <a:rPr lang="ru-RU" smtClean="0"/>
              <a:pPr/>
              <a:t>04.11.2020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CBFF5-6540-4E50-AD27-5144D2E6ED5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9B05A-808D-4339-A50A-C6D56A9D2D37}" type="datetimeFigureOut">
              <a:rPr lang="ru-RU" smtClean="0"/>
              <a:pPr/>
              <a:t>04.11.2020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CBFF5-6540-4E50-AD27-5144D2E6ED5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9B05A-808D-4339-A50A-C6D56A9D2D37}" type="datetimeFigureOut">
              <a:rPr lang="ru-RU" smtClean="0"/>
              <a:pPr/>
              <a:t>04.11.2020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CBFF5-6540-4E50-AD27-5144D2E6ED5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9B05A-808D-4339-A50A-C6D56A9D2D37}" type="datetimeFigureOut">
              <a:rPr lang="ru-RU" smtClean="0"/>
              <a:pPr/>
              <a:t>04.11.2020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CBFF5-6540-4E50-AD27-5144D2E6ED5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9B05A-808D-4339-A50A-C6D56A9D2D37}" type="datetimeFigureOut">
              <a:rPr lang="ru-RU" smtClean="0"/>
              <a:pPr/>
              <a:t>04.11.2020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CBFF5-6540-4E50-AD27-5144D2E6ED5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9B05A-808D-4339-A50A-C6D56A9D2D37}" type="datetimeFigureOut">
              <a:rPr lang="ru-RU" smtClean="0"/>
              <a:pPr/>
              <a:t>04.11.2020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CBFF5-6540-4E50-AD27-5144D2E6ED5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9B05A-808D-4339-A50A-C6D56A9D2D37}" type="datetimeFigureOut">
              <a:rPr lang="ru-RU" smtClean="0"/>
              <a:pPr/>
              <a:t>04.11.2020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CBFF5-6540-4E50-AD27-5144D2E6ED5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99B05A-808D-4339-A50A-C6D56A9D2D37}" type="datetimeFigureOut">
              <a:rPr lang="ru-RU" smtClean="0"/>
              <a:pPr/>
              <a:t>04.11.2020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9CBFF5-6540-4E50-AD27-5144D2E6ED5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uk-UA" dirty="0" smtClean="0"/>
              <a:t>Приголосні звуки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290" y="3857628"/>
            <a:ext cx="6400800" cy="17526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uk-UA" b="1" i="1" dirty="0" smtClean="0">
                <a:solidFill>
                  <a:schemeClr val="tx1"/>
                </a:solidFill>
              </a:rPr>
              <a:t>Тверді та м'які </a:t>
            </a:r>
          </a:p>
          <a:p>
            <a:r>
              <a:rPr lang="en-US" b="1" i="1" dirty="0" smtClean="0">
                <a:solidFill>
                  <a:schemeClr val="tx1"/>
                </a:solidFill>
              </a:rPr>
              <a:t>[</a:t>
            </a:r>
            <a:r>
              <a:rPr lang="uk-UA" b="1" i="1" dirty="0" smtClean="0">
                <a:solidFill>
                  <a:schemeClr val="tx1"/>
                </a:solidFill>
              </a:rPr>
              <a:t>д</a:t>
            </a:r>
            <a:r>
              <a:rPr lang="en-US" b="1" i="1" dirty="0" smtClean="0">
                <a:solidFill>
                  <a:schemeClr val="tx1"/>
                </a:solidFill>
              </a:rPr>
              <a:t>]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smtClean="0">
                <a:solidFill>
                  <a:schemeClr val="tx1"/>
                </a:solidFill>
              </a:rPr>
              <a:t>-</a:t>
            </a:r>
            <a:r>
              <a:rPr lang="uk-UA" b="1" i="1" dirty="0" smtClean="0">
                <a:solidFill>
                  <a:schemeClr val="tx1"/>
                </a:solidFill>
              </a:rPr>
              <a:t> </a:t>
            </a:r>
            <a:r>
              <a:rPr lang="en-US" b="1" i="1" dirty="0" smtClean="0">
                <a:solidFill>
                  <a:schemeClr val="tx1"/>
                </a:solidFill>
              </a:rPr>
              <a:t>[</a:t>
            </a:r>
            <a:r>
              <a:rPr lang="uk-UA" b="1" i="1" dirty="0" smtClean="0">
                <a:solidFill>
                  <a:schemeClr val="tx1"/>
                </a:solidFill>
              </a:rPr>
              <a:t>д</a:t>
            </a:r>
            <a:r>
              <a:rPr lang="en-US" b="1" i="1" dirty="0" smtClean="0">
                <a:solidFill>
                  <a:schemeClr val="tx1"/>
                </a:solidFill>
              </a:rPr>
              <a:t>']</a:t>
            </a:r>
            <a:r>
              <a:rPr lang="uk-UA" b="1" i="1" dirty="0" smtClean="0">
                <a:solidFill>
                  <a:schemeClr val="tx1"/>
                </a:solidFill>
              </a:rPr>
              <a:t>; </a:t>
            </a:r>
            <a:r>
              <a:rPr lang="en-US" b="1" i="1" dirty="0" smtClean="0">
                <a:solidFill>
                  <a:schemeClr val="tx1"/>
                </a:solidFill>
              </a:rPr>
              <a:t>[</a:t>
            </a:r>
            <a:r>
              <a:rPr lang="uk-UA" b="1" i="1" dirty="0" smtClean="0">
                <a:solidFill>
                  <a:schemeClr val="tx1"/>
                </a:solidFill>
              </a:rPr>
              <a:t>з</a:t>
            </a:r>
            <a:r>
              <a:rPr lang="en-US" b="1" i="1" dirty="0" smtClean="0">
                <a:solidFill>
                  <a:schemeClr val="tx1"/>
                </a:solidFill>
              </a:rPr>
              <a:t>]</a:t>
            </a:r>
            <a:r>
              <a:rPr lang="uk-UA" b="1" i="1" dirty="0" smtClean="0">
                <a:solidFill>
                  <a:schemeClr val="tx1"/>
                </a:solidFill>
              </a:rPr>
              <a:t> - </a:t>
            </a:r>
            <a:r>
              <a:rPr lang="en-US" b="1" i="1" dirty="0" smtClean="0">
                <a:solidFill>
                  <a:schemeClr val="tx1"/>
                </a:solidFill>
              </a:rPr>
              <a:t>[ </a:t>
            </a:r>
            <a:r>
              <a:rPr lang="uk-UA" b="1" i="1" dirty="0" smtClean="0">
                <a:solidFill>
                  <a:schemeClr val="tx1"/>
                </a:solidFill>
              </a:rPr>
              <a:t>з‘</a:t>
            </a:r>
            <a:r>
              <a:rPr lang="en-US" b="1" i="1" dirty="0" smtClean="0">
                <a:solidFill>
                  <a:schemeClr val="tx1"/>
                </a:solidFill>
              </a:rPr>
              <a:t> ]</a:t>
            </a:r>
            <a:r>
              <a:rPr lang="uk-UA" b="1" i="1" dirty="0" smtClean="0">
                <a:solidFill>
                  <a:schemeClr val="tx1"/>
                </a:solidFill>
              </a:rPr>
              <a:t>; </a:t>
            </a:r>
            <a:r>
              <a:rPr lang="en-US" b="1" i="1" dirty="0" smtClean="0">
                <a:solidFill>
                  <a:schemeClr val="tx1"/>
                </a:solidFill>
              </a:rPr>
              <a:t>[</a:t>
            </a:r>
            <a:r>
              <a:rPr lang="uk-UA" b="1" i="1" dirty="0" smtClean="0">
                <a:solidFill>
                  <a:schemeClr val="tx1"/>
                </a:solidFill>
              </a:rPr>
              <a:t>л</a:t>
            </a:r>
            <a:r>
              <a:rPr lang="en-US" b="1" i="1" dirty="0" smtClean="0">
                <a:solidFill>
                  <a:schemeClr val="tx1"/>
                </a:solidFill>
              </a:rPr>
              <a:t>] </a:t>
            </a:r>
            <a:r>
              <a:rPr lang="uk-UA" b="1" i="1" dirty="0" smtClean="0">
                <a:solidFill>
                  <a:schemeClr val="tx1"/>
                </a:solidFill>
              </a:rPr>
              <a:t>- </a:t>
            </a:r>
            <a:r>
              <a:rPr lang="en-US" b="1" i="1" dirty="0" smtClean="0">
                <a:solidFill>
                  <a:schemeClr val="tx1"/>
                </a:solidFill>
              </a:rPr>
              <a:t>[ </a:t>
            </a:r>
            <a:r>
              <a:rPr lang="uk-UA" b="1" i="1" dirty="0" smtClean="0">
                <a:solidFill>
                  <a:schemeClr val="tx1"/>
                </a:solidFill>
              </a:rPr>
              <a:t>л‘</a:t>
            </a:r>
            <a:r>
              <a:rPr lang="en-US" b="1" i="1" dirty="0" smtClean="0">
                <a:solidFill>
                  <a:schemeClr val="tx1"/>
                </a:solidFill>
              </a:rPr>
              <a:t> ]</a:t>
            </a:r>
            <a:r>
              <a:rPr lang="uk-UA" b="1" i="1" dirty="0" smtClean="0">
                <a:solidFill>
                  <a:schemeClr val="tx1"/>
                </a:solidFill>
              </a:rPr>
              <a:t>;</a:t>
            </a:r>
          </a:p>
          <a:p>
            <a:r>
              <a:rPr lang="uk-UA" b="1" i="1" dirty="0" smtClean="0">
                <a:solidFill>
                  <a:schemeClr val="tx1"/>
                </a:solidFill>
              </a:rPr>
              <a:t> </a:t>
            </a:r>
            <a:r>
              <a:rPr lang="en-US" b="1" i="1" dirty="0" smtClean="0">
                <a:solidFill>
                  <a:schemeClr val="tx1"/>
                </a:solidFill>
              </a:rPr>
              <a:t>[</a:t>
            </a:r>
            <a:r>
              <a:rPr lang="uk-UA" b="1" i="1" dirty="0" smtClean="0">
                <a:solidFill>
                  <a:schemeClr val="tx1"/>
                </a:solidFill>
              </a:rPr>
              <a:t>н</a:t>
            </a:r>
            <a:r>
              <a:rPr lang="en-US" b="1" i="1" dirty="0" smtClean="0">
                <a:solidFill>
                  <a:schemeClr val="tx1"/>
                </a:solidFill>
              </a:rPr>
              <a:t>]</a:t>
            </a:r>
            <a:r>
              <a:rPr lang="uk-UA" b="1" i="1" dirty="0" smtClean="0">
                <a:solidFill>
                  <a:schemeClr val="tx1"/>
                </a:solidFill>
              </a:rPr>
              <a:t> - </a:t>
            </a:r>
            <a:r>
              <a:rPr lang="en-US" b="1" i="1" dirty="0" smtClean="0">
                <a:solidFill>
                  <a:schemeClr val="tx1"/>
                </a:solidFill>
              </a:rPr>
              <a:t>[</a:t>
            </a:r>
            <a:r>
              <a:rPr lang="uk-UA" b="1" i="1" dirty="0" smtClean="0">
                <a:solidFill>
                  <a:schemeClr val="tx1"/>
                </a:solidFill>
              </a:rPr>
              <a:t>н‘</a:t>
            </a:r>
            <a:r>
              <a:rPr lang="en-US" b="1" i="1" dirty="0" smtClean="0">
                <a:solidFill>
                  <a:schemeClr val="tx1"/>
                </a:solidFill>
              </a:rPr>
              <a:t> ]</a:t>
            </a:r>
            <a:r>
              <a:rPr lang="uk-UA" b="1" i="1" dirty="0" smtClean="0">
                <a:solidFill>
                  <a:schemeClr val="tx1"/>
                </a:solidFill>
              </a:rPr>
              <a:t>; </a:t>
            </a:r>
            <a:r>
              <a:rPr lang="en-US" b="1" i="1" dirty="0" smtClean="0">
                <a:solidFill>
                  <a:schemeClr val="tx1"/>
                </a:solidFill>
              </a:rPr>
              <a:t>[</a:t>
            </a:r>
            <a:r>
              <a:rPr lang="uk-UA" b="1" i="1" dirty="0" smtClean="0">
                <a:solidFill>
                  <a:schemeClr val="tx1"/>
                </a:solidFill>
              </a:rPr>
              <a:t>ц</a:t>
            </a:r>
            <a:r>
              <a:rPr lang="en-US" b="1" i="1" dirty="0" smtClean="0">
                <a:solidFill>
                  <a:schemeClr val="tx1"/>
                </a:solidFill>
              </a:rPr>
              <a:t>]</a:t>
            </a:r>
            <a:r>
              <a:rPr lang="uk-UA" b="1" i="1" dirty="0" smtClean="0">
                <a:solidFill>
                  <a:schemeClr val="tx1"/>
                </a:solidFill>
              </a:rPr>
              <a:t> - </a:t>
            </a:r>
            <a:r>
              <a:rPr lang="en-US" b="1" i="1" dirty="0" smtClean="0">
                <a:solidFill>
                  <a:schemeClr val="tx1"/>
                </a:solidFill>
              </a:rPr>
              <a:t>[</a:t>
            </a:r>
            <a:r>
              <a:rPr lang="uk-UA" b="1" i="1" dirty="0" smtClean="0">
                <a:solidFill>
                  <a:schemeClr val="tx1"/>
                </a:solidFill>
              </a:rPr>
              <a:t>ц'</a:t>
            </a:r>
            <a:r>
              <a:rPr lang="en-US" b="1" i="1" dirty="0" smtClean="0">
                <a:solidFill>
                  <a:schemeClr val="tx1"/>
                </a:solidFill>
              </a:rPr>
              <a:t>]</a:t>
            </a:r>
            <a:r>
              <a:rPr lang="uk-UA" b="1" i="1" dirty="0" smtClean="0">
                <a:solidFill>
                  <a:schemeClr val="tx1"/>
                </a:solidFill>
              </a:rPr>
              <a:t>…  </a:t>
            </a:r>
            <a:endParaRPr lang="ru-RU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Гра “ Так ” чи “ Ні ”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2919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Фонетика – це розділ науки, який вивчає звуки.</a:t>
            </a:r>
          </a:p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Найменша одиниця мови і мовлення – це звук.</a:t>
            </a:r>
          </a:p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Звуки бувають голосні та приголосні.</a:t>
            </a:r>
          </a:p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Голосних звуків 6.</a:t>
            </a:r>
          </a:p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Всього звуків 38.</a:t>
            </a:r>
          </a:p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Непарні дзвінкі: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</a:t>
            </a:r>
            <a:endParaRPr lang="uk-UA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Непарний глухий: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</a:t>
            </a:r>
            <a:endParaRPr lang="uk-UA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Дзвінкі утворюємо за допомогою голосу та шуму.</a:t>
            </a:r>
          </a:p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Глухі приголосні утворюємо за допомогою шуму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Розподільний диктант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214974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Врятуй звуки від  дощу. Під червону парасольку сховай дзвінкі, а під синю – глухі.</a:t>
            </a:r>
          </a:p>
          <a:p>
            <a:endParaRPr lang="uk-UA" dirty="0"/>
          </a:p>
          <a:p>
            <a:endParaRPr lang="en-US" dirty="0" smtClean="0"/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ц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ш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дж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дз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.  </a:t>
            </a:r>
          </a:p>
          <a:p>
            <a:endParaRPr lang="en-US" dirty="0" smtClean="0"/>
          </a:p>
          <a:p>
            <a:endParaRPr lang="uk-UA" dirty="0"/>
          </a:p>
          <a:p>
            <a:endParaRPr lang="ru-RU" dirty="0"/>
          </a:p>
        </p:txBody>
      </p:sp>
      <p:pic>
        <p:nvPicPr>
          <p:cNvPr id="1026" name="Picture 2" descr="C:\Users\User\Desktop\Без названия (6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4857760"/>
            <a:ext cx="1285884" cy="1246405"/>
          </a:xfrm>
          <a:prstGeom prst="rect">
            <a:avLst/>
          </a:prstGeom>
          <a:noFill/>
        </p:spPr>
      </p:pic>
      <p:pic>
        <p:nvPicPr>
          <p:cNvPr id="1027" name="Picture 3" descr="C:\Users\User\Desktop\Без названия (7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7215206" y="4714884"/>
            <a:ext cx="1357322" cy="1357322"/>
          </a:xfrm>
          <a:prstGeom prst="rect">
            <a:avLst/>
          </a:prstGeom>
          <a:noFill/>
        </p:spPr>
      </p:pic>
      <p:pic>
        <p:nvPicPr>
          <p:cNvPr id="1028" name="Picture 4" descr="C:\Users\User\Desktop\Без названия (4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00430" y="2214554"/>
            <a:ext cx="1947868" cy="150019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928662" y="5429264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rgbClr val="C00000"/>
                </a:solidFill>
              </a:rPr>
              <a:t>дзвінкі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215206" y="5429264"/>
            <a:ext cx="629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rgbClr val="0070C0"/>
                </a:solidFill>
              </a:rPr>
              <a:t>глухі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9" name="j0214098.wav">
            <a:hlinkClick r:id="" action="ppaction://media"/>
          </p:cNvPr>
          <p:cNvPicPr>
            <a:picLocks noRot="1" noChangeAspect="1"/>
          </p:cNvPicPr>
          <p:nvPr>
            <a:wavAudioFile r:embed="rId1" name="j0214098.wav"/>
          </p:nvPr>
        </p:nvPicPr>
        <p:blipFill>
          <a:blip r:embed="rId6"/>
          <a:stretch>
            <a:fillRect/>
          </a:stretch>
        </p:blipFill>
        <p:spPr>
          <a:xfrm>
            <a:off x="928662" y="5000636"/>
            <a:ext cx="214314" cy="304800"/>
          </a:xfrm>
          <a:prstGeom prst="rect">
            <a:avLst/>
          </a:prstGeom>
        </p:spPr>
      </p:pic>
      <p:pic>
        <p:nvPicPr>
          <p:cNvPr id="10" name="j0214098.wav">
            <a:hlinkClick r:id="" action="ppaction://media"/>
          </p:cNvPr>
          <p:cNvPicPr>
            <a:picLocks noRot="1" noChangeAspect="1"/>
          </p:cNvPicPr>
          <p:nvPr>
            <a:wavAudioFile r:embed="rId1" name="j0214098.wav"/>
          </p:nvPr>
        </p:nvPicPr>
        <p:blipFill>
          <a:blip r:embed="rId7"/>
          <a:stretch>
            <a:fillRect/>
          </a:stretch>
        </p:blipFill>
        <p:spPr>
          <a:xfrm>
            <a:off x="8072462" y="5072074"/>
            <a:ext cx="304800" cy="304800"/>
          </a:xfrm>
          <a:prstGeom prst="rect">
            <a:avLst/>
          </a:prstGeom>
        </p:spPr>
      </p:pic>
      <p:sp>
        <p:nvSpPr>
          <p:cNvPr id="11" name="Дуга 10"/>
          <p:cNvSpPr/>
          <p:nvPr/>
        </p:nvSpPr>
        <p:spPr>
          <a:xfrm rot="19779002">
            <a:off x="3811663" y="4383176"/>
            <a:ext cx="914400" cy="914400"/>
          </a:xfrm>
          <a:prstGeom prst="arc">
            <a:avLst>
              <a:gd name="adj1" fmla="val 16865508"/>
              <a:gd name="adj2" fmla="val 19490748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Дуга 11"/>
          <p:cNvSpPr/>
          <p:nvPr/>
        </p:nvSpPr>
        <p:spPr>
          <a:xfrm rot="19779002">
            <a:off x="4598324" y="4380066"/>
            <a:ext cx="902092" cy="914400"/>
          </a:xfrm>
          <a:prstGeom prst="arc">
            <a:avLst>
              <a:gd name="adj1" fmla="val 16865508"/>
              <a:gd name="adj2" fmla="val 19490748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Горизонтальный свиток 12"/>
          <p:cNvSpPr/>
          <p:nvPr/>
        </p:nvSpPr>
        <p:spPr>
          <a:xfrm>
            <a:off x="1500166" y="5000636"/>
            <a:ext cx="1785950" cy="1214446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Б, в, м,  л, </a:t>
            </a:r>
            <a:r>
              <a:rPr lang="ru-RU" dirty="0" smtClean="0">
                <a:solidFill>
                  <a:srgbClr val="FF0000"/>
                </a:solidFill>
              </a:rPr>
              <a:t>й</a:t>
            </a:r>
            <a:r>
              <a:rPr lang="ru-RU" dirty="0" smtClean="0">
                <a:solidFill>
                  <a:srgbClr val="FF0000"/>
                </a:solidFill>
              </a:rPr>
              <a:t>, </a:t>
            </a:r>
            <a:r>
              <a:rPr lang="ru-RU" dirty="0" smtClean="0">
                <a:solidFill>
                  <a:srgbClr val="FF0000"/>
                </a:solidFill>
              </a:rPr>
              <a:t>д</a:t>
            </a:r>
            <a:r>
              <a:rPr lang="ru-RU" dirty="0" smtClean="0">
                <a:solidFill>
                  <a:srgbClr val="FF0000"/>
                </a:solidFill>
              </a:rPr>
              <a:t>, </a:t>
            </a:r>
            <a:r>
              <a:rPr lang="ru-RU" dirty="0" smtClean="0">
                <a:solidFill>
                  <a:srgbClr val="FF0000"/>
                </a:solidFill>
              </a:rPr>
              <a:t>з</a:t>
            </a:r>
            <a:r>
              <a:rPr lang="ru-RU" dirty="0" smtClean="0">
                <a:solidFill>
                  <a:srgbClr val="FF0000"/>
                </a:solidFill>
              </a:rPr>
              <a:t>, ж. г, </a:t>
            </a:r>
            <a:r>
              <a:rPr lang="ru-RU" dirty="0" smtClean="0">
                <a:solidFill>
                  <a:srgbClr val="FF0000"/>
                </a:solidFill>
              </a:rPr>
              <a:t>дж</a:t>
            </a:r>
            <a:r>
              <a:rPr lang="ru-RU" dirty="0" smtClean="0">
                <a:solidFill>
                  <a:srgbClr val="FF0000"/>
                </a:solidFill>
              </a:rPr>
              <a:t>, </a:t>
            </a:r>
            <a:r>
              <a:rPr lang="ru-RU" dirty="0" smtClean="0">
                <a:solidFill>
                  <a:srgbClr val="FF0000"/>
                </a:solidFill>
              </a:rPr>
              <a:t>дз</a:t>
            </a:r>
            <a:r>
              <a:rPr lang="ru-RU" dirty="0" smtClean="0">
                <a:solidFill>
                  <a:srgbClr val="FF0000"/>
                </a:solidFill>
              </a:rPr>
              <a:t>  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4" name="Горизонтальный свиток 13"/>
          <p:cNvSpPr/>
          <p:nvPr/>
        </p:nvSpPr>
        <p:spPr>
          <a:xfrm>
            <a:off x="5643570" y="4929198"/>
            <a:ext cx="1643074" cy="1285884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П, </a:t>
            </a:r>
            <a:r>
              <a:rPr lang="ru-RU" dirty="0" smtClean="0">
                <a:solidFill>
                  <a:srgbClr val="002060"/>
                </a:solidFill>
              </a:rPr>
              <a:t>ф</a:t>
            </a:r>
            <a:r>
              <a:rPr lang="ru-RU" dirty="0" smtClean="0">
                <a:solidFill>
                  <a:srgbClr val="002060"/>
                </a:solidFill>
              </a:rPr>
              <a:t>, т, с, </a:t>
            </a:r>
            <a:r>
              <a:rPr lang="ru-RU" dirty="0" smtClean="0">
                <a:solidFill>
                  <a:srgbClr val="002060"/>
                </a:solidFill>
              </a:rPr>
              <a:t>ц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smtClean="0">
                <a:solidFill>
                  <a:srgbClr val="002060"/>
                </a:solidFill>
              </a:rPr>
              <a:t>ш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smtClean="0">
                <a:solidFill>
                  <a:srgbClr val="002060"/>
                </a:solidFill>
              </a:rPr>
              <a:t>х</a:t>
            </a:r>
            <a:r>
              <a:rPr lang="ru-RU" dirty="0" smtClean="0">
                <a:solidFill>
                  <a:srgbClr val="002060"/>
                </a:solidFill>
              </a:rPr>
              <a:t>, к.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74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474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>
                <p:cTn id="2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uk-UA" dirty="0" smtClean="0"/>
              <a:t>Спостереження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Прочитайте речення. Знайдіть пару слів,які різняться однією буквою. На що вона вплинула?</a:t>
            </a:r>
          </a:p>
          <a:p>
            <a:pPr>
              <a:buNone/>
            </a:pPr>
            <a:r>
              <a:rPr lang="uk-UA" sz="2800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На твердій і мокрій гальці, мабуть, зле сидіти галці. </a:t>
            </a:r>
          </a:p>
          <a:p>
            <a:pPr>
              <a:buNone/>
            </a:pPr>
            <a:r>
              <a:rPr lang="uk-UA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 Гальці ( </a:t>
            </a:r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гладенькі камінці на узбережжі).</a:t>
            </a:r>
          </a:p>
          <a:p>
            <a:pPr>
              <a:buNone/>
            </a:pP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г`ал'ц'і</a:t>
            </a: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endParaRPr lang="uk-UA" sz="2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  Галці </a:t>
            </a:r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( пташка)</a:t>
            </a:r>
          </a:p>
          <a:p>
            <a:pPr>
              <a:buNone/>
            </a:pPr>
            <a:r>
              <a:rPr lang="uk-UA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г`алц'і</a:t>
            </a:r>
            <a:r>
              <a:rPr lang="en-US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]</a:t>
            </a:r>
          </a:p>
          <a:p>
            <a:pPr>
              <a:buNone/>
            </a:pPr>
            <a:r>
              <a:rPr lang="uk-UA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Якою </a:t>
            </a:r>
            <a:r>
              <a:rPr lang="uk-UA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є вимова букви Л у першому та другому слові?</a:t>
            </a:r>
            <a:endParaRPr lang="ru-RU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 яких складах приголосний вимовляємо м'яко?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68632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uk-UA" dirty="0" smtClean="0"/>
              <a:t>Дя</a:t>
            </a:r>
            <a:r>
              <a:rPr lang="uk-UA" dirty="0"/>
              <a:t> </a:t>
            </a:r>
            <a:r>
              <a:rPr lang="uk-UA" dirty="0" smtClean="0"/>
              <a:t>- </a:t>
            </a:r>
            <a:r>
              <a:rPr lang="en-US" dirty="0" smtClean="0"/>
              <a:t>[</a:t>
            </a:r>
            <a:r>
              <a:rPr lang="uk-UA" dirty="0" smtClean="0"/>
              <a:t>д'а</a:t>
            </a:r>
            <a:r>
              <a:rPr lang="en-US" dirty="0" smtClean="0"/>
              <a:t>]</a:t>
            </a:r>
            <a:endParaRPr lang="uk-UA" dirty="0" smtClean="0"/>
          </a:p>
          <a:p>
            <a:r>
              <a:rPr lang="uk-UA" dirty="0" smtClean="0"/>
              <a:t>Ді - </a:t>
            </a:r>
            <a:r>
              <a:rPr lang="en-US" dirty="0" smtClean="0"/>
              <a:t>[</a:t>
            </a:r>
            <a:r>
              <a:rPr lang="uk-UA" dirty="0" smtClean="0"/>
              <a:t>д'і</a:t>
            </a:r>
            <a:r>
              <a:rPr lang="en-US" dirty="0" smtClean="0"/>
              <a:t>]</a:t>
            </a:r>
            <a:endParaRPr lang="uk-UA" dirty="0" smtClean="0"/>
          </a:p>
          <a:p>
            <a:r>
              <a:rPr lang="uk-UA" dirty="0" smtClean="0"/>
              <a:t> Дє -  </a:t>
            </a:r>
            <a:r>
              <a:rPr lang="en-US" dirty="0" smtClean="0"/>
              <a:t>[</a:t>
            </a:r>
            <a:r>
              <a:rPr lang="uk-UA" dirty="0" smtClean="0"/>
              <a:t>д'е</a:t>
            </a:r>
            <a:r>
              <a:rPr lang="en-US" dirty="0" smtClean="0"/>
              <a:t>]</a:t>
            </a:r>
            <a:endParaRPr lang="uk-UA" dirty="0" smtClean="0"/>
          </a:p>
          <a:p>
            <a:r>
              <a:rPr lang="uk-UA" dirty="0" smtClean="0"/>
              <a:t>Дю - </a:t>
            </a:r>
            <a:r>
              <a:rPr lang="en-US" dirty="0" smtClean="0"/>
              <a:t>[</a:t>
            </a:r>
            <a:r>
              <a:rPr lang="uk-UA" dirty="0" smtClean="0"/>
              <a:t>д'у</a:t>
            </a:r>
            <a:r>
              <a:rPr lang="en-US" dirty="0" smtClean="0"/>
              <a:t>]</a:t>
            </a:r>
            <a:endParaRPr lang="uk-UA" dirty="0" smtClean="0"/>
          </a:p>
          <a:p>
            <a:r>
              <a:rPr lang="uk-UA" dirty="0" smtClean="0"/>
              <a:t>Дь - </a:t>
            </a:r>
            <a:r>
              <a:rPr lang="en-US" dirty="0" smtClean="0"/>
              <a:t>[</a:t>
            </a:r>
            <a:r>
              <a:rPr lang="uk-UA" dirty="0" smtClean="0"/>
              <a:t>д'</a:t>
            </a:r>
            <a:r>
              <a:rPr lang="en-US" dirty="0" smtClean="0"/>
              <a:t>]</a:t>
            </a:r>
            <a:endParaRPr lang="uk-UA" dirty="0" smtClean="0"/>
          </a:p>
          <a:p>
            <a:pPr>
              <a:buFont typeface="Wingdings" pitchFamily="2" charset="2"/>
              <a:buChar char="Ø"/>
            </a:pPr>
            <a:r>
              <a:rPr lang="uk-UA" dirty="0" smtClean="0"/>
              <a:t>Вправа для правильної вимови</a:t>
            </a:r>
          </a:p>
          <a:p>
            <a:pPr>
              <a:buNone/>
            </a:pPr>
            <a:r>
              <a:rPr lang="uk-UA" i="1" dirty="0" smtClean="0"/>
              <a:t>Дядя, дід, дєда, Дюк, де – небудь.</a:t>
            </a:r>
            <a:endParaRPr lang="ru-RU" i="1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68632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uk-UA" dirty="0" smtClean="0"/>
              <a:t>Да</a:t>
            </a:r>
            <a:r>
              <a:rPr lang="uk-UA" dirty="0"/>
              <a:t> </a:t>
            </a:r>
            <a:r>
              <a:rPr lang="uk-UA" dirty="0" smtClean="0"/>
              <a:t>- </a:t>
            </a:r>
            <a:r>
              <a:rPr lang="en-US" dirty="0" smtClean="0"/>
              <a:t>[</a:t>
            </a:r>
            <a:r>
              <a:rPr lang="uk-UA" dirty="0" smtClean="0"/>
              <a:t>да</a:t>
            </a:r>
            <a:r>
              <a:rPr lang="en-US" dirty="0" smtClean="0"/>
              <a:t>]</a:t>
            </a:r>
            <a:endParaRPr lang="uk-UA" dirty="0" smtClean="0"/>
          </a:p>
          <a:p>
            <a:r>
              <a:rPr lang="uk-UA" dirty="0" smtClean="0"/>
              <a:t> </a:t>
            </a:r>
            <a:r>
              <a:rPr lang="uk-UA" dirty="0"/>
              <a:t>Д</a:t>
            </a:r>
            <a:r>
              <a:rPr lang="uk-UA" dirty="0" smtClean="0"/>
              <a:t>и - </a:t>
            </a:r>
            <a:r>
              <a:rPr lang="en-US" dirty="0" smtClean="0"/>
              <a:t>[</a:t>
            </a:r>
            <a:r>
              <a:rPr lang="uk-UA" dirty="0" smtClean="0"/>
              <a:t>ди</a:t>
            </a:r>
            <a:r>
              <a:rPr lang="en-US" dirty="0" smtClean="0"/>
              <a:t>]</a:t>
            </a:r>
            <a:endParaRPr lang="uk-UA" dirty="0" smtClean="0"/>
          </a:p>
          <a:p>
            <a:r>
              <a:rPr lang="uk-UA" dirty="0" smtClean="0"/>
              <a:t>Де - </a:t>
            </a:r>
            <a:r>
              <a:rPr lang="en-US" dirty="0" smtClean="0"/>
              <a:t>[</a:t>
            </a:r>
            <a:r>
              <a:rPr lang="uk-UA" dirty="0" smtClean="0"/>
              <a:t>де</a:t>
            </a:r>
            <a:r>
              <a:rPr lang="en-US" dirty="0" smtClean="0"/>
              <a:t>]</a:t>
            </a:r>
            <a:endParaRPr lang="uk-UA" dirty="0" smtClean="0"/>
          </a:p>
          <a:p>
            <a:r>
              <a:rPr lang="uk-UA" dirty="0" smtClean="0"/>
              <a:t>Ду - </a:t>
            </a:r>
            <a:r>
              <a:rPr lang="en-US" dirty="0" smtClean="0"/>
              <a:t>[</a:t>
            </a:r>
            <a:r>
              <a:rPr lang="uk-UA" dirty="0" smtClean="0"/>
              <a:t>ду</a:t>
            </a:r>
            <a:r>
              <a:rPr lang="en-US" dirty="0" smtClean="0"/>
              <a:t>]</a:t>
            </a:r>
            <a:endParaRPr lang="uk-UA" dirty="0" smtClean="0"/>
          </a:p>
          <a:p>
            <a:r>
              <a:rPr lang="uk-UA" dirty="0" smtClean="0"/>
              <a:t> До - </a:t>
            </a:r>
            <a:r>
              <a:rPr lang="en-US" dirty="0" smtClean="0"/>
              <a:t>[</a:t>
            </a:r>
            <a:r>
              <a:rPr lang="uk-UA" dirty="0" smtClean="0"/>
              <a:t>до</a:t>
            </a:r>
            <a:r>
              <a:rPr lang="en-US" dirty="0" smtClean="0"/>
              <a:t>]</a:t>
            </a:r>
            <a:endParaRPr lang="uk-UA" dirty="0" smtClean="0"/>
          </a:p>
          <a:p>
            <a:pPr>
              <a:buFont typeface="Wingdings" pitchFamily="2" charset="2"/>
              <a:buChar char="Ø"/>
            </a:pPr>
            <a:r>
              <a:rPr lang="uk-UA" dirty="0" smtClean="0"/>
              <a:t>Вправа для правильної вимови</a:t>
            </a:r>
          </a:p>
          <a:p>
            <a:pPr>
              <a:buNone/>
            </a:pPr>
            <a:r>
              <a:rPr lang="uk-UA" i="1" dirty="0" smtClean="0"/>
              <a:t>Дари,диво,день,дума, доля.</a:t>
            </a:r>
          </a:p>
          <a:p>
            <a:endParaRPr lang="uk-UA" dirty="0" smtClean="0"/>
          </a:p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Дійшли до висновку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Приголосні звуки можуть бути не тільки дзвінким та глухими. Вони можуть бути твердими та м'якими.</a:t>
            </a:r>
          </a:p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М'якість приголосний звук отримує,якщо стоїть </a:t>
            </a:r>
            <a:r>
              <a:rPr lang="uk-UA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перед  я,ю,є, м'яким знаком.</a:t>
            </a:r>
          </a:p>
          <a:p>
            <a:r>
              <a:rPr lang="uk-UA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М'якими бувають 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],</a:t>
            </a:r>
            <a:r>
              <a:rPr lang="uk-UA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],</a:t>
            </a:r>
            <a:r>
              <a:rPr lang="uk-UA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],</a:t>
            </a:r>
            <a:r>
              <a:rPr lang="uk-UA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],</a:t>
            </a:r>
            <a:r>
              <a:rPr lang="uk-UA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],</a:t>
            </a:r>
            <a:r>
              <a:rPr lang="uk-UA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],</a:t>
            </a:r>
            <a:r>
              <a:rPr lang="uk-UA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],</a:t>
            </a:r>
            <a:r>
              <a:rPr lang="uk-UA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дз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], [</a:t>
            </a:r>
            <a:r>
              <a:rPr lang="uk-UA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]. </a:t>
            </a:r>
            <a:endParaRPr lang="uk-UA" sz="28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Після приголосних виразу </a:t>
            </a:r>
            <a:r>
              <a:rPr lang="uk-UA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“Де Ти З‘їСи Ці ЛиНи?”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пишемо</a:t>
            </a:r>
            <a:r>
              <a:rPr lang="uk-UA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м'який знак.</a:t>
            </a:r>
            <a:endParaRPr lang="ru-RU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Важливо!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34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uk-UA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Ніколи не бувають м'якими</a:t>
            </a:r>
          </a:p>
          <a:p>
            <a:pPr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бʼ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пʼ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вʼ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фʼ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мʼ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Ґ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гʼ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Ґʼ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кʼ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хʼ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]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][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ш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жʼ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чʼ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] [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шʼ</a:t>
            </a:r>
            <a:r>
              <a:rPr lang="en-US" dirty="0" smtClean="0"/>
              <a:t>]</a:t>
            </a:r>
            <a:endParaRPr lang="uk-UA" dirty="0" smtClean="0"/>
          </a:p>
          <a:p>
            <a:pPr>
              <a:buNone/>
            </a:pPr>
            <a:r>
              <a:rPr lang="uk-UA" dirty="0" smtClean="0"/>
              <a:t>	Б'є  </a:t>
            </a:r>
            <a:r>
              <a:rPr lang="en-US" dirty="0" smtClean="0"/>
              <a:t>[</a:t>
            </a:r>
            <a:r>
              <a:rPr lang="uk-UA" dirty="0" smtClean="0"/>
              <a:t>бй`е</a:t>
            </a:r>
            <a:r>
              <a:rPr lang="en-US" dirty="0" smtClean="0"/>
              <a:t>]                  </a:t>
            </a:r>
            <a:r>
              <a:rPr lang="uk-UA" dirty="0" smtClean="0"/>
              <a:t>   </a:t>
            </a:r>
            <a:r>
              <a:rPr lang="en-US" dirty="0" smtClean="0"/>
              <a:t> </a:t>
            </a:r>
            <a:r>
              <a:rPr lang="uk-UA" dirty="0" smtClean="0"/>
              <a:t>Біль</a:t>
            </a:r>
            <a:r>
              <a:rPr lang="en-US" dirty="0" smtClean="0"/>
              <a:t>  [ </a:t>
            </a:r>
            <a:r>
              <a:rPr lang="uk-UA" dirty="0" smtClean="0"/>
              <a:t>бʼ`іл'</a:t>
            </a:r>
            <a:r>
              <a:rPr lang="en-US" dirty="0" smtClean="0"/>
              <a:t> ]</a:t>
            </a:r>
            <a:endParaRPr lang="ru-RU" dirty="0"/>
          </a:p>
        </p:txBody>
      </p:sp>
      <p:sp>
        <p:nvSpPr>
          <p:cNvPr id="4" name="Минус 3"/>
          <p:cNvSpPr/>
          <p:nvPr/>
        </p:nvSpPr>
        <p:spPr>
          <a:xfrm>
            <a:off x="642910" y="4500570"/>
            <a:ext cx="2714644" cy="1714512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>
                <a:solidFill>
                  <a:srgbClr val="FF0000"/>
                </a:solidFill>
              </a:rPr>
              <a:t>тверді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5" name="Минус 4"/>
          <p:cNvSpPr/>
          <p:nvPr/>
        </p:nvSpPr>
        <p:spPr>
          <a:xfrm>
            <a:off x="4071934" y="4500570"/>
            <a:ext cx="3429024" cy="1714512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>
                <a:solidFill>
                  <a:srgbClr val="FF0000"/>
                </a:solidFill>
              </a:rPr>
              <a:t>пом'якшені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143008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Секрети звукопису</a:t>
            </a:r>
            <a:br>
              <a:rPr lang="uk-UA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(фонетичної транскрипції)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14353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1. Звукопис виконуємо у прямокутних дужках маленькими друкованими літерами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м`ама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].</a:t>
            </a:r>
            <a:endParaRPr lang="uk-UA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2. Скісна риска над голосним – це наголос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н'`іч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].</a:t>
            </a:r>
            <a:endParaRPr lang="uk-UA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3. Скісна риска над приголосним вказує на м'якість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н'`іс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</a:t>
            </a:r>
            <a:endParaRPr lang="uk-UA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4. Апостроф біля приголосного вказує на пом'якшення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[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м`ишʼі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</a:t>
            </a:r>
            <a:endParaRPr lang="uk-UA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5. Двокрапка біля приголосного вказує на довготу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знання –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знан':`я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</a:t>
            </a:r>
            <a:endParaRPr lang="uk-UA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6. Африкати ( складні звуки) об'єднуємо дужкою зверху.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дзвʼ`ін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</a:t>
            </a:r>
            <a:endParaRPr lang="uk-UA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7. Голосний зверху – додатковий звук у ненаголошеній позиції  зима -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зи м`а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Дуга 6"/>
          <p:cNvSpPr/>
          <p:nvPr/>
        </p:nvSpPr>
        <p:spPr>
          <a:xfrm>
            <a:off x="428596" y="5214950"/>
            <a:ext cx="642910" cy="628648"/>
          </a:xfrm>
          <a:prstGeom prst="arc">
            <a:avLst>
              <a:gd name="adj1" fmla="val 14122854"/>
              <a:gd name="adj2" fmla="val 18808442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86117" y="6072206"/>
            <a:ext cx="214314" cy="1428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е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8266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uk-UA" dirty="0" smtClean="0"/>
              <a:t>Тренувальна вправа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k-UA" sz="2800" u="sng" dirty="0" smtClean="0">
                <a:latin typeface="Times New Roman" pitchFamily="18" charset="0"/>
                <a:cs typeface="Times New Roman" pitchFamily="18" charset="0"/>
              </a:rPr>
              <a:t>Завдання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. Записати речення. Пояснити розділові знаки. Виконати фонетичну транскрипцію слів, які різняться одним звуком. </a:t>
            </a:r>
          </a:p>
          <a:p>
            <a:pPr>
              <a:buNone/>
            </a:pP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І сказав мені Борис: “ Не здавайся,а борись!”</a:t>
            </a:r>
          </a:p>
          <a:p>
            <a:r>
              <a:rPr lang="uk-UA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Самоперевірка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[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бор`ис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бор`ис'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].</a:t>
            </a:r>
            <a:endParaRPr lang="uk-UA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Э у мене гарний син, а в очах у нього – синь.</a:t>
            </a:r>
          </a:p>
          <a:p>
            <a:r>
              <a:rPr lang="uk-UA" sz="2800" u="sng" dirty="0" smtClean="0">
                <a:latin typeface="Times New Roman" pitchFamily="18" charset="0"/>
                <a:cs typeface="Times New Roman" pitchFamily="18" charset="0"/>
              </a:rPr>
              <a:t>Завдання.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Виконати звукопис слів “ син”, “синь”.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User\Pictures\Без названия (4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54" y="3571876"/>
            <a:ext cx="1285884" cy="102973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“ Шифрувальник”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Запишіть слова фонетичною транскрипцією.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Зразок: Тінь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т'ін'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 – 4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б., 3 зв.</a:t>
            </a:r>
          </a:p>
          <a:p>
            <a:pPr>
              <a:buNone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Ніч, сіль, перець, хліб, бабусю, господиня, синє, мюслі, резюме, працьовитий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буряк</a:t>
            </a:r>
            <a:r>
              <a:rPr lang="uk-UA" sz="28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8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Відновіть і запишіть прислів'я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знан':`а за плеч`има не нос`ит', а у головʼ`і мʼіст`ит'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Поясніть розділові знаки. Як ви розумієте зміст прислів'я.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Підіб'ємо підсумки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600200"/>
            <a:ext cx="8429684" cy="4525963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М'якими можуть бути приголосні…</a:t>
            </a:r>
          </a:p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М'якими приголосні стають перед м'яким знаком та буквами…</a:t>
            </a:r>
          </a:p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Ніколи не бувають м'якими…</a:t>
            </a:r>
          </a:p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Можуть бути пом'якшеними…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н'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так позначаємо який звук?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шʼ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 так позначаємо який звук?</a:t>
            </a:r>
          </a:p>
          <a:p>
            <a:endParaRPr lang="ru-RU" dirty="0"/>
          </a:p>
        </p:txBody>
      </p:sp>
      <p:pic>
        <p:nvPicPr>
          <p:cNvPr id="1026" name="Picture 2" descr="C:\Users\User\Desktop\Новая папка\udivleni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4214818"/>
            <a:ext cx="3024182" cy="158769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Домашнє завдання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§ 16.стор. 95. Опрацювати правило.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Вправа 191. </a:t>
            </a:r>
          </a:p>
          <a:p>
            <a:pPr>
              <a:buNone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Творче завдання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. Зашифруй за допомогою фонетичної транскрипції одне прислів'я про рідний край, Батьківщину. Запиши в зошит.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3074" name="Picture 2" descr="C:\Users\User\Pictures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8" y="4214818"/>
            <a:ext cx="2571750" cy="1781175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646</Words>
  <Application>Microsoft Office PowerPoint</Application>
  <PresentationFormat>Экран (4:3)</PresentationFormat>
  <Paragraphs>98</Paragraphs>
  <Slides>12</Slides>
  <Notes>2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Приголосні звуки</vt:lpstr>
      <vt:lpstr>Гра “ Так ” чи “ Ні ”</vt:lpstr>
      <vt:lpstr>Розподільний диктант</vt:lpstr>
      <vt:lpstr>Спостереження</vt:lpstr>
      <vt:lpstr>В яких складах приголосний вимовляємо м'яко?</vt:lpstr>
      <vt:lpstr>Дійшли до висновку</vt:lpstr>
      <vt:lpstr>Важливо!</vt:lpstr>
      <vt:lpstr>Секрети звукопису (фонетичної транскрипції)</vt:lpstr>
      <vt:lpstr>Тренувальна вправа</vt:lpstr>
      <vt:lpstr>“ Шифрувальник”</vt:lpstr>
      <vt:lpstr>Підіб'ємо підсумки</vt:lpstr>
      <vt:lpstr>Домашнє завдання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Приголосні звуки</dc:title>
  <dc:creator>User</dc:creator>
  <cp:lastModifiedBy>User</cp:lastModifiedBy>
  <cp:revision>30</cp:revision>
  <dcterms:created xsi:type="dcterms:W3CDTF">2020-11-03T02:41:19Z</dcterms:created>
  <dcterms:modified xsi:type="dcterms:W3CDTF">2020-11-04T03:53:16Z</dcterms:modified>
</cp:coreProperties>
</file>