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15.jpg" ContentType="image/png"/>
  <Override PartName="/ppt/media/image19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0" r:id="rId13"/>
    <p:sldId id="268" r:id="rId14"/>
    <p:sldId id="271" r:id="rId15"/>
    <p:sldId id="269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9" autoAdjust="0"/>
    <p:restoredTop sz="94660"/>
  </p:normalViewPr>
  <p:slideViewPr>
    <p:cSldViewPr snapToGrid="0">
      <p:cViewPr varScale="1">
        <p:scale>
          <a:sx n="75" d="100"/>
          <a:sy n="75" d="100"/>
        </p:scale>
        <p:origin x="4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F6E0E8E6-B6EB-498A-BC29-48D81AAAA5B6}" type="datetimeFigureOut">
              <a:rPr lang="en-US" dirty="0"/>
              <a:t>10/13/2022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9144" y="4882896"/>
            <a:ext cx="4050792" cy="1197864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1493-8214-4CD3-9E66-4A7CE0239274}" type="datetimeFigureOut">
              <a:rPr lang="en-US" dirty="0"/>
              <a:t>10/13/2022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397E-FD2D-4D0A-B33C-2E5AEFAED143}" type="datetimeFigureOut">
              <a:rPr lang="en-US" dirty="0"/>
              <a:t>10/13/2022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5092E-80DC-4992-A0D4-E74F7FC3042B}" type="datetimeFigureOut">
              <a:rPr lang="en-US" dirty="0"/>
              <a:t>10/13/2022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9A4C6-EA06-4AF0-A839-1839C57399A0}" type="datetimeFigureOut">
              <a:rPr lang="en-US" dirty="0"/>
              <a:t>10/13/2022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0C016-2580-485A-AC4B-4452BC379743}" type="datetimeFigureOut">
              <a:rPr lang="en-US" dirty="0"/>
              <a:t>10/13/2022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C8E6-7044-439E-9AE7-82A0C81AB0F0}" type="datetimeFigureOut">
              <a:rPr lang="en-US" dirty="0"/>
              <a:t>10/13/2022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5F70E-5DFF-42EC-93B3-07D70D7ED1BD}" type="datetimeFigureOut">
              <a:rPr lang="en-US" dirty="0"/>
              <a:t>10/13/2022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520B5-A0C9-4D15-A71B-70A075D52D64}" type="datetimeFigureOut">
              <a:rPr lang="en-US" dirty="0"/>
              <a:t>10/13/2022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A8B59-FD8C-464E-A2E0-D2DB42977C43}" type="datetimeFigureOut">
              <a:rPr lang="en-US" dirty="0"/>
              <a:t>10/13/2022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D0685-9E9F-46AF-8733-3458A4A5B67E}" type="datetimeFigureOut">
              <a:rPr lang="en-US" dirty="0"/>
              <a:t>10/13/2022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578A0-4252-4A4F-8A4C-4F80F1AD91FF}" type="datetimeFigureOut">
              <a:rPr lang="en-US" dirty="0"/>
              <a:t>10/13/2022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DF071-3364-4AF2-8784-696D9E530376}" type="datetimeFigureOut">
              <a:rPr lang="en-US" dirty="0"/>
              <a:t>10/13/2022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0C83B-2A0D-4895-8D19-F0DA28872F64}" type="datetimeFigureOut">
              <a:rPr lang="en-US" dirty="0"/>
              <a:t>10/13/2022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2ACF0-C7E7-4CC8-840E-A2809FB4BDF6}" type="datetimeFigureOut">
              <a:rPr lang="en-US" dirty="0"/>
              <a:t>10/13/2022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B64FF-53E9-4519-AFEB-B5EAE0A6C098}" type="datetimeFigureOut">
              <a:rPr lang="en-US" dirty="0"/>
              <a:t>10/13/2022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0605F-0999-49B8-97E8-A9F5FE66FD89}" type="datetimeFigureOut">
              <a:rPr lang="en-US" dirty="0"/>
              <a:t>10/13/2022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61EAF71F-1A43-41B7-B605-0710A83174B7}" type="datetimeFigureOut">
              <a:rPr lang="en-US" dirty="0"/>
              <a:t>10/13/2022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24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3.jp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883915" y="384401"/>
            <a:ext cx="9755187" cy="3044974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uk-UA" sz="6000" dirty="0">
                <a:solidFill>
                  <a:srgbClr val="00B05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Джерела українських </a:t>
            </a:r>
            <a:r>
              <a:rPr lang="uk-UA" sz="6000" dirty="0" smtClean="0">
                <a:solidFill>
                  <a:srgbClr val="00B05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фразеологізмів</a:t>
            </a:r>
            <a:r>
              <a:rPr lang="uk-UA" dirty="0" smtClean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20000">
            <a:off x="-232177" y="3531605"/>
            <a:ext cx="11187758" cy="908758"/>
          </a:xfrm>
        </p:spPr>
        <p:txBody>
          <a:bodyPr/>
          <a:lstStyle/>
          <a:p>
            <a:r>
              <a:rPr lang="uk-UA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Ознайомлення із </a:t>
            </a:r>
            <a:r>
              <a:rPr lang="uk-UA" dirty="0" smtClean="0">
                <a:latin typeface="Arial Black" panose="020B0A04020102020204" pitchFamily="34" charset="0"/>
                <a:ea typeface="Calibri" panose="020F0502020204030204" pitchFamily="34" charset="0"/>
              </a:rPr>
              <a:t>фразеологічним словником</a:t>
            </a:r>
            <a:endParaRPr lang="en-US" dirty="0">
              <a:latin typeface="Arial Black" panose="020B0A040201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855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1" r="-3445" b="20741"/>
          <a:stretch/>
        </p:blipFill>
        <p:spPr>
          <a:xfrm>
            <a:off x="1402080" y="619760"/>
            <a:ext cx="9458960" cy="451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499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00B050"/>
                </a:solidFill>
              </a:rPr>
              <a:t>Народна мова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2400" dirty="0" smtClean="0">
                <a:solidFill>
                  <a:srgbClr val="0070C0"/>
                </a:solidFill>
              </a:rPr>
              <a:t>У сірка очей позичати</a:t>
            </a:r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13" name="Рисунок 12"/>
          <p:cNvPicPr>
            <a:picLocks noGrp="1" noChangeAspect="1"/>
          </p:cNvPicPr>
          <p:nvPr>
            <p:ph type="pic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61" b="18561"/>
          <a:stretch>
            <a:fillRect/>
          </a:stretch>
        </p:blipFill>
        <p:spPr>
          <a:xfrm>
            <a:off x="685801" y="1837765"/>
            <a:ext cx="3310128" cy="1760867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18"/>
          </p:nvPr>
        </p:nvSpPr>
        <p:spPr/>
        <p:txBody>
          <a:bodyPr>
            <a:normAutofit/>
          </a:bodyPr>
          <a:lstStyle/>
          <a:p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</a:rPr>
              <a:t>Втратити почуття сорому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sz="2400" dirty="0" smtClean="0">
                <a:solidFill>
                  <a:srgbClr val="0070C0"/>
                </a:solidFill>
              </a:rPr>
              <a:t>Ні за цапову душу</a:t>
            </a:r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16" name="Рисунок 15"/>
          <p:cNvPicPr>
            <a:picLocks noGrp="1" noChangeAspect="1"/>
          </p:cNvPicPr>
          <p:nvPr>
            <p:ph type="pic" idx="2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4" b="6404"/>
          <a:stretch>
            <a:fillRect/>
          </a:stretch>
        </p:blipFill>
        <p:spPr>
          <a:xfrm>
            <a:off x="4235999" y="1837765"/>
            <a:ext cx="3310128" cy="1760867"/>
          </a:xfrm>
        </p:spPr>
      </p:pic>
      <p:sp>
        <p:nvSpPr>
          <p:cNvPr id="8" name="Текст 7"/>
          <p:cNvSpPr>
            <a:spLocks noGrp="1"/>
          </p:cNvSpPr>
          <p:nvPr>
            <p:ph type="body" sz="half" idx="19"/>
          </p:nvPr>
        </p:nvSpPr>
        <p:spPr/>
        <p:txBody>
          <a:bodyPr>
            <a:normAutofit/>
          </a:bodyPr>
          <a:lstStyle/>
          <a:p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</a:rPr>
              <a:t>Цілком даремно, марно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uk-UA" sz="2400" dirty="0" smtClean="0">
                <a:solidFill>
                  <a:srgbClr val="0070C0"/>
                </a:solidFill>
              </a:rPr>
              <a:t>У свинячий голос</a:t>
            </a:r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18" name="Рисунок 17"/>
          <p:cNvPicPr>
            <a:picLocks noGrp="1" noChangeAspect="1"/>
          </p:cNvPicPr>
          <p:nvPr>
            <p:ph type="pic" idx="2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8" b="2128"/>
          <a:stretch>
            <a:fillRect/>
          </a:stretch>
        </p:blipFill>
        <p:spPr>
          <a:xfrm>
            <a:off x="7768819" y="1837765"/>
            <a:ext cx="3310128" cy="1762825"/>
          </a:xfrm>
        </p:spPr>
      </p:pic>
      <p:sp>
        <p:nvSpPr>
          <p:cNvPr id="11" name="Текст 10"/>
          <p:cNvSpPr>
            <a:spLocks noGrp="1"/>
          </p:cNvSpPr>
          <p:nvPr>
            <p:ph type="body" sz="half" idx="20"/>
          </p:nvPr>
        </p:nvSpPr>
        <p:spPr/>
        <p:txBody>
          <a:bodyPr>
            <a:normAutofit/>
          </a:bodyPr>
          <a:lstStyle/>
          <a:p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</a:rPr>
              <a:t>пізно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160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416560"/>
            <a:ext cx="6345302" cy="853440"/>
          </a:xfrm>
        </p:spPr>
        <p:txBody>
          <a:bodyPr>
            <a:normAutofit/>
          </a:bodyPr>
          <a:lstStyle/>
          <a:p>
            <a:r>
              <a:rPr lang="uk-UA" sz="5400" dirty="0">
                <a:solidFill>
                  <a:schemeClr val="accent5">
                    <a:lumMod val="75000"/>
                  </a:schemeClr>
                </a:solidFill>
              </a:rPr>
              <a:t>Антична міфологія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9" r="4759"/>
          <a:stretch>
            <a:fillRect/>
          </a:stretch>
        </p:blipFill>
        <p:spPr>
          <a:xfrm>
            <a:off x="7705408" y="284480"/>
            <a:ext cx="3598862" cy="507206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43840" y="1270000"/>
            <a:ext cx="6787263" cy="3801533"/>
          </a:xfrm>
        </p:spPr>
        <p:txBody>
          <a:bodyPr>
            <a:normAutofit fontScale="85000" lnSpcReduction="10000"/>
          </a:bodyPr>
          <a:lstStyle/>
          <a:p>
            <a:pPr fontAlgn="base"/>
            <a:r>
              <a:rPr lang="ru-RU" sz="3300" b="1" dirty="0">
                <a:solidFill>
                  <a:srgbClr val="C00000"/>
                </a:solidFill>
                <a:latin typeface="Arial Black" panose="020B0A04020102020204" pitchFamily="34" charset="0"/>
              </a:rPr>
              <a:t>Дамоклів </a:t>
            </a:r>
            <a:r>
              <a:rPr lang="ru-RU" sz="33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меч</a:t>
            </a:r>
            <a:endParaRPr lang="ru-RU" sz="33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fontAlgn="base"/>
            <a:r>
              <a:rPr lang="ru-RU" dirty="0">
                <a:solidFill>
                  <a:srgbClr val="0070C0"/>
                </a:solidFill>
                <a:latin typeface="Arial Black" panose="020B0A04020102020204" pitchFamily="34" charset="0"/>
              </a:rPr>
              <a:t>За старогрецькою легендою, Дамокл, придворний сіракузького тирана Діонісія </a:t>
            </a:r>
            <a:r>
              <a:rPr lang="ru-RU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Старшого (432—367 до н. е.), позаздривши своєму володарю, назвав його найщасливішим з людей. Тоді Діонісій посадовив заздрісника на своє місце, повісивши над його головою на кінській волосині гострий меч. Зляканому Дамоклові Діонісій пояснив, що цей меч є символом тих небезпек, яких владар зазнає постійно, незважаючи на, здавалося б, безтурботне життя. </a:t>
            </a:r>
          </a:p>
          <a:p>
            <a:pPr algn="l" fontAlgn="base"/>
            <a:r>
              <a:rPr lang="ru-RU" sz="21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Вислів </a:t>
            </a:r>
            <a:r>
              <a:rPr lang="ru-RU" sz="2100" dirty="0">
                <a:solidFill>
                  <a:srgbClr val="C00000"/>
                </a:solidFill>
                <a:latin typeface="Arial Black" panose="020B0A04020102020204" pitchFamily="34" charset="0"/>
              </a:rPr>
              <a:t>має значення: постійна </a:t>
            </a:r>
            <a:r>
              <a:rPr lang="ru-RU" sz="21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небезпека</a:t>
            </a:r>
            <a:endParaRPr lang="ru-RU" sz="21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74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13360"/>
            <a:ext cx="6345302" cy="792480"/>
          </a:xfrm>
        </p:spPr>
        <p:txBody>
          <a:bodyPr>
            <a:normAutofit fontScale="90000"/>
          </a:bodyPr>
          <a:lstStyle/>
          <a:p>
            <a:r>
              <a:rPr lang="uk-UA" sz="5400" dirty="0">
                <a:solidFill>
                  <a:schemeClr val="accent5">
                    <a:lumMod val="75000"/>
                  </a:schemeClr>
                </a:solidFill>
              </a:rPr>
              <a:t>Антична міфологія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48" r="26348"/>
          <a:stretch>
            <a:fillRect/>
          </a:stretch>
        </p:blipFill>
        <p:spPr>
          <a:xfrm>
            <a:off x="7827802" y="457200"/>
            <a:ext cx="3598146" cy="507153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2080" y="1005840"/>
            <a:ext cx="7538719" cy="4522893"/>
          </a:xfrm>
        </p:spPr>
        <p:txBody>
          <a:bodyPr>
            <a:normAutofit fontScale="92500" lnSpcReduction="20000"/>
          </a:bodyPr>
          <a:lstStyle/>
          <a:p>
            <a:pPr lvl="0">
              <a:buClr>
                <a:srgbClr val="8FA751"/>
              </a:buClr>
            </a:pPr>
            <a:r>
              <a:rPr lang="ru-RU" sz="24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Геростратова слава</a:t>
            </a:r>
          </a:p>
          <a:p>
            <a:pPr lvl="0">
              <a:buClr>
                <a:srgbClr val="8FA751"/>
              </a:buClr>
            </a:pPr>
            <a:r>
              <a:rPr lang="ru-RU" sz="15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У </a:t>
            </a:r>
            <a:r>
              <a:rPr lang="ru-RU" sz="1500" dirty="0">
                <a:solidFill>
                  <a:srgbClr val="7030A0"/>
                </a:solidFill>
                <a:latin typeface="Arial Black" panose="020B0A04020102020204" pitchFamily="34" charset="0"/>
              </a:rPr>
              <a:t>всі часи </a:t>
            </a:r>
            <a:r>
              <a:rPr lang="ru-RU" sz="15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були люди</a:t>
            </a:r>
            <a:r>
              <a:rPr lang="ru-RU" sz="1500" dirty="0">
                <a:solidFill>
                  <a:srgbClr val="7030A0"/>
                </a:solidFill>
                <a:latin typeface="Arial Black" panose="020B0A04020102020204" pitchFamily="34" charset="0"/>
              </a:rPr>
              <a:t>, які прагнуть прославитися. Ось тільки шляхи </a:t>
            </a:r>
            <a:r>
              <a:rPr lang="ru-RU" sz="15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вибирають </a:t>
            </a:r>
            <a:r>
              <a:rPr lang="ru-RU" sz="1500" dirty="0">
                <a:solidFill>
                  <a:srgbClr val="7030A0"/>
                </a:solidFill>
                <a:latin typeface="Arial Black" panose="020B0A04020102020204" pitchFamily="34" charset="0"/>
              </a:rPr>
              <a:t>різні. Хтось працює з ранку до ночі, а хтось вибирає більш легкий шлях.</a:t>
            </a:r>
          </a:p>
          <a:p>
            <a:pPr lvl="0">
              <a:buClr>
                <a:srgbClr val="8FA751"/>
              </a:buClr>
            </a:pPr>
            <a:r>
              <a:rPr lang="ru-RU" sz="1500" dirty="0">
                <a:solidFill>
                  <a:srgbClr val="7030A0"/>
                </a:solidFill>
                <a:latin typeface="Arial Black" panose="020B0A04020102020204" pitchFamily="34" charset="0"/>
              </a:rPr>
              <a:t>Ось до останньої категорії і відноситься Герострат. Був собі в Стародавній Греції </a:t>
            </a:r>
            <a:r>
              <a:rPr lang="ru-RU" sz="15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такий чолов’яга. </a:t>
            </a:r>
            <a:r>
              <a:rPr lang="ru-RU" sz="1500" dirty="0">
                <a:solidFill>
                  <a:srgbClr val="7030A0"/>
                </a:solidFill>
                <a:latin typeface="Arial Black" panose="020B0A04020102020204" pitchFamily="34" charset="0"/>
              </a:rPr>
              <a:t>Особливих талантів він не мав, але </a:t>
            </a:r>
            <a:r>
              <a:rPr lang="ru-RU" sz="15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дуже хотів прославитись</a:t>
            </a:r>
            <a:r>
              <a:rPr lang="ru-RU" sz="1500" dirty="0">
                <a:solidFill>
                  <a:srgbClr val="7030A0"/>
                </a:solidFill>
                <a:latin typeface="Arial Black" panose="020B0A04020102020204" pitchFamily="34" charset="0"/>
              </a:rPr>
              <a:t>.</a:t>
            </a:r>
          </a:p>
          <a:p>
            <a:pPr lvl="0">
              <a:buClr>
                <a:srgbClr val="8FA751"/>
              </a:buClr>
            </a:pPr>
            <a:r>
              <a:rPr lang="ru-RU" sz="1500" dirty="0">
                <a:solidFill>
                  <a:srgbClr val="7030A0"/>
                </a:solidFill>
                <a:latin typeface="Arial Black" panose="020B0A04020102020204" pitchFamily="34" charset="0"/>
              </a:rPr>
              <a:t>Нічого «кращого» він не зміг придумати, як підпалити храм богині Артеміди. </a:t>
            </a:r>
            <a:r>
              <a:rPr lang="ru-RU" sz="15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Суд </a:t>
            </a:r>
            <a:r>
              <a:rPr lang="ru-RU" sz="1500" dirty="0">
                <a:solidFill>
                  <a:srgbClr val="7030A0"/>
                </a:solidFill>
                <a:latin typeface="Arial Black" panose="020B0A04020102020204" pitchFamily="34" charset="0"/>
              </a:rPr>
              <a:t>засудив його до смертної кари. А </a:t>
            </a:r>
            <a:r>
              <a:rPr lang="ru-RU" sz="15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щоб </a:t>
            </a:r>
            <a:r>
              <a:rPr lang="ru-RU" sz="1500" dirty="0">
                <a:solidFill>
                  <a:srgbClr val="7030A0"/>
                </a:solidFill>
                <a:latin typeface="Arial Black" panose="020B0A04020102020204" pitchFamily="34" charset="0"/>
              </a:rPr>
              <a:t>подібні «подвиги» більше нікого не надихали на такі вчинки, його ім’я було заборонено згадувати не просто в розмові, але й у документах.</a:t>
            </a:r>
          </a:p>
          <a:p>
            <a:pPr lvl="0">
              <a:buClr>
                <a:srgbClr val="8FA751"/>
              </a:buClr>
            </a:pPr>
            <a:r>
              <a:rPr lang="ru-RU" sz="1500" dirty="0">
                <a:solidFill>
                  <a:srgbClr val="7030A0"/>
                </a:solidFill>
                <a:latin typeface="Arial Black" panose="020B0A04020102020204" pitchFamily="34" charset="0"/>
              </a:rPr>
              <a:t>Однак, Герострат усе ж досяг своєї мети. Тодішні історики, не втрималися й описали причину загибелі однієї з найвеличніших споруд того </a:t>
            </a:r>
            <a:r>
              <a:rPr lang="ru-RU" sz="15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часу.</a:t>
            </a:r>
          </a:p>
          <a:p>
            <a:pPr lvl="0">
              <a:buClr>
                <a:srgbClr val="8FA751"/>
              </a:buClr>
            </a:pPr>
            <a:r>
              <a:rPr lang="ru-RU" sz="22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Вислів має значення: ганебна слава</a:t>
            </a:r>
            <a:endParaRPr lang="en-US" sz="2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259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73285"/>
            <a:ext cx="6345302" cy="980440"/>
          </a:xfrm>
        </p:spPr>
        <p:txBody>
          <a:bodyPr/>
          <a:lstStyle/>
          <a:p>
            <a:r>
              <a:rPr lang="uk-UA" sz="5400" dirty="0">
                <a:solidFill>
                  <a:schemeClr val="accent5">
                    <a:lumMod val="75000"/>
                  </a:schemeClr>
                </a:solidFill>
              </a:rPr>
              <a:t>Антична міфологія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7" r="4997"/>
          <a:stretch>
            <a:fillRect/>
          </a:stretch>
        </p:blipFill>
        <p:spPr>
          <a:xfrm>
            <a:off x="7929402" y="173285"/>
            <a:ext cx="3598146" cy="507153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3361" y="1153726"/>
            <a:ext cx="7498080" cy="4393634"/>
          </a:xfrm>
        </p:spPr>
        <p:txBody>
          <a:bodyPr>
            <a:normAutofit fontScale="85000" lnSpcReduction="20000"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Танталові муки</a:t>
            </a:r>
          </a:p>
          <a:p>
            <a:r>
              <a:rPr lang="ru-RU" sz="19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Танта́л </a:t>
            </a:r>
            <a:r>
              <a:rPr lang="ru-RU" sz="19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— син Зевса й німфи Плуто, </a:t>
            </a:r>
            <a:r>
              <a:rPr lang="ru-RU" sz="19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 фрігійський </a:t>
            </a:r>
            <a:r>
              <a:rPr lang="ru-RU" sz="19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цар. За міфами, Тантал був улюбленцем богів, бенкетував з ними на Олімпі. Коли він запишався та образив богів, ті скинули його в Аїд. За іншою версією, боги тяжко покарали Тантала за те, що він розголосив таємниці Зевса, викрав нектар і амброзію та частував ними </a:t>
            </a:r>
            <a:r>
              <a:rPr lang="ru-RU" sz="19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людей. На </a:t>
            </a:r>
            <a:r>
              <a:rPr lang="ru-RU" sz="19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тому світі Тантал, стоячи по шию в воді, не міг утамувати спраги, бо коли він нахилявся, щоб напитися, вода відступала; над ним на гілках рясніли стиглі плоди, але він не міг їх дістати</a:t>
            </a:r>
            <a:r>
              <a:rPr lang="ru-RU" sz="19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.</a:t>
            </a:r>
          </a:p>
          <a:p>
            <a:r>
              <a:rPr lang="ru-RU" sz="19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Фразема має знчення:  </a:t>
            </a:r>
            <a:r>
              <a:rPr lang="ru-RU" sz="2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страждання від </a:t>
            </a:r>
            <a:r>
              <a:rPr lang="ru-RU" sz="2000" dirty="0">
                <a:solidFill>
                  <a:srgbClr val="C00000"/>
                </a:solidFill>
                <a:latin typeface="Arial Black" panose="020B0A04020102020204" pitchFamily="34" charset="0"/>
              </a:rPr>
              <a:t>усвідомлення близькості бажаної мети </a:t>
            </a:r>
            <a:r>
              <a:rPr lang="ru-RU" sz="2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і </a:t>
            </a:r>
            <a:r>
              <a:rPr lang="ru-RU" sz="2000" dirty="0">
                <a:solidFill>
                  <a:srgbClr val="C00000"/>
                </a:solidFill>
                <a:latin typeface="Arial Black" panose="020B0A04020102020204" pitchFamily="34" charset="0"/>
              </a:rPr>
              <a:t>неможливості її досягти</a:t>
            </a:r>
            <a:endParaRPr lang="ru-RU" sz="1900" dirty="0" smtClean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endParaRPr lang="en-US" sz="1900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994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2" y="96520"/>
            <a:ext cx="10394707" cy="1158140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rgbClr val="0070C0"/>
                </a:solidFill>
              </a:rPr>
              <a:t>біблія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02079" y="1038205"/>
            <a:ext cx="4856158" cy="679994"/>
          </a:xfrm>
        </p:spPr>
        <p:txBody>
          <a:bodyPr/>
          <a:lstStyle/>
          <a:p>
            <a:pPr algn="ctr"/>
            <a:r>
              <a:rPr lang="uk-UA" sz="3600" dirty="0" smtClean="0">
                <a:solidFill>
                  <a:schemeClr val="accent3">
                    <a:lumMod val="75000"/>
                  </a:schemeClr>
                </a:solidFill>
              </a:rPr>
              <a:t>Блудний син</a:t>
            </a:r>
            <a:endParaRPr lang="en-US" sz="36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640" y="1717675"/>
            <a:ext cx="3046258" cy="3657600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06123" y="1032501"/>
            <a:ext cx="4864491" cy="679994"/>
          </a:xfrm>
        </p:spPr>
        <p:txBody>
          <a:bodyPr/>
          <a:lstStyle/>
          <a:p>
            <a:pPr algn="ctr"/>
            <a:r>
              <a:rPr lang="uk-UA" sz="3600" dirty="0" smtClean="0">
                <a:solidFill>
                  <a:schemeClr val="accent3">
                    <a:lumMod val="75000"/>
                  </a:schemeClr>
                </a:solidFill>
              </a:rPr>
              <a:t>Юдин поцілунок </a:t>
            </a:r>
            <a:endParaRPr lang="en-US" sz="36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1" name="Объект 10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673" y="1793152"/>
            <a:ext cx="4654941" cy="3582123"/>
          </a:xfrm>
        </p:spPr>
      </p:pic>
      <p:sp>
        <p:nvSpPr>
          <p:cNvPr id="10" name="TextBox 9"/>
          <p:cNvSpPr txBox="1"/>
          <p:nvPr/>
        </p:nvSpPr>
        <p:spPr>
          <a:xfrm>
            <a:off x="142240" y="5838290"/>
            <a:ext cx="5353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«Повернення блудного сина» Рембрандт ван </a:t>
            </a:r>
            <a:r>
              <a:rPr lang="uk-UA" dirty="0"/>
              <a:t>Р</a:t>
            </a:r>
            <a:r>
              <a:rPr lang="uk-UA" dirty="0" smtClean="0"/>
              <a:t>ейн 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744368" y="5817832"/>
            <a:ext cx="558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«Юдин поцілунок» Мікеланджело да Караваджо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994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7975" y="147320"/>
            <a:ext cx="10394707" cy="1158140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rgbClr val="0070C0"/>
                </a:solidFill>
              </a:rPr>
              <a:t>біблія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2916" y="1166173"/>
            <a:ext cx="4856158" cy="1036510"/>
          </a:xfrm>
        </p:spPr>
        <p:txBody>
          <a:bodyPr/>
          <a:lstStyle/>
          <a:p>
            <a:pPr algn="ctr"/>
            <a:r>
              <a:rPr lang="uk-UA" sz="2400" dirty="0" smtClean="0">
                <a:solidFill>
                  <a:schemeClr val="accent3">
                    <a:lumMod val="75000"/>
                  </a:schemeClr>
                </a:solidFill>
              </a:rPr>
              <a:t>Вавілонське стовпотворіння/</a:t>
            </a:r>
          </a:p>
          <a:p>
            <a:pPr algn="ctr"/>
            <a:r>
              <a:rPr lang="uk-UA" sz="2400" dirty="0" smtClean="0">
                <a:solidFill>
                  <a:schemeClr val="accent3">
                    <a:lumMod val="75000"/>
                  </a:schemeClr>
                </a:solidFill>
              </a:rPr>
              <a:t>Вавілонська вежа</a:t>
            </a:r>
            <a:endParaRPr lang="en-US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29" y="2185228"/>
            <a:ext cx="5304145" cy="3190048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18191" y="1305460"/>
            <a:ext cx="4864491" cy="679994"/>
          </a:xfrm>
        </p:spPr>
        <p:txBody>
          <a:bodyPr/>
          <a:lstStyle/>
          <a:p>
            <a:pPr algn="ctr"/>
            <a:r>
              <a:rPr lang="uk-UA" sz="3600" dirty="0" smtClean="0">
                <a:solidFill>
                  <a:schemeClr val="accent3">
                    <a:lumMod val="75000"/>
                  </a:schemeClr>
                </a:solidFill>
              </a:rPr>
              <a:t>Іти на голгофу</a:t>
            </a:r>
            <a:endParaRPr lang="en-US" sz="36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683" y="2185228"/>
            <a:ext cx="4571999" cy="3068955"/>
          </a:xfrm>
        </p:spPr>
      </p:pic>
      <p:sp>
        <p:nvSpPr>
          <p:cNvPr id="9" name="TextBox 8"/>
          <p:cNvSpPr txBox="1"/>
          <p:nvPr/>
        </p:nvSpPr>
        <p:spPr>
          <a:xfrm>
            <a:off x="572916" y="5885712"/>
            <a:ext cx="4668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«</a:t>
            </a:r>
            <a:r>
              <a:rPr lang="uk-UA" dirty="0"/>
              <a:t>В</a:t>
            </a:r>
            <a:r>
              <a:rPr lang="uk-UA" dirty="0" smtClean="0"/>
              <a:t>авілонська вежа» Пітер Брейгель Старший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817360" y="5885712"/>
            <a:ext cx="4439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«Голгофа» Едвард Мунк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83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7975" y="157480"/>
            <a:ext cx="10394707" cy="1158140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rgbClr val="00B050"/>
                </a:solidFill>
              </a:rPr>
              <a:t>Професійні фразеологізми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01690" y="1349511"/>
            <a:ext cx="4856158" cy="679994"/>
          </a:xfrm>
        </p:spPr>
        <p:txBody>
          <a:bodyPr/>
          <a:lstStyle/>
          <a:p>
            <a:r>
              <a:rPr lang="uk-UA" sz="3600" dirty="0" smtClean="0">
                <a:solidFill>
                  <a:srgbClr val="00B0F0"/>
                </a:solidFill>
              </a:rPr>
              <a:t>Спіймати на гачок </a:t>
            </a:r>
            <a:endParaRPr lang="en-US" sz="3600" dirty="0">
              <a:solidFill>
                <a:srgbClr val="00B0F0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86" y="2181066"/>
            <a:ext cx="3368233" cy="3194209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40111" y="1349511"/>
            <a:ext cx="4864491" cy="679994"/>
          </a:xfrm>
        </p:spPr>
        <p:txBody>
          <a:bodyPr/>
          <a:lstStyle/>
          <a:p>
            <a:r>
              <a:rPr lang="uk-UA" sz="3600" dirty="0" smtClean="0">
                <a:solidFill>
                  <a:srgbClr val="00B0F0"/>
                </a:solidFill>
              </a:rPr>
              <a:t>Коронний номер </a:t>
            </a:r>
            <a:endParaRPr lang="en-US" sz="3600" dirty="0">
              <a:solidFill>
                <a:srgbClr val="00B0F0"/>
              </a:solidFill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720" y="2097670"/>
            <a:ext cx="4916408" cy="3277605"/>
          </a:xfrm>
        </p:spPr>
      </p:pic>
    </p:spTree>
    <p:extLst>
      <p:ext uri="{BB962C8B-B14F-4D97-AF65-F5344CB8AC3E}">
        <p14:creationId xmlns:p14="http://schemas.microsoft.com/office/powerpoint/2010/main" val="785039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7975" y="174278"/>
            <a:ext cx="10394707" cy="1158140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rgbClr val="00B050"/>
                </a:solidFill>
              </a:rPr>
              <a:t>Професійні фразеологізми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77716" y="1383402"/>
            <a:ext cx="4856158" cy="679994"/>
          </a:xfrm>
        </p:spPr>
        <p:txBody>
          <a:bodyPr/>
          <a:lstStyle/>
          <a:p>
            <a:r>
              <a:rPr lang="uk-UA" sz="3600" dirty="0" smtClean="0">
                <a:solidFill>
                  <a:srgbClr val="00B0F0"/>
                </a:solidFill>
              </a:rPr>
              <a:t>Ставити на карту</a:t>
            </a:r>
            <a:endParaRPr lang="en-US" sz="3600" dirty="0">
              <a:solidFill>
                <a:srgbClr val="00B0F0"/>
              </a:solidFill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70390"/>
            <a:ext cx="4657328" cy="3104885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18191" y="1332418"/>
            <a:ext cx="4864491" cy="679994"/>
          </a:xfrm>
        </p:spPr>
        <p:txBody>
          <a:bodyPr/>
          <a:lstStyle/>
          <a:p>
            <a:pPr algn="ctr"/>
            <a:r>
              <a:rPr lang="uk-UA" sz="3600" dirty="0" smtClean="0">
                <a:solidFill>
                  <a:srgbClr val="00B0F0"/>
                </a:solidFill>
              </a:rPr>
              <a:t>Брати в лещата</a:t>
            </a:r>
            <a:endParaRPr lang="en-US" sz="3600" dirty="0">
              <a:solidFill>
                <a:srgbClr val="00B0F0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356" y="2012412"/>
            <a:ext cx="3566160" cy="3566160"/>
          </a:xfrm>
        </p:spPr>
      </p:pic>
    </p:spTree>
    <p:extLst>
      <p:ext uri="{BB962C8B-B14F-4D97-AF65-F5344CB8AC3E}">
        <p14:creationId xmlns:p14="http://schemas.microsoft.com/office/powerpoint/2010/main" val="3640977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441" y="47316"/>
            <a:ext cx="10396882" cy="1151965"/>
          </a:xfrm>
        </p:spPr>
        <p:txBody>
          <a:bodyPr/>
          <a:lstStyle/>
          <a:p>
            <a:r>
              <a:rPr lang="uk-UA" dirty="0" smtClean="0"/>
              <a:t>Іншомовного походження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748979"/>
          </a:xfrm>
        </p:spPr>
        <p:txBody>
          <a:bodyPr/>
          <a:lstStyle/>
          <a:p>
            <a:r>
              <a:rPr lang="uk-UA" sz="2400" dirty="0" smtClean="0">
                <a:solidFill>
                  <a:srgbClr val="C00000"/>
                </a:solidFill>
              </a:rPr>
              <a:t>Повернутись до наших баранів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18"/>
          </p:nvPr>
        </p:nvSpPr>
        <p:spPr>
          <a:xfrm>
            <a:off x="691840" y="4572000"/>
            <a:ext cx="3310128" cy="1005840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rgbClr val="0070C0"/>
                </a:solidFill>
                <a:latin typeface="Arial Black" panose="020B0A04020102020204" pitchFamily="34" charset="0"/>
              </a:rPr>
              <a:t>повернутись до попередньої </a:t>
            </a:r>
            <a:r>
              <a:rPr lang="ru-RU" sz="2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теми </a:t>
            </a:r>
            <a:endParaRPr lang="en-US" sz="20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sz="2400" dirty="0" smtClean="0">
                <a:solidFill>
                  <a:srgbClr val="C00000"/>
                </a:solidFill>
              </a:rPr>
              <a:t>Дивитись крізь пальці</a:t>
            </a:r>
            <a:endParaRPr lang="en-US" sz="2400" dirty="0">
              <a:solidFill>
                <a:srgbClr val="C00000"/>
              </a:solidFill>
            </a:endParaRPr>
          </a:p>
        </p:txBody>
      </p:sp>
      <p:pic>
        <p:nvPicPr>
          <p:cNvPr id="15" name="Рисунок 14"/>
          <p:cNvPicPr>
            <a:picLocks noGrp="1" noChangeAspect="1"/>
          </p:cNvPicPr>
          <p:nvPr>
            <p:ph type="pic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6" b="2896"/>
          <a:stretch>
            <a:fillRect/>
          </a:stretch>
        </p:blipFill>
        <p:spPr>
          <a:xfrm>
            <a:off x="4236189" y="986777"/>
            <a:ext cx="3309938" cy="2735263"/>
          </a:xfrm>
        </p:spPr>
      </p:pic>
      <p:sp>
        <p:nvSpPr>
          <p:cNvPr id="8" name="Текст 7"/>
          <p:cNvSpPr>
            <a:spLocks noGrp="1"/>
          </p:cNvSpPr>
          <p:nvPr>
            <p:ph type="body" sz="half" idx="19"/>
          </p:nvPr>
        </p:nvSpPr>
        <p:spPr>
          <a:xfrm>
            <a:off x="4235999" y="4480272"/>
            <a:ext cx="3310128" cy="985300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навмисно </a:t>
            </a:r>
            <a:r>
              <a:rPr lang="ru-RU" sz="2000" dirty="0">
                <a:solidFill>
                  <a:srgbClr val="0070C0"/>
                </a:solidFill>
                <a:latin typeface="Arial Black" panose="020B0A04020102020204" pitchFamily="34" charset="0"/>
              </a:rPr>
              <a:t>не помічати чогось</a:t>
            </a:r>
            <a:endParaRPr lang="en-US" sz="20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uk-UA" sz="2800" dirty="0" smtClean="0">
                <a:solidFill>
                  <a:srgbClr val="C00000"/>
                </a:solidFill>
              </a:rPr>
              <a:t>Трубка миру</a:t>
            </a:r>
            <a:endParaRPr lang="en-US" sz="2800" dirty="0">
              <a:solidFill>
                <a:srgbClr val="C00000"/>
              </a:solidFill>
            </a:endParaRPr>
          </a:p>
        </p:txBody>
      </p:sp>
      <p:pic>
        <p:nvPicPr>
          <p:cNvPr id="16" name="Рисунок 15"/>
          <p:cNvPicPr>
            <a:picLocks noGrp="1" noChangeAspect="1"/>
          </p:cNvPicPr>
          <p:nvPr>
            <p:ph type="pic" idx="2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71" b="23671"/>
          <a:stretch>
            <a:fillRect/>
          </a:stretch>
        </p:blipFill>
        <p:spPr>
          <a:xfrm>
            <a:off x="7769225" y="987425"/>
            <a:ext cx="3309938" cy="2734615"/>
          </a:xfrm>
        </p:spPr>
      </p:pic>
      <p:sp>
        <p:nvSpPr>
          <p:cNvPr id="11" name="Текст 10"/>
          <p:cNvSpPr>
            <a:spLocks noGrp="1"/>
          </p:cNvSpPr>
          <p:nvPr>
            <p:ph type="body" sz="half" idx="20"/>
          </p:nvPr>
        </p:nvSpPr>
        <p:spPr/>
        <p:txBody>
          <a:bodyPr>
            <a:noAutofit/>
          </a:bodyPr>
          <a:lstStyle/>
          <a:p>
            <a:r>
              <a:rPr lang="uk-UA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Досягти згоди</a:t>
            </a:r>
            <a:endParaRPr lang="en-US" sz="24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pic>
        <p:nvPicPr>
          <p:cNvPr id="18" name="Рисунок 17"/>
          <p:cNvPicPr>
            <a:picLocks noGrp="1" noChangeAspect="1"/>
          </p:cNvPicPr>
          <p:nvPr>
            <p:ph type="pic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5" r="12355"/>
          <a:stretch>
            <a:fillRect/>
          </a:stretch>
        </p:blipFill>
        <p:spPr>
          <a:xfrm>
            <a:off x="692150" y="987425"/>
            <a:ext cx="3309938" cy="2735263"/>
          </a:xfr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1" t="6728" r="9712" b="9478"/>
          <a:stretch/>
        </p:blipFill>
        <p:spPr>
          <a:xfrm>
            <a:off x="691841" y="2913696"/>
            <a:ext cx="1345303" cy="85416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229" y="985837"/>
            <a:ext cx="1200718" cy="78970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797" y="985837"/>
            <a:ext cx="1274956" cy="84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031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13360"/>
            <a:ext cx="6345302" cy="883920"/>
          </a:xfrm>
        </p:spPr>
        <p:txBody>
          <a:bodyPr>
            <a:normAutofit/>
          </a:bodyPr>
          <a:lstStyle/>
          <a:p>
            <a:r>
              <a:rPr lang="uk-UA" sz="5400" dirty="0">
                <a:solidFill>
                  <a:srgbClr val="AA618F">
                    <a:lumMod val="75000"/>
                  </a:srgbClr>
                </a:solidFill>
              </a:rPr>
              <a:t>Крилаті вирази</a:t>
            </a:r>
            <a:endParaRPr lang="en-US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0" r="2260"/>
          <a:stretch>
            <a:fillRect/>
          </a:stretch>
        </p:blipFill>
        <p:spPr>
          <a:xfrm>
            <a:off x="7929563" y="212725"/>
            <a:ext cx="3597275" cy="507206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3040" y="1463040"/>
            <a:ext cx="7289321" cy="3942079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rgbClr val="9900FF"/>
                </a:solidFill>
                <a:latin typeface="Arial Black" panose="020B0A04020102020204" pitchFamily="34" charset="0"/>
              </a:rPr>
              <a:t>«Лиш </a:t>
            </a:r>
            <a:r>
              <a:rPr lang="ru-RU" sz="4800" dirty="0">
                <a:solidFill>
                  <a:srgbClr val="9900FF"/>
                </a:solidFill>
                <a:latin typeface="Arial Black" panose="020B0A04020102020204" pitchFamily="34" charset="0"/>
              </a:rPr>
              <a:t>боротись — значить жить</a:t>
            </a:r>
            <a:r>
              <a:rPr lang="ru-RU" sz="4800" dirty="0" smtClean="0">
                <a:solidFill>
                  <a:srgbClr val="9900FF"/>
                </a:solidFill>
                <a:latin typeface="Arial Black" panose="020B0A04020102020204" pitchFamily="34" charset="0"/>
              </a:rPr>
              <a:t>!»</a:t>
            </a:r>
            <a:endParaRPr lang="ru-RU" sz="4800" dirty="0">
              <a:solidFill>
                <a:srgbClr val="9900FF"/>
              </a:solidFill>
              <a:latin typeface="Arial Black" panose="020B0A04020102020204" pitchFamily="34" charset="0"/>
            </a:endParaRPr>
          </a:p>
          <a:p>
            <a:pPr algn="r"/>
            <a:endParaRPr lang="ru-RU" sz="4800" dirty="0" smtClean="0">
              <a:latin typeface="Arial Black" panose="020B0A04020102020204" pitchFamily="34" charset="0"/>
            </a:endParaRPr>
          </a:p>
          <a:p>
            <a:pPr algn="r"/>
            <a:r>
              <a:rPr lang="ru-RU" sz="48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Іван </a:t>
            </a:r>
            <a:r>
              <a:rPr lang="ru-RU" sz="4800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Франко</a:t>
            </a:r>
            <a:endParaRPr lang="en-US" sz="4800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258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42240"/>
            <a:ext cx="6345302" cy="822960"/>
          </a:xfrm>
        </p:spPr>
        <p:txBody>
          <a:bodyPr>
            <a:noAutofit/>
          </a:bodyPr>
          <a:lstStyle/>
          <a:p>
            <a:r>
              <a:rPr lang="uk-UA" sz="5400" dirty="0" smtClean="0">
                <a:solidFill>
                  <a:schemeClr val="accent4">
                    <a:lumMod val="75000"/>
                  </a:schemeClr>
                </a:solidFill>
              </a:rPr>
              <a:t>Крилаті вирази</a:t>
            </a:r>
            <a:endParaRPr lang="en-US" sz="54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" r="2697"/>
          <a:stretch>
            <a:fillRect/>
          </a:stretch>
        </p:blipFill>
        <p:spPr>
          <a:xfrm>
            <a:off x="7777002" y="284480"/>
            <a:ext cx="3598146" cy="507153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5801" y="1310640"/>
            <a:ext cx="6345301" cy="4267200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9900FF"/>
                </a:solidFill>
                <a:latin typeface="Arial Black" panose="020B0A04020102020204" pitchFamily="34" charset="0"/>
              </a:rPr>
              <a:t>«Кращий </a:t>
            </a:r>
            <a:r>
              <a:rPr lang="ru-RU" sz="3600" dirty="0">
                <a:solidFill>
                  <a:srgbClr val="9900FF"/>
                </a:solidFill>
                <a:latin typeface="Arial Black" panose="020B0A04020102020204" pitchFamily="34" charset="0"/>
              </a:rPr>
              <a:t>спосіб почати робити – перестати говорити і почати </a:t>
            </a:r>
            <a:r>
              <a:rPr lang="ru-RU" sz="3600" dirty="0" smtClean="0">
                <a:solidFill>
                  <a:srgbClr val="9900FF"/>
                </a:solidFill>
                <a:latin typeface="Arial Black" panose="020B0A04020102020204" pitchFamily="34" charset="0"/>
              </a:rPr>
              <a:t>робити» </a:t>
            </a:r>
            <a:endParaRPr lang="ru-RU" sz="3600" dirty="0">
              <a:solidFill>
                <a:srgbClr val="9900FF"/>
              </a:solidFill>
              <a:latin typeface="Arial Black" panose="020B0A04020102020204" pitchFamily="34" charset="0"/>
            </a:endParaRPr>
          </a:p>
          <a:p>
            <a:pPr algn="r"/>
            <a:endParaRPr lang="ru-RU" sz="3600" b="1" dirty="0" smtClean="0">
              <a:solidFill>
                <a:schemeClr val="accent4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pPr algn="r"/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Уолт </a:t>
            </a:r>
            <a:r>
              <a:rPr lang="ru-RU" sz="3600" b="1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Дісней</a:t>
            </a:r>
            <a:endParaRPr lang="en-US" sz="3600" dirty="0">
              <a:solidFill>
                <a:schemeClr val="accent4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1399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96520"/>
            <a:ext cx="6345302" cy="919480"/>
          </a:xfrm>
        </p:spPr>
        <p:txBody>
          <a:bodyPr/>
          <a:lstStyle/>
          <a:p>
            <a:r>
              <a:rPr lang="uk-UA" sz="5400" dirty="0">
                <a:solidFill>
                  <a:srgbClr val="AA618F">
                    <a:lumMod val="75000"/>
                  </a:srgbClr>
                </a:solidFill>
              </a:rPr>
              <a:t>Крилаті вирази</a:t>
            </a:r>
            <a:endParaRPr lang="en-US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3" r="5653"/>
          <a:stretch>
            <a:fillRect/>
          </a:stretch>
        </p:blipFill>
        <p:spPr>
          <a:xfrm>
            <a:off x="7848122" y="264160"/>
            <a:ext cx="3598146" cy="507153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23521" y="1361440"/>
            <a:ext cx="6807582" cy="3710093"/>
          </a:xfrm>
        </p:spPr>
        <p:txBody>
          <a:bodyPr>
            <a:normAutofit lnSpcReduction="10000"/>
          </a:bodyPr>
          <a:lstStyle/>
          <a:p>
            <a:r>
              <a:rPr lang="ru-RU" sz="4800" b="1" dirty="0" smtClean="0">
                <a:solidFill>
                  <a:srgbClr val="9900FF"/>
                </a:solidFill>
                <a:latin typeface="Arial Black" panose="020B0A04020102020204" pitchFamily="34" charset="0"/>
              </a:rPr>
              <a:t>«Мужність </a:t>
            </a:r>
          </a:p>
          <a:p>
            <a:r>
              <a:rPr lang="ru-RU" sz="4800" b="1" dirty="0" smtClean="0">
                <a:solidFill>
                  <a:srgbClr val="9900FF"/>
                </a:solidFill>
                <a:latin typeface="Arial Black" panose="020B0A04020102020204" pitchFamily="34" charset="0"/>
              </a:rPr>
              <a:t>не </a:t>
            </a:r>
            <a:r>
              <a:rPr lang="ru-RU" sz="4800" b="1" dirty="0">
                <a:solidFill>
                  <a:srgbClr val="9900FF"/>
                </a:solidFill>
                <a:latin typeface="Arial Black" panose="020B0A04020102020204" pitchFamily="34" charset="0"/>
              </a:rPr>
              <a:t>дається </a:t>
            </a:r>
            <a:r>
              <a:rPr lang="ru-RU" sz="4800" b="1" dirty="0" smtClean="0">
                <a:solidFill>
                  <a:srgbClr val="9900FF"/>
                </a:solidFill>
                <a:latin typeface="Arial Black" panose="020B0A04020102020204" pitchFamily="34" charset="0"/>
              </a:rPr>
              <a:t>напрокат»</a:t>
            </a:r>
            <a:endParaRPr lang="ru-RU" sz="4800" b="1" dirty="0">
              <a:solidFill>
                <a:srgbClr val="9900FF"/>
              </a:solidFill>
              <a:latin typeface="Arial Black" panose="020B0A04020102020204" pitchFamily="34" charset="0"/>
            </a:endParaRPr>
          </a:p>
          <a:p>
            <a:pPr algn="r"/>
            <a:r>
              <a:rPr lang="ru-RU" sz="4800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Ліна Костенко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8599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38760"/>
            <a:ext cx="6345302" cy="848360"/>
          </a:xfrm>
        </p:spPr>
        <p:txBody>
          <a:bodyPr>
            <a:normAutofit/>
          </a:bodyPr>
          <a:lstStyle/>
          <a:p>
            <a:r>
              <a:rPr lang="uk-UA" sz="5400" dirty="0" smtClean="0">
                <a:solidFill>
                  <a:schemeClr val="accent4"/>
                </a:solidFill>
              </a:rPr>
              <a:t>Крилаті вирази</a:t>
            </a:r>
            <a:endParaRPr lang="en-US" sz="5400" dirty="0">
              <a:solidFill>
                <a:schemeClr val="accent4"/>
              </a:solidFill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3" r="14523"/>
          <a:stretch>
            <a:fillRect/>
          </a:stretch>
        </p:blipFill>
        <p:spPr>
          <a:xfrm>
            <a:off x="7807482" y="335280"/>
            <a:ext cx="3598146" cy="507153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77241" y="1354525"/>
            <a:ext cx="6345301" cy="4243635"/>
          </a:xfrm>
        </p:spPr>
        <p:txBody>
          <a:bodyPr>
            <a:noAutofit/>
          </a:bodyPr>
          <a:lstStyle/>
          <a:p>
            <a:r>
              <a:rPr lang="ru-RU" sz="4400" dirty="0" smtClean="0">
                <a:solidFill>
                  <a:srgbClr val="9900FF"/>
                </a:solidFill>
                <a:latin typeface="Arial Black" panose="020B0A04020102020204" pitchFamily="34" charset="0"/>
              </a:rPr>
              <a:t>«Будь </a:t>
            </a:r>
            <a:r>
              <a:rPr lang="ru-RU" sz="4400" dirty="0">
                <a:solidFill>
                  <a:srgbClr val="9900FF"/>
                </a:solidFill>
                <a:latin typeface="Arial Black" panose="020B0A04020102020204" pitchFamily="34" charset="0"/>
              </a:rPr>
              <a:t>собою, інші ролі </a:t>
            </a:r>
            <a:r>
              <a:rPr lang="ru-RU" sz="4400" dirty="0" smtClean="0">
                <a:solidFill>
                  <a:srgbClr val="9900FF"/>
                </a:solidFill>
                <a:latin typeface="Arial Black" panose="020B0A04020102020204" pitchFamily="34" charset="0"/>
              </a:rPr>
              <a:t>зайняті» </a:t>
            </a:r>
            <a:endParaRPr lang="ru-RU" sz="4400" dirty="0">
              <a:solidFill>
                <a:srgbClr val="9900FF"/>
              </a:solidFill>
              <a:latin typeface="Arial Black" panose="020B0A04020102020204" pitchFamily="34" charset="0"/>
            </a:endParaRPr>
          </a:p>
          <a:p>
            <a:pPr algn="r"/>
            <a:r>
              <a:rPr lang="ru-RU" sz="4400" b="1" dirty="0" smtClean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Оскар </a:t>
            </a:r>
            <a:r>
              <a:rPr lang="ru-RU" sz="4400" b="1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Уайльд</a:t>
            </a:r>
            <a:endParaRPr lang="en-US" sz="4400" dirty="0">
              <a:solidFill>
                <a:schemeClr val="accent4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246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606" y="137161"/>
            <a:ext cx="10396902" cy="980440"/>
          </a:xfrm>
        </p:spPr>
        <p:txBody>
          <a:bodyPr/>
          <a:lstStyle/>
          <a:p>
            <a:r>
              <a:rPr lang="uk-UA" dirty="0" smtClean="0">
                <a:solidFill>
                  <a:srgbClr val="00B0F0"/>
                </a:solidFill>
              </a:rPr>
              <a:t>Знайдіть п’яте колесо до воза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43539" y="1117600"/>
            <a:ext cx="10394729" cy="3870959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uk-UA" sz="2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1. Авгієві стайні, еолова арфа, терновий вінок, пута Гіменея, вогонь Прометея</a:t>
            </a:r>
            <a:endParaRPr lang="uk-UA" sz="2000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algn="l"/>
            <a:r>
              <a:rPr lang="uk-UA" sz="2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2. Молоти язиком, баляндраси правити, точити ляси, проковтнути язика, теревені справляти</a:t>
            </a:r>
          </a:p>
          <a:p>
            <a:pPr algn="l"/>
            <a:r>
              <a:rPr lang="uk-UA" sz="2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3. По три шкури дерти, накрити мокрим рядном,  на всі чотири вітри, шосте чуття, як свої п’ять пальців</a:t>
            </a:r>
            <a:endParaRPr lang="uk-UA" sz="2000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algn="l"/>
            <a:r>
              <a:rPr lang="uk-UA" sz="2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4. Розмотати клубок, останній козир, кинути якір, опустити завісу, синя панчоха</a:t>
            </a:r>
          </a:p>
          <a:p>
            <a:pPr algn="l"/>
            <a:r>
              <a:rPr lang="uk-UA" sz="2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5. камінь спотикання, Ідея фікс, золота молодь, іти ва-банк, останній з магікан</a:t>
            </a:r>
            <a:endParaRPr lang="en-US" sz="20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933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606" y="218441"/>
            <a:ext cx="10396902" cy="1010920"/>
          </a:xfrm>
        </p:spPr>
        <p:txBody>
          <a:bodyPr>
            <a:normAutofit/>
          </a:bodyPr>
          <a:lstStyle/>
          <a:p>
            <a:r>
              <a:rPr lang="uk-UA" sz="6000" dirty="0" smtClean="0">
                <a:solidFill>
                  <a:srgbClr val="00B0F0"/>
                </a:solidFill>
              </a:rPr>
              <a:t>Нитка   аріадни</a:t>
            </a:r>
            <a:endParaRPr lang="en-US" sz="6000" dirty="0">
              <a:solidFill>
                <a:srgbClr val="00B0F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52400" y="1310640"/>
            <a:ext cx="3403601" cy="4521200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ru-RU" i="1" dirty="0">
                <a:solidFill>
                  <a:srgbClr val="00B050"/>
                </a:solidFill>
                <a:latin typeface="Arial Black" panose="020B0A04020102020204" pitchFamily="34" charset="0"/>
              </a:rPr>
              <a:t/>
            </a:r>
            <a:br>
              <a:rPr lang="ru-RU" i="1" dirty="0">
                <a:solidFill>
                  <a:srgbClr val="00B050"/>
                </a:solidFill>
                <a:latin typeface="Arial Black" panose="020B0A04020102020204" pitchFamily="34" charset="0"/>
              </a:rPr>
            </a:br>
            <a:r>
              <a:rPr lang="ru-RU" sz="2200" i="1" dirty="0">
                <a:solidFill>
                  <a:srgbClr val="00B050"/>
                </a:solidFill>
                <a:latin typeface="Arial Black" panose="020B0A04020102020204" pitchFamily="34" charset="0"/>
              </a:rPr>
              <a:t>Фразеологізм</a:t>
            </a:r>
            <a:endParaRPr lang="ru-RU" sz="2200" dirty="0">
              <a:solidFill>
                <a:srgbClr val="00B050"/>
              </a:solidFill>
              <a:latin typeface="Arial Black" panose="020B0A04020102020204" pitchFamily="34" charset="0"/>
            </a:endParaRPr>
          </a:p>
          <a:p>
            <a:pPr algn="l"/>
            <a:r>
              <a:rPr lang="ru-RU" sz="2200" b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1 </a:t>
            </a:r>
            <a:r>
              <a:rPr lang="ru-RU" sz="22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неопалима </a:t>
            </a:r>
            <a:r>
              <a:rPr lang="ru-RU" sz="2200" dirty="0">
                <a:solidFill>
                  <a:srgbClr val="000000"/>
                </a:solidFill>
                <a:latin typeface="Arial Black" panose="020B0A04020102020204" pitchFamily="34" charset="0"/>
              </a:rPr>
              <a:t>купина</a:t>
            </a:r>
          </a:p>
          <a:p>
            <a:pPr algn="l"/>
            <a:r>
              <a:rPr lang="ru-RU" sz="2200" b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2 </a:t>
            </a:r>
            <a:r>
              <a:rPr lang="ru-RU" sz="22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земля обітована</a:t>
            </a:r>
          </a:p>
          <a:p>
            <a:pPr algn="l"/>
            <a:r>
              <a:rPr lang="ru-RU" sz="2200" b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3 </a:t>
            </a:r>
            <a:r>
              <a:rPr lang="ru-RU" sz="22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лепта </a:t>
            </a:r>
            <a:r>
              <a:rPr lang="ru-RU" sz="2200" dirty="0">
                <a:solidFill>
                  <a:srgbClr val="000000"/>
                </a:solidFill>
                <a:latin typeface="Arial Black" panose="020B0A04020102020204" pitchFamily="34" charset="0"/>
              </a:rPr>
              <a:t>вдовиці</a:t>
            </a:r>
          </a:p>
          <a:p>
            <a:pPr algn="l"/>
            <a:r>
              <a:rPr lang="ru-RU" sz="2200" b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4 </a:t>
            </a:r>
            <a:r>
              <a:rPr lang="ru-RU" sz="22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наріжний </a:t>
            </a:r>
            <a:r>
              <a:rPr lang="ru-RU" sz="2200" dirty="0">
                <a:solidFill>
                  <a:srgbClr val="000000"/>
                </a:solidFill>
                <a:latin typeface="Arial Black" panose="020B0A04020102020204" pitchFamily="34" charset="0"/>
              </a:rPr>
              <a:t>камінь</a:t>
            </a:r>
          </a:p>
          <a:p>
            <a:pPr algn="l"/>
            <a:endParaRPr lang="ru-RU" sz="2200" i="1" dirty="0" smtClean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algn="l"/>
            <a:r>
              <a:rPr lang="ru-RU" sz="2200" i="1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Значення</a:t>
            </a:r>
            <a:endParaRPr lang="ru-RU" sz="2200" dirty="0">
              <a:solidFill>
                <a:srgbClr val="00B050"/>
              </a:solidFill>
              <a:latin typeface="Arial Black" panose="020B0A04020102020204" pitchFamily="34" charset="0"/>
            </a:endParaRPr>
          </a:p>
          <a:p>
            <a:pPr algn="l"/>
            <a:r>
              <a:rPr lang="ru-RU" sz="2200" b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А </a:t>
            </a:r>
            <a:r>
              <a:rPr lang="ru-RU" sz="22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невеликий</a:t>
            </a:r>
            <a:r>
              <a:rPr lang="ru-RU" sz="2200" dirty="0">
                <a:solidFill>
                  <a:srgbClr val="000000"/>
                </a:solidFill>
                <a:latin typeface="Arial Black" panose="020B0A04020102020204" pitchFamily="34" charset="0"/>
              </a:rPr>
              <a:t>, посильний вклад</a:t>
            </a:r>
          </a:p>
          <a:p>
            <a:pPr algn="l"/>
            <a:r>
              <a:rPr lang="ru-RU" sz="2200" b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Б </a:t>
            </a:r>
            <a:r>
              <a:rPr lang="ru-RU" sz="22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вершина </a:t>
            </a:r>
            <a:r>
              <a:rPr lang="ru-RU" sz="2200" dirty="0">
                <a:solidFill>
                  <a:srgbClr val="000000"/>
                </a:solidFill>
                <a:latin typeface="Arial Black" panose="020B0A04020102020204" pitchFamily="34" charset="0"/>
              </a:rPr>
              <a:t>творчості</a:t>
            </a:r>
          </a:p>
          <a:p>
            <a:pPr algn="l"/>
            <a:r>
              <a:rPr lang="ru-RU" sz="2200" b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В </a:t>
            </a:r>
            <a:r>
              <a:rPr lang="ru-RU" sz="22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місце </a:t>
            </a:r>
            <a:r>
              <a:rPr lang="ru-RU" sz="2200" dirty="0">
                <a:solidFill>
                  <a:srgbClr val="000000"/>
                </a:solidFill>
                <a:latin typeface="Arial Black" panose="020B0A04020102020204" pitchFamily="34" charset="0"/>
              </a:rPr>
              <a:t>заповітної мрії</a:t>
            </a:r>
          </a:p>
          <a:p>
            <a:pPr algn="l"/>
            <a:r>
              <a:rPr lang="ru-RU" sz="2200" b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Г </a:t>
            </a:r>
            <a:r>
              <a:rPr lang="ru-RU" sz="22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те</a:t>
            </a:r>
            <a:r>
              <a:rPr lang="ru-RU" sz="2200" dirty="0">
                <a:solidFill>
                  <a:srgbClr val="000000"/>
                </a:solidFill>
                <a:latin typeface="Arial Black" panose="020B0A04020102020204" pitchFamily="34" charset="0"/>
              </a:rPr>
              <a:t>, що живе вічно</a:t>
            </a:r>
          </a:p>
          <a:p>
            <a:pPr algn="l"/>
            <a:r>
              <a:rPr lang="ru-RU" sz="2200" b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Д </a:t>
            </a:r>
            <a:r>
              <a:rPr lang="ru-RU" sz="22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основа</a:t>
            </a:r>
            <a:r>
              <a:rPr lang="ru-RU" sz="2200" dirty="0">
                <a:solidFill>
                  <a:srgbClr val="000000"/>
                </a:solidFill>
                <a:latin typeface="Arial Black" panose="020B0A04020102020204" pitchFamily="34" charset="0"/>
              </a:rPr>
              <a:t>, базис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271697" y="1404322"/>
            <a:ext cx="32207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Фразеологізм</a:t>
            </a:r>
            <a:endParaRPr lang="ru-RU" b="1" dirty="0" smtClean="0">
              <a:solidFill>
                <a:srgbClr val="00B050"/>
              </a:solidFill>
              <a:latin typeface="Arial Black" panose="020B0A04020102020204" pitchFamily="34" charset="0"/>
            </a:endParaRPr>
          </a:p>
          <a:p>
            <a:endParaRPr lang="ru-RU" b="1" dirty="0" smtClean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r>
              <a:rPr lang="ru-RU" b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1 до сьомого поту</a:t>
            </a:r>
          </a:p>
          <a:p>
            <a:r>
              <a:rPr lang="ru-RU" b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2 на всю губу</a:t>
            </a:r>
          </a:p>
          <a:p>
            <a:r>
              <a:rPr lang="ru-RU" b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3 з притиском</a:t>
            </a:r>
          </a:p>
          <a:p>
            <a:r>
              <a:rPr lang="ru-RU" b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4 на чистоту</a:t>
            </a:r>
          </a:p>
          <a:p>
            <a:endParaRPr lang="ru-RU" b="1" i="1" dirty="0" smtClean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r>
              <a:rPr lang="ru-RU" b="1" i="1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Значення</a:t>
            </a:r>
            <a:endParaRPr lang="ru-RU" b="1" dirty="0" smtClean="0">
              <a:solidFill>
                <a:srgbClr val="00B050"/>
              </a:solidFill>
              <a:latin typeface="Arial Black" panose="020B0A04020102020204" pitchFamily="34" charset="0"/>
            </a:endParaRPr>
          </a:p>
          <a:p>
            <a:endParaRPr lang="ru-RU" b="1" dirty="0" smtClean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r>
              <a:rPr lang="ru-RU" b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А занадто</a:t>
            </a:r>
          </a:p>
          <a:p>
            <a:r>
              <a:rPr lang="ru-RU" b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Б щиро</a:t>
            </a:r>
          </a:p>
          <a:p>
            <a:r>
              <a:rPr lang="ru-RU" b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В тяжко</a:t>
            </a:r>
          </a:p>
          <a:p>
            <a:r>
              <a:rPr lang="ru-RU" b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Г суворо</a:t>
            </a:r>
          </a:p>
          <a:p>
            <a:r>
              <a:rPr lang="ru-RU" b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Д рясно</a:t>
            </a:r>
            <a:endParaRPr lang="ru-RU" b="1" i="0" dirty="0">
              <a:solidFill>
                <a:srgbClr val="000000"/>
              </a:solidFill>
              <a:effectLst/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06080" y="1428601"/>
            <a:ext cx="29057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00B050"/>
                </a:solidFill>
                <a:latin typeface="Arial Black" panose="020B0A04020102020204" pitchFamily="34" charset="0"/>
              </a:rPr>
              <a:t>Фразеологізм</a:t>
            </a:r>
            <a:endParaRPr lang="ru-RU" dirty="0">
              <a:solidFill>
                <a:srgbClr val="00B050"/>
              </a:solidFill>
              <a:latin typeface="Arial Black" panose="020B0A04020102020204" pitchFamily="34" charset="0"/>
            </a:endParaRPr>
          </a:p>
          <a:p>
            <a:endParaRPr lang="ru-RU" b="1" dirty="0" smtClean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r>
              <a:rPr lang="ru-RU" b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1 </a:t>
            </a:r>
            <a:r>
              <a:rPr lang="ru-RU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море </a:t>
            </a:r>
            <a:r>
              <a:rPr lang="ru-RU" dirty="0">
                <a:solidFill>
                  <a:srgbClr val="000000"/>
                </a:solidFill>
                <a:latin typeface="Arial Black" panose="020B0A04020102020204" pitchFamily="34" charset="0"/>
              </a:rPr>
              <a:t>по коліно</a:t>
            </a:r>
          </a:p>
          <a:p>
            <a:r>
              <a:rPr lang="ru-RU" b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2 </a:t>
            </a:r>
            <a:r>
              <a:rPr lang="ru-RU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хоч </a:t>
            </a:r>
            <a:r>
              <a:rPr lang="ru-RU" dirty="0">
                <a:solidFill>
                  <a:srgbClr val="000000"/>
                </a:solidFill>
                <a:latin typeface="Arial Black" panose="020B0A04020102020204" pitchFamily="34" charset="0"/>
              </a:rPr>
              <a:t>вовком вий</a:t>
            </a:r>
          </a:p>
          <a:p>
            <a:r>
              <a:rPr lang="ru-RU" b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3 </a:t>
            </a:r>
            <a:r>
              <a:rPr lang="ru-RU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з </a:t>
            </a:r>
            <a:r>
              <a:rPr lang="ru-RU" dirty="0">
                <a:solidFill>
                  <a:srgbClr val="000000"/>
                </a:solidFill>
                <a:latin typeface="Arial Black" panose="020B0A04020102020204" pitchFamily="34" charset="0"/>
              </a:rPr>
              <a:t>доброго дива</a:t>
            </a:r>
          </a:p>
          <a:p>
            <a:r>
              <a:rPr lang="ru-RU" b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4 </a:t>
            </a:r>
            <a:r>
              <a:rPr lang="ru-RU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за </a:t>
            </a:r>
            <a:r>
              <a:rPr lang="ru-RU" dirty="0">
                <a:solidFill>
                  <a:srgbClr val="000000"/>
                </a:solidFill>
                <a:latin typeface="Arial Black" panose="020B0A04020102020204" pitchFamily="34" charset="0"/>
              </a:rPr>
              <a:t>всяку ціну</a:t>
            </a:r>
          </a:p>
          <a:p>
            <a:endParaRPr lang="ru-RU" i="1" dirty="0" smtClean="0">
              <a:solidFill>
                <a:srgbClr val="00B050"/>
              </a:solidFill>
              <a:latin typeface="Arial Black" panose="020B0A04020102020204" pitchFamily="34" charset="0"/>
            </a:endParaRPr>
          </a:p>
          <a:p>
            <a:r>
              <a:rPr lang="ru-RU" i="1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Синонім</a:t>
            </a:r>
            <a:endParaRPr lang="ru-RU" dirty="0">
              <a:solidFill>
                <a:srgbClr val="00B050"/>
              </a:solidFill>
              <a:latin typeface="Arial Black" panose="020B0A04020102020204" pitchFamily="34" charset="0"/>
            </a:endParaRPr>
          </a:p>
          <a:p>
            <a:endParaRPr lang="ru-RU" b="1" dirty="0" smtClean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r>
              <a:rPr lang="ru-RU" b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А </a:t>
            </a:r>
            <a:r>
              <a:rPr lang="ru-RU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на </a:t>
            </a:r>
            <a:r>
              <a:rPr lang="ru-RU" dirty="0">
                <a:solidFill>
                  <a:srgbClr val="000000"/>
                </a:solidFill>
                <a:latin typeface="Arial Black" panose="020B0A04020102020204" pitchFamily="34" charset="0"/>
              </a:rPr>
              <a:t>все горло</a:t>
            </a:r>
          </a:p>
          <a:p>
            <a:r>
              <a:rPr lang="ru-RU" b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Б </a:t>
            </a:r>
            <a:r>
              <a:rPr lang="ru-RU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хоч </a:t>
            </a:r>
            <a:r>
              <a:rPr lang="ru-RU" dirty="0">
                <a:solidFill>
                  <a:srgbClr val="000000"/>
                </a:solidFill>
                <a:latin typeface="Arial Black" panose="020B0A04020102020204" pitchFamily="34" charset="0"/>
              </a:rPr>
              <a:t>кричи</a:t>
            </a:r>
          </a:p>
          <a:p>
            <a:r>
              <a:rPr lang="ru-RU" b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В </a:t>
            </a:r>
            <a:r>
              <a:rPr lang="ru-RU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що </a:t>
            </a:r>
            <a:r>
              <a:rPr lang="ru-RU" dirty="0">
                <a:solidFill>
                  <a:srgbClr val="000000"/>
                </a:solidFill>
                <a:latin typeface="Arial Black" panose="020B0A04020102020204" pitchFamily="34" charset="0"/>
              </a:rPr>
              <a:t>б там не було</a:t>
            </a:r>
          </a:p>
          <a:p>
            <a:r>
              <a:rPr lang="ru-RU" b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Г </a:t>
            </a:r>
            <a:r>
              <a:rPr lang="ru-RU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мов </a:t>
            </a:r>
            <a:r>
              <a:rPr lang="ru-RU" dirty="0">
                <a:solidFill>
                  <a:srgbClr val="000000"/>
                </a:solidFill>
                <a:latin typeface="Arial Black" panose="020B0A04020102020204" pitchFamily="34" charset="0"/>
              </a:rPr>
              <a:t>з гуски вода</a:t>
            </a:r>
          </a:p>
          <a:p>
            <a:r>
              <a:rPr lang="ru-RU" b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Д </a:t>
            </a:r>
            <a:r>
              <a:rPr lang="ru-RU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ні </a:t>
            </a:r>
            <a:r>
              <a:rPr lang="ru-RU" dirty="0">
                <a:solidFill>
                  <a:srgbClr val="000000"/>
                </a:solidFill>
                <a:latin typeface="Arial Black" panose="020B0A04020102020204" pitchFamily="34" charset="0"/>
              </a:rPr>
              <a:t>сіло ні впало</a:t>
            </a:r>
            <a:endParaRPr lang="ru-RU" b="0" i="0" dirty="0">
              <a:solidFill>
                <a:srgbClr val="000000"/>
              </a:solidFill>
              <a:effectLst/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876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0681" y="203200"/>
            <a:ext cx="10394707" cy="963367"/>
          </a:xfrm>
        </p:spPr>
        <p:txBody>
          <a:bodyPr/>
          <a:lstStyle/>
          <a:p>
            <a:pPr algn="ctr"/>
            <a:r>
              <a:rPr lang="uk-UA" dirty="0" smtClean="0"/>
              <a:t>Як кіт з собакою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986279" cy="443653"/>
          </a:xfrm>
        </p:spPr>
        <p:txBody>
          <a:bodyPr>
            <a:normAutofit lnSpcReduction="10000"/>
          </a:bodyPr>
          <a:lstStyle/>
          <a:p>
            <a:r>
              <a:rPr lang="uk-UA" dirty="0" smtClean="0">
                <a:solidFill>
                  <a:srgbClr val="0070C0"/>
                </a:solidFill>
              </a:rPr>
              <a:t>Як кіт наплакав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5801" y="2274101"/>
            <a:ext cx="2113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00B050"/>
                </a:solidFill>
              </a:rPr>
              <a:t>ХОЧ ГРЕБЛЮ ГАТИ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5680" y="2611120"/>
            <a:ext cx="2042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FF3300"/>
                </a:solidFill>
              </a:rPr>
              <a:t>МІЦНИЙ ГОРІШОК</a:t>
            </a:r>
            <a:endParaRPr lang="en-US" dirty="0">
              <a:solidFill>
                <a:srgbClr val="FF33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849360" y="4429760"/>
            <a:ext cx="1906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9900FF"/>
                </a:solidFill>
              </a:rPr>
              <a:t>НІ РИБА НІ М’ЯСО</a:t>
            </a:r>
            <a:endParaRPr lang="en-US" dirty="0">
              <a:solidFill>
                <a:srgbClr val="99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04100" y="2171886"/>
            <a:ext cx="1381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00B0F0"/>
                </a:solidFill>
              </a:rPr>
              <a:t>ЗА ТРИ МОРЯ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0" y="4429760"/>
            <a:ext cx="1869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0070C0"/>
                </a:solidFill>
              </a:rPr>
              <a:t>ЗА ДВА КРОКИ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0681" y="1727200"/>
            <a:ext cx="2677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00B0F0"/>
                </a:solidFill>
              </a:rPr>
              <a:t>ЄРИХОНСЬКА ТРУБА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00521" y="3372935"/>
            <a:ext cx="1407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ХОЧ МАК СІЙ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07080" y="1605280"/>
            <a:ext cx="1717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0070C0"/>
                </a:solidFill>
              </a:rPr>
              <a:t>БУРІДАНІВ ОСЕЛ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001760" y="3302000"/>
            <a:ext cx="2275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00B0F0"/>
                </a:solidFill>
              </a:rPr>
              <a:t>БУЙНА ГОЛОВА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03920" y="2795786"/>
            <a:ext cx="1584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9900FF"/>
                </a:solidFill>
              </a:rPr>
              <a:t>ВІЛЬНИЙ ПТАХ</a:t>
            </a:r>
            <a:endParaRPr lang="en-US" dirty="0">
              <a:solidFill>
                <a:srgbClr val="99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83280" y="3566160"/>
            <a:ext cx="2306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00B0F0"/>
                </a:solidFill>
              </a:rPr>
              <a:t>ВОДИТИ НА МОТУЗЦІ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04560" y="1493520"/>
            <a:ext cx="299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accent4">
                    <a:lumMod val="75000"/>
                  </a:schemeClr>
                </a:solidFill>
              </a:rPr>
              <a:t>ГОВОРИТИ РІЗНИМИ МОВАМИ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5801" y="5019040"/>
            <a:ext cx="2250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FF3300"/>
                </a:solidFill>
              </a:rPr>
              <a:t>В ОДНУ ДУДКУ ГРАТИ</a:t>
            </a:r>
            <a:endParaRPr lang="en-US" dirty="0">
              <a:solidFill>
                <a:srgbClr val="FF33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30800" y="2995970"/>
            <a:ext cx="2001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accent4">
                    <a:lumMod val="75000"/>
                  </a:schemeClr>
                </a:solidFill>
              </a:rPr>
              <a:t>ЗАЗНАТИ ФІАСКО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29120" y="5122426"/>
            <a:ext cx="2072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00B0F0"/>
                </a:solidFill>
              </a:rPr>
              <a:t>ЛАВРОВИЙ ВІНОК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flipH="1">
            <a:off x="3561079" y="5252720"/>
            <a:ext cx="146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FF3300"/>
                </a:solidFill>
              </a:rPr>
              <a:t>ГНУТИ СПИНУ</a:t>
            </a:r>
            <a:endParaRPr lang="en-US" dirty="0">
              <a:solidFill>
                <a:srgbClr val="FF33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 flipH="1">
            <a:off x="9802374" y="1308854"/>
            <a:ext cx="1696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9900FF"/>
                </a:solidFill>
              </a:rPr>
              <a:t>ХАНЬКИ М’ЯТИ</a:t>
            </a:r>
            <a:endParaRPr lang="en-US" dirty="0">
              <a:solidFill>
                <a:srgbClr val="99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00521" y="4307840"/>
            <a:ext cx="2148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00B050"/>
                </a:solidFill>
              </a:rPr>
              <a:t>КРОВ З МОЛОКОМ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65760" y="3281680"/>
            <a:ext cx="2306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00B050"/>
                </a:solidFill>
              </a:rPr>
              <a:t>ЯК З ХРЕСТА ЗНЯТИЙ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55040" y="4615934"/>
            <a:ext cx="2428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00B050"/>
                </a:solidFill>
              </a:rPr>
              <a:t>НЕ ПОКЛАДАТИ РУК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131300" y="2296160"/>
            <a:ext cx="250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00B050"/>
                </a:solidFill>
              </a:rPr>
              <a:t>АБИ ДЕНЬ ДО ВЕЧОРА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117330" y="5188188"/>
            <a:ext cx="252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АЖ ГОРИТЬ У РУКАХ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 flipH="1">
            <a:off x="3037840" y="2995970"/>
            <a:ext cx="1986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ЯК МОКРЕ ГОРИТЬ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16480" y="4158456"/>
            <a:ext cx="2707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9900FF"/>
                </a:solidFill>
              </a:rPr>
              <a:t>БИТИ ЛИХОМ ОБ ЗЕМЛЮ</a:t>
            </a:r>
            <a:endParaRPr lang="en-US" dirty="0">
              <a:solidFill>
                <a:srgbClr val="99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 flipH="1">
            <a:off x="7971548" y="3762031"/>
            <a:ext cx="2103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accent4">
                    <a:lumMod val="75000"/>
                  </a:schemeClr>
                </a:solidFill>
              </a:rPr>
              <a:t>ОПУСТИТИ РУКИ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2065019" y="2163234"/>
            <a:ext cx="1742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accent4">
                    <a:lumMod val="75000"/>
                  </a:schemeClr>
                </a:solidFill>
              </a:rPr>
              <a:t>СТАРИЙ ВОВК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4076698" y="4868426"/>
            <a:ext cx="2952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accent4">
                    <a:lumMod val="75000"/>
                  </a:schemeClr>
                </a:solidFill>
              </a:rPr>
              <a:t>ЖОВТОДЗЬОБЕ ГОРОБЕНЯ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 flipH="1">
            <a:off x="4928748" y="3993251"/>
            <a:ext cx="2475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FF3300"/>
                </a:solidFill>
              </a:rPr>
              <a:t>ВСКОЧИТИ ВИЩЕ ХАЛЯВ</a:t>
            </a:r>
            <a:endParaRPr lang="en-US" dirty="0">
              <a:solidFill>
                <a:srgbClr val="FF33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855971" y="2603349"/>
            <a:ext cx="2346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00B0F0"/>
                </a:solidFill>
              </a:rPr>
              <a:t>ВИСКОЧИТИ НА СУХЕ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7869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91440"/>
            <a:ext cx="10396882" cy="751841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0070C0"/>
                </a:solidFill>
              </a:rPr>
              <a:t>ВІДШУКАЙТЕ, ДЕ СОБАКУ ЗАРИТО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5760" y="762000"/>
            <a:ext cx="111455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ВПРАВА 101</a:t>
            </a:r>
          </a:p>
          <a:p>
            <a:r>
              <a:rPr lang="ru-RU" sz="2800" dirty="0" smtClean="0">
                <a:latin typeface="Arial Black" panose="020B0A04020102020204" pitchFamily="34" charset="0"/>
              </a:rPr>
              <a:t> </a:t>
            </a:r>
            <a:r>
              <a:rPr lang="ru-RU" sz="280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І. Прочитайте фразеологізми, поясніть їхнє значення. Із мовленням людей якої професії пов’язано виникнення кожного з висловів? </a:t>
            </a:r>
            <a:endParaRPr lang="ru-RU" sz="2800" dirty="0" smtClean="0">
              <a:solidFill>
                <a:schemeClr val="accent4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pPr algn="just"/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Спіймати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на гачок, стригти під один гребінь, на космічній швидкості, піднятися на космічну висоту, покласти першу цеглину, штурмувати небо, як по нотах, закручувати гайкй, стріляний вовк, спускати на гальмах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.</a:t>
            </a:r>
          </a:p>
          <a:p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II. </a:t>
            </a:r>
            <a:r>
              <a:rPr lang="ru-RU" sz="280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Із двома фразеологізмами (на вибір) складіть і запишіть по одному реченню</a:t>
            </a:r>
            <a:endParaRPr lang="en-US" sz="2800" dirty="0">
              <a:solidFill>
                <a:schemeClr val="accent4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9583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406400"/>
            <a:ext cx="6345302" cy="955040"/>
          </a:xfrm>
        </p:spPr>
        <p:txBody>
          <a:bodyPr>
            <a:no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the </a:t>
            </a:r>
            <a:r>
              <a:rPr lang="en-US" sz="6000" dirty="0" smtClean="0">
                <a:solidFill>
                  <a:srgbClr val="FF0000"/>
                </a:solidFill>
              </a:rPr>
              <a:t>Charry on top</a:t>
            </a:r>
            <a:endParaRPr lang="en-US" sz="6000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4" r="2734"/>
          <a:stretch>
            <a:fillRect/>
          </a:stretch>
        </p:blipFill>
        <p:spPr>
          <a:xfrm>
            <a:off x="7797322" y="304800"/>
            <a:ext cx="3598146" cy="507153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5801" y="1879600"/>
            <a:ext cx="6345301" cy="3191933"/>
          </a:xfrm>
        </p:spPr>
        <p:txBody>
          <a:bodyPr>
            <a:noAutofit/>
          </a:bodyPr>
          <a:lstStyle/>
          <a:p>
            <a:r>
              <a:rPr lang="uk-UA" sz="36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Параграф 12 (повторити теорію), 13 (опрацювати)</a:t>
            </a:r>
          </a:p>
          <a:p>
            <a:r>
              <a:rPr lang="uk-UA" sz="36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Вправа 102</a:t>
            </a:r>
            <a:endParaRPr lang="en-US" sz="36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3306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8FA751"/>
      </a:accent1>
      <a:accent2>
        <a:srgbClr val="629D7D"/>
      </a:accent2>
      <a:accent3>
        <a:srgbClr val="5A7AAB"/>
      </a:accent3>
      <a:accent4>
        <a:srgbClr val="AA618F"/>
      </a:accent4>
      <a:accent5>
        <a:srgbClr val="BA5445"/>
      </a:accent5>
      <a:accent6>
        <a:srgbClr val="C8A547"/>
      </a:accent6>
      <a:hlink>
        <a:srgbClr val="91BF1A"/>
      </a:hlink>
      <a:folHlink>
        <a:srgbClr val="ADBE82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CF823853-53CC-4249-AEDB-2EA9F718B2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2425</TotalTime>
  <Words>853</Words>
  <Application>Microsoft Office PowerPoint</Application>
  <PresentationFormat>Широкоэкранный</PresentationFormat>
  <Paragraphs>149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Arial Black</vt:lpstr>
      <vt:lpstr>Calibri</vt:lpstr>
      <vt:lpstr>Impact</vt:lpstr>
      <vt:lpstr>Times New Roman</vt:lpstr>
      <vt:lpstr>Главное мероприятие</vt:lpstr>
      <vt:lpstr>Джерела українських фразеологізмів </vt:lpstr>
      <vt:lpstr>Презентация PowerPoint</vt:lpstr>
      <vt:lpstr>Народна мова</vt:lpstr>
      <vt:lpstr>Антична міфологія</vt:lpstr>
      <vt:lpstr>Антична міфологія</vt:lpstr>
      <vt:lpstr>Антична міфологія</vt:lpstr>
      <vt:lpstr>біблія</vt:lpstr>
      <vt:lpstr>біблія</vt:lpstr>
      <vt:lpstr>Професійні фразеологізми</vt:lpstr>
      <vt:lpstr>Професійні фразеологізми</vt:lpstr>
      <vt:lpstr>Іншомовного походження</vt:lpstr>
      <vt:lpstr>Крилаті вирази</vt:lpstr>
      <vt:lpstr>Крилаті вирази</vt:lpstr>
      <vt:lpstr>Крилаті вирази</vt:lpstr>
      <vt:lpstr>Крилаті вирази</vt:lpstr>
      <vt:lpstr>Знайдіть п’яте колесо до воза</vt:lpstr>
      <vt:lpstr>Нитка   аріадни</vt:lpstr>
      <vt:lpstr>Як кіт з собакою</vt:lpstr>
      <vt:lpstr>ВІДШУКАЙТЕ, ДЕ СОБАКУ ЗАРИТО</vt:lpstr>
      <vt:lpstr>the Charry on top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Джерела українських фразеологізмів </dc:title>
  <dc:creator>Кирилл Ляхов</dc:creator>
  <cp:lastModifiedBy>Кирилл Ляхов</cp:lastModifiedBy>
  <cp:revision>50</cp:revision>
  <dcterms:created xsi:type="dcterms:W3CDTF">2022-10-10T10:51:24Z</dcterms:created>
  <dcterms:modified xsi:type="dcterms:W3CDTF">2022-10-13T06:02:07Z</dcterms:modified>
</cp:coreProperties>
</file>