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6"/>
  </p:notesMasterIdLst>
  <p:sldIdLst>
    <p:sldId id="287" r:id="rId2"/>
    <p:sldId id="285" r:id="rId3"/>
    <p:sldId id="286" r:id="rId4"/>
    <p:sldId id="256" r:id="rId5"/>
    <p:sldId id="271" r:id="rId6"/>
    <p:sldId id="280" r:id="rId7"/>
    <p:sldId id="281" r:id="rId8"/>
    <p:sldId id="278" r:id="rId9"/>
    <p:sldId id="279" r:id="rId10"/>
    <p:sldId id="282" r:id="rId11"/>
    <p:sldId id="268" r:id="rId12"/>
    <p:sldId id="288" r:id="rId13"/>
    <p:sldId id="283" r:id="rId14"/>
    <p:sldId id="284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A7F60-6BF9-407D-9B51-E8370EA28BDE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EBAD4-34E4-49B7-A926-F8B49957872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/>
              <a:t> жовтня</a:t>
            </a: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7C8FC3-3A4B-4606-A7AD-FA8BF946281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4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143FC-4EC2-41BF-89CE-E219D7027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AB560-2D0B-480E-BEA9-ADE3AC7C4032}" type="datetimeFigureOut">
              <a:rPr lang="uk-UA" smtClean="0"/>
              <a:pPr/>
              <a:t>10.11.2022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5A9C0-754C-4C34-8404-21D0C3ADD08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96" y="8792"/>
            <a:ext cx="9132204" cy="6864460"/>
          </a:xfrm>
          <a:prstGeom prst="rect">
            <a:avLst/>
          </a:prstGeom>
        </p:spPr>
      </p:pic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1147825" y="184418"/>
            <a:ext cx="684835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4000" dirty="0">
                <a:solidFill>
                  <a:srgbClr val="C00000"/>
                </a:solidFill>
                <a:latin typeface="Arial Black" pitchFamily="34" charset="0"/>
              </a:rPr>
              <a:t>Одинадцяте листопада</a:t>
            </a:r>
          </a:p>
          <a:p>
            <a:pPr algn="ctr"/>
            <a:r>
              <a:rPr lang="uk-UA" sz="4000" dirty="0">
                <a:solidFill>
                  <a:srgbClr val="C00000"/>
                </a:solidFill>
                <a:latin typeface="Arial Black" pitchFamily="34" charset="0"/>
              </a:rPr>
              <a:t>Дистанційна робота</a:t>
            </a:r>
          </a:p>
        </p:txBody>
      </p:sp>
    </p:spTree>
    <p:extLst>
      <p:ext uri="{BB962C8B-B14F-4D97-AF65-F5344CB8AC3E}">
        <p14:creationId xmlns:p14="http://schemas.microsoft.com/office/powerpoint/2010/main" val="34347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3471"/>
            <a:ext cx="7632848" cy="65503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616" y="1556792"/>
            <a:ext cx="187220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556792"/>
            <a:ext cx="20882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1556792"/>
            <a:ext cx="158417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3717032"/>
            <a:ext cx="194421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3717032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3717032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5805264"/>
            <a:ext cx="18002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599892" y="6191803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5862255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23783" t="32775" r="41864" b="26511"/>
          <a:stretch/>
        </p:blipFill>
        <p:spPr>
          <a:xfrm>
            <a:off x="3347864" y="4577793"/>
            <a:ext cx="2448272" cy="15953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44624"/>
            <a:ext cx="504056" cy="67687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 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І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Д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А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Д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А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Й </a:t>
            </a:r>
          </a:p>
          <a:p>
            <a:pPr algn="ctr"/>
            <a:endParaRPr lang="uk-UA" b="1" dirty="0">
              <a:solidFill>
                <a:schemeClr val="tx1"/>
              </a:solidFill>
            </a:endParaRP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Ф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Р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А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З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Е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О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Л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О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І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З 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М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53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8640"/>
            <a:ext cx="7632848" cy="65503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616" y="1556792"/>
            <a:ext cx="187220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Водити</a:t>
            </a:r>
            <a:r>
              <a:rPr lang="ru-RU" dirty="0"/>
              <a:t> на носа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556792"/>
            <a:ext cx="20882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Розв</a:t>
            </a:r>
            <a:r>
              <a:rPr lang="uk-UA" dirty="0"/>
              <a:t>і</a:t>
            </a:r>
            <a:r>
              <a:rPr lang="ru-RU" dirty="0"/>
              <a:t>сити </a:t>
            </a:r>
            <a:r>
              <a:rPr lang="ru-RU" dirty="0" err="1"/>
              <a:t>вуха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1556792"/>
            <a:ext cx="158417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Точити зуби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3753036"/>
            <a:ext cx="194421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Клювати носом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3717032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Зробити з мухи слона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3717032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Прикусити язика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40042" y="5913276"/>
            <a:ext cx="18002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Чесати язиками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680856" y="6173114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Пекти раків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5805264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Не у своїй тарілці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598" y="4575824"/>
            <a:ext cx="2450804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9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4293096"/>
            <a:ext cx="6408712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uk-UA" sz="2800" dirty="0">
                <a:solidFill>
                  <a:srgbClr val="0000CC"/>
                </a:solidFill>
                <a:latin typeface="Arial Black" pitchFamily="34" charset="0"/>
              </a:rPr>
              <a:t>Прислів’я, приказки, крилаті вирази, афоризми як різновиди фразеологізмів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WordArt 4"/>
          <p:cNvSpPr>
            <a:spLocks noChangeArrowheads="1" noChangeShapeType="1" noTextEdit="1"/>
          </p:cNvSpPr>
          <p:nvPr/>
        </p:nvSpPr>
        <p:spPr bwMode="auto">
          <a:xfrm>
            <a:off x="1763787" y="236286"/>
            <a:ext cx="6480522" cy="1076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Narrow" panose="020B0606020202030204" pitchFamily="34" charset="0"/>
              </a:rPr>
              <a:t>Пригадаймо </a:t>
            </a:r>
          </a:p>
          <a:p>
            <a:pPr algn="ctr"/>
            <a:r>
              <a:rPr lang="uk-UA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Narrow" panose="020B0606020202030204" pitchFamily="34" charset="0"/>
              </a:rPr>
              <a:t>джерела фразеології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592138" y="1504950"/>
            <a:ext cx="1387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1400">
              <a:latin typeface="Arial" pitchFamily="34" charset="0"/>
            </a:endParaRP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2304964" y="1625084"/>
            <a:ext cx="56886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>
                <a:solidFill>
                  <a:srgbClr val="0000CC"/>
                </a:solidFill>
                <a:latin typeface="Arial Black" pitchFamily="34" charset="0"/>
              </a:rPr>
              <a:t>1. </a:t>
            </a:r>
            <a:r>
              <a:rPr lang="uk-UA" altLang="ru-RU" b="1" dirty="0">
                <a:latin typeface="Arial Black" pitchFamily="34" charset="0"/>
              </a:rPr>
              <a:t>Народна творчість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(подати гарбуза</a:t>
            </a:r>
            <a:r>
              <a:rPr lang="uk-UA" altLang="ru-RU" dirty="0">
                <a:solidFill>
                  <a:srgbClr val="0000CC"/>
                </a:solidFill>
                <a:latin typeface="Arial Black" pitchFamily="34" charset="0"/>
              </a:rPr>
              <a:t>).</a:t>
            </a:r>
            <a:endParaRPr lang="ru-RU" altLang="ru-RU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907704" y="2076462"/>
            <a:ext cx="6192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>
                <a:solidFill>
                  <a:srgbClr val="0000CC"/>
                </a:solidFill>
                <a:latin typeface="Arial Black" pitchFamily="34" charset="0"/>
              </a:rPr>
              <a:t>2. </a:t>
            </a:r>
            <a:r>
              <a:rPr lang="uk-UA" altLang="ru-RU" b="1" dirty="0">
                <a:latin typeface="Arial Black" pitchFamily="34" charset="0"/>
              </a:rPr>
              <a:t>Професійна діяльність</a:t>
            </a:r>
            <a:r>
              <a:rPr lang="uk-UA" altLang="ru-RU" dirty="0">
                <a:latin typeface="Arial Black" pitchFamily="34" charset="0"/>
              </a:rPr>
              <a:t> 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(спіймати на гачок).</a:t>
            </a:r>
            <a:endParaRPr lang="ru-RU" altLang="ru-RU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2195736" y="2501072"/>
            <a:ext cx="5472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>
                <a:solidFill>
                  <a:srgbClr val="0000CC"/>
                </a:solidFill>
                <a:latin typeface="Arial Black" pitchFamily="34" charset="0"/>
              </a:rPr>
              <a:t>3. </a:t>
            </a:r>
            <a:r>
              <a:rPr lang="uk-UA" altLang="ru-RU" b="1" dirty="0">
                <a:latin typeface="Arial Black" pitchFamily="34" charset="0"/>
              </a:rPr>
              <a:t>Біблійні вислови</a:t>
            </a:r>
            <a:r>
              <a:rPr lang="uk-UA" altLang="ru-RU" dirty="0">
                <a:latin typeface="Arial Black" pitchFamily="34" charset="0"/>
              </a:rPr>
              <a:t> </a:t>
            </a:r>
            <a:r>
              <a:rPr lang="uk-UA" altLang="ru-RU" i="1" dirty="0">
                <a:solidFill>
                  <a:srgbClr val="0000CC"/>
                </a:solidFill>
                <a:latin typeface="Arial Black" pitchFamily="34" charset="0"/>
              </a:rPr>
              <a:t>(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не хлібом єдиним).</a:t>
            </a:r>
            <a:endParaRPr lang="ru-RU" altLang="ru-RU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2195736" y="2883998"/>
            <a:ext cx="5544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>
                <a:solidFill>
                  <a:srgbClr val="0000CC"/>
                </a:solidFill>
                <a:latin typeface="Arial Black" pitchFamily="34" charset="0"/>
              </a:rPr>
              <a:t>4. </a:t>
            </a:r>
            <a:r>
              <a:rPr lang="uk-UA" altLang="ru-RU" b="1" dirty="0">
                <a:latin typeface="Arial Black" pitchFamily="34" charset="0"/>
              </a:rPr>
              <a:t>Антична література</a:t>
            </a:r>
            <a:r>
              <a:rPr lang="uk-UA" altLang="ru-RU" dirty="0">
                <a:latin typeface="Arial Black" pitchFamily="34" charset="0"/>
              </a:rPr>
              <a:t> 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(</a:t>
            </a:r>
            <a:r>
              <a:rPr lang="uk-UA" altLang="ru-RU" b="1" i="1" dirty="0" err="1">
                <a:solidFill>
                  <a:srgbClr val="0000CC"/>
                </a:solidFill>
                <a:latin typeface="Arial Black" pitchFamily="34" charset="0"/>
              </a:rPr>
              <a:t>сіфізова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 праця).</a:t>
            </a:r>
            <a:endParaRPr lang="ru-RU" altLang="ru-RU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32777" name="Text Box 11"/>
          <p:cNvSpPr txBox="1">
            <a:spLocks noChangeArrowheads="1"/>
          </p:cNvSpPr>
          <p:nvPr/>
        </p:nvSpPr>
        <p:spPr bwMode="auto">
          <a:xfrm>
            <a:off x="1487451" y="3308608"/>
            <a:ext cx="69611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>
                <a:solidFill>
                  <a:srgbClr val="0000CC"/>
                </a:solidFill>
                <a:latin typeface="Arial Black" pitchFamily="34" charset="0"/>
              </a:rPr>
              <a:t>5. </a:t>
            </a:r>
            <a:r>
              <a:rPr lang="uk-UA" altLang="ru-RU" b="1" dirty="0">
                <a:latin typeface="Arial Black" pitchFamily="34" charset="0"/>
              </a:rPr>
              <a:t>Спостереження за природою</a:t>
            </a:r>
            <a:r>
              <a:rPr lang="uk-UA" altLang="ru-RU" dirty="0">
                <a:latin typeface="Arial Black" pitchFamily="34" charset="0"/>
              </a:rPr>
              <a:t> </a:t>
            </a:r>
            <a:r>
              <a:rPr lang="uk-UA" altLang="ru-RU" b="1" i="1" dirty="0">
                <a:solidFill>
                  <a:srgbClr val="0000CC"/>
                </a:solidFill>
                <a:latin typeface="Arial Black" pitchFamily="34" charset="0"/>
              </a:rPr>
              <a:t>як сніг на голову). </a:t>
            </a:r>
            <a:endParaRPr lang="ru-RU" altLang="ru-RU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780" y="3667260"/>
            <a:ext cx="4680520" cy="313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latin typeface="Segoe Print" panose="02000600000000000000" pitchFamily="2" charset="0"/>
                <a:ea typeface="Times New Roman" panose="02020603050405020304" pitchFamily="18" charset="0"/>
              </a:rPr>
              <a:t>Інтелектуальна розминк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6238"/>
            <a:ext cx="8229600" cy="529513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uk-UA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Називати фразеологізми за словом:</a:t>
            </a:r>
            <a:endParaRPr lang="uk-UA" sz="4000" b="1" dirty="0">
              <a:solidFill>
                <a:srgbClr val="C0000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Баран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Свиня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Кіт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Рак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Муха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Губи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Зуби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Заєць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Вода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Шия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Язик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Ніс – </a:t>
            </a:r>
            <a:r>
              <a:rPr lang="ru-RU" sz="4000" b="1" dirty="0">
                <a:solidFill>
                  <a:srgbClr val="0000CC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9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latin typeface="Segoe Print" panose="02000600000000000000" pitchFamily="2" charset="0"/>
                <a:ea typeface="Times New Roman" panose="02020603050405020304" pitchFamily="18" charset="0"/>
              </a:rPr>
              <a:t>Інтелектуальна розминк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6238"/>
            <a:ext cx="8229600" cy="522312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Баран – як баран на нові ворота.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Свиня – у свинячий голос.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Кіт – як кіт наплакав.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Рак – як рак свисне.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Муха – як муха в окропі.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Губи – надути губи.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Зуби – покласти зуби на полицю.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Заєць – за двома зайцями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Вода – водою не розлити.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Шия – сидіти на шиї.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Язик – тримати язик за зубами.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Ніс – задирати носа.</a:t>
            </a:r>
            <a:endParaRPr lang="ru-RU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87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4356" t="9461" r="26138" b="73292"/>
          <a:stretch/>
        </p:blipFill>
        <p:spPr>
          <a:xfrm>
            <a:off x="1475656" y="548680"/>
            <a:ext cx="7097108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1497" t="26338" r="29974" b="53682"/>
          <a:stretch/>
        </p:blipFill>
        <p:spPr>
          <a:xfrm>
            <a:off x="1187623" y="2780928"/>
            <a:ext cx="674754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3347" t="37247" r="29199" b="13948"/>
          <a:stretch/>
        </p:blipFill>
        <p:spPr>
          <a:xfrm>
            <a:off x="1907704" y="404664"/>
            <a:ext cx="576064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8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err="1">
                <a:latin typeface="Segoe Print" panose="02000600000000000000" pitchFamily="2" charset="0"/>
              </a:rPr>
              <a:t>З’єднати</a:t>
            </a:r>
            <a:r>
              <a:rPr lang="ru-RU" dirty="0">
                <a:latin typeface="Segoe Print" panose="02000600000000000000" pitchFamily="2" charset="0"/>
              </a:rPr>
              <a:t> </a:t>
            </a:r>
            <a:r>
              <a:rPr lang="ru-RU" dirty="0" err="1">
                <a:latin typeface="Segoe Print" panose="02000600000000000000" pitchFamily="2" charset="0"/>
              </a:rPr>
              <a:t>приказку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308" t="76262" r="51790" b="6237"/>
          <a:stretch/>
        </p:blipFill>
        <p:spPr>
          <a:xfrm>
            <a:off x="151392" y="1916832"/>
            <a:ext cx="896667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2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641013"/>
            <a:ext cx="867645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1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Пояснити значення кожного фразеологізму. З мови представників якої професії походить кожен з них? Чому? З двома фразеологізмами скласти речення.</a:t>
            </a:r>
            <a:endParaRPr kumimoji="0" lang="uk-UA" sz="2400" b="0" i="1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 1. Лити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воду на чужий  млин. 2. Не святі </a:t>
            </a:r>
            <a:r>
              <a:rPr kumimoji="0" lang="uk-UA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горшки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ліплять. 3. Пасти задніх. 4. Взяти в шори.  5. Грати першу скрипку. 6. Міряти на свій аршин. 7.Тріщить по всіх швах. 8. Цей номер не пройде. 9. Дати зелене світло. 10. Під димовою завісою. 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Для довідок. </a:t>
            </a:r>
            <a:r>
              <a:rPr kumimoji="0" 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1. З мови мірошників. 2. Гончарів.            3. Пастухів. 4. Лимарів. 5. Музикантів. 6. Продавців.           7. Кравців. 8. Артистів. 9. Залізничників. 10. Військових.</a:t>
            </a:r>
            <a:endParaRPr kumimoji="0" 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724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060848"/>
            <a:ext cx="4053136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9600" b="1" dirty="0">
                <a:latin typeface="Arial Narrow" panose="020B0606020202030204" pitchFamily="34" charset="0"/>
              </a:rPr>
              <a:t>ТЕСТ</a:t>
            </a:r>
          </a:p>
        </p:txBody>
      </p:sp>
    </p:spTree>
    <p:extLst>
      <p:ext uri="{BB962C8B-B14F-4D97-AF65-F5344CB8AC3E}">
        <p14:creationId xmlns:p14="http://schemas.microsoft.com/office/powerpoint/2010/main" val="324608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92" y="116632"/>
            <a:ext cx="8229600" cy="43204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uk-UA" sz="2200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Прислів’я, приказки, крилаті вирази як різновиди фразеологізмів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692696"/>
            <a:ext cx="8640960" cy="58326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1</a:t>
            </a:r>
            <a:r>
              <a:rPr lang="ru-RU" b="1" dirty="0">
                <a:latin typeface="Arial Narrow" panose="020B0606020202030204" pitchFamily="34" charset="0"/>
              </a:rPr>
              <a:t>. </a:t>
            </a:r>
            <a:r>
              <a:rPr lang="ru-RU" b="1" dirty="0" err="1">
                <a:latin typeface="Arial Narrow" panose="020B0606020202030204" pitchFamily="34" charset="0"/>
              </a:rPr>
              <a:t>Фразеологія</a:t>
            </a:r>
            <a:r>
              <a:rPr lang="ru-RU" b="1" dirty="0">
                <a:latin typeface="Arial Narrow" panose="020B0606020202030204" pitchFamily="34" charset="0"/>
              </a:rPr>
              <a:t> – </a:t>
            </a:r>
            <a:r>
              <a:rPr lang="ru-RU" b="1" dirty="0" err="1">
                <a:latin typeface="Arial Narrow" panose="020B0606020202030204" pitchFamily="34" charset="0"/>
              </a:rPr>
              <a:t>це</a:t>
            </a:r>
            <a:r>
              <a:rPr lang="ru-RU" b="1" dirty="0">
                <a:latin typeface="Arial Narrow" panose="020B0606020202030204" pitchFamily="34" charset="0"/>
              </a:rPr>
              <a:t>…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А) </a:t>
            </a:r>
            <a:r>
              <a:rPr lang="ru-RU" dirty="0" err="1">
                <a:latin typeface="Arial Narrow" panose="020B0606020202030204" pitchFamily="34" charset="0"/>
              </a:rPr>
              <a:t>вільні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сполучення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слів</a:t>
            </a:r>
            <a:r>
              <a:rPr lang="ru-RU" dirty="0">
                <a:latin typeface="Arial Narrow" panose="020B0606020202030204" pitchFamily="34" charset="0"/>
              </a:rPr>
              <a:t>;         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стійкі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сполучення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слів</a:t>
            </a:r>
            <a:r>
              <a:rPr lang="ru-RU" dirty="0">
                <a:latin typeface="Arial Narrow" panose="020B0606020202030204" pitchFamily="34" charset="0"/>
              </a:rPr>
              <a:t>;          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В) </a:t>
            </a:r>
            <a:r>
              <a:rPr lang="ru-RU" dirty="0" err="1">
                <a:latin typeface="Arial Narrow" panose="020B0606020202030204" pitchFamily="34" charset="0"/>
              </a:rPr>
              <a:t>сполучення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слів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якими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користуються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жителі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певної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місцевості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Г) </a:t>
            </a:r>
            <a:r>
              <a:rPr lang="ru-RU" dirty="0" err="1">
                <a:latin typeface="Arial Narrow" panose="020B0606020202030204" pitchFamily="34" charset="0"/>
              </a:rPr>
              <a:t>застарілі</a:t>
            </a:r>
            <a:r>
              <a:rPr lang="ru-RU" dirty="0">
                <a:latin typeface="Arial Narrow" panose="020B0606020202030204" pitchFamily="34" charset="0"/>
              </a:rPr>
              <a:t> слова.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2. </a:t>
            </a:r>
            <a:r>
              <a:rPr lang="ru-RU" b="1" dirty="0" err="1">
                <a:latin typeface="Arial Narrow" panose="020B0606020202030204" pitchFamily="34" charset="0"/>
              </a:rPr>
              <a:t>Тримати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камінь</a:t>
            </a:r>
            <a:r>
              <a:rPr lang="ru-RU" b="1" dirty="0">
                <a:latin typeface="Arial Narrow" panose="020B0606020202030204" pitchFamily="34" charset="0"/>
              </a:rPr>
              <a:t> за: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А) спиною;                      В) </a:t>
            </a:r>
            <a:r>
              <a:rPr lang="ru-RU" dirty="0" err="1">
                <a:latin typeface="Arial Narrow" panose="020B0606020202030204" pitchFamily="34" charset="0"/>
              </a:rPr>
              <a:t>душею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пазухою                       Г) </a:t>
            </a:r>
            <a:r>
              <a:rPr lang="ru-RU" dirty="0" err="1">
                <a:latin typeface="Arial Narrow" panose="020B0606020202030204" pitchFamily="34" charset="0"/>
              </a:rPr>
              <a:t>будинком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3. </a:t>
            </a:r>
            <a:r>
              <a:rPr lang="ru-RU" b="1" dirty="0" err="1">
                <a:latin typeface="Arial Narrow" panose="020B0606020202030204" pitchFamily="34" charset="0"/>
              </a:rPr>
              <a:t>Брати</a:t>
            </a:r>
            <a:r>
              <a:rPr lang="ru-RU" b="1" dirty="0">
                <a:latin typeface="Arial Narrow" panose="020B0606020202030204" pitchFamily="34" charset="0"/>
              </a:rPr>
              <a:t> на </a:t>
            </a:r>
            <a:r>
              <a:rPr lang="ru-RU" b="1" dirty="0" err="1">
                <a:latin typeface="Arial Narrow" panose="020B0606020202030204" pitchFamily="34" charset="0"/>
              </a:rPr>
              <a:t>кпини</a:t>
            </a:r>
            <a:r>
              <a:rPr lang="ru-RU" b="1" dirty="0">
                <a:latin typeface="Arial Narrow" panose="020B0606020202030204" pitchFamily="34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А) критично </a:t>
            </a:r>
            <a:r>
              <a:rPr lang="ru-RU" dirty="0" err="1">
                <a:latin typeface="Arial Narrow" panose="020B0606020202030204" pitchFamily="34" charset="0"/>
              </a:rPr>
              <a:t>висловлюватися</a:t>
            </a:r>
            <a:r>
              <a:rPr lang="ru-RU" dirty="0">
                <a:latin typeface="Arial Narrow" panose="020B0606020202030204" pitchFamily="34" charset="0"/>
              </a:rPr>
              <a:t>                В) </a:t>
            </a:r>
            <a:r>
              <a:rPr lang="ru-RU" dirty="0" err="1">
                <a:latin typeface="Arial Narrow" panose="020B0606020202030204" pitchFamily="34" charset="0"/>
              </a:rPr>
              <a:t>допомагати</a:t>
            </a:r>
            <a:r>
              <a:rPr lang="ru-RU" dirty="0">
                <a:latin typeface="Arial Narrow" panose="020B0606020202030204" pitchFamily="34" charset="0"/>
              </a:rPr>
              <a:t> кому-</a:t>
            </a:r>
            <a:r>
              <a:rPr lang="ru-RU" dirty="0" err="1">
                <a:latin typeface="Arial Narrow" panose="020B0606020202030204" pitchFamily="34" charset="0"/>
              </a:rPr>
              <a:t>небудь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примушувати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щось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виконувати</a:t>
            </a:r>
            <a:r>
              <a:rPr lang="ru-RU" dirty="0">
                <a:latin typeface="Arial Narrow" panose="020B0606020202030204" pitchFamily="34" charset="0"/>
              </a:rPr>
              <a:t>;       Г) </a:t>
            </a:r>
            <a:r>
              <a:rPr lang="ru-RU" dirty="0" err="1">
                <a:latin typeface="Arial Narrow" panose="020B0606020202030204" pitchFamily="34" charset="0"/>
              </a:rPr>
              <a:t>насміхатися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глузувати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4. У </a:t>
            </a:r>
            <a:r>
              <a:rPr lang="ru-RU" b="1" dirty="0" err="1">
                <a:latin typeface="Arial Narrow" panose="020B0606020202030204" pitchFamily="34" charset="0"/>
              </a:rPr>
              <a:t>якому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стилі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фразеологізми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вживаються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найчастіш</a:t>
            </a:r>
            <a:r>
              <a:rPr lang="ru-RU" dirty="0" err="1">
                <a:latin typeface="Arial Narrow" panose="020B0606020202030204" pitchFamily="34" charset="0"/>
              </a:rPr>
              <a:t>е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А) </a:t>
            </a:r>
            <a:r>
              <a:rPr lang="ru-RU" dirty="0" err="1">
                <a:latin typeface="Arial Narrow" panose="020B0606020202030204" pitchFamily="34" charset="0"/>
              </a:rPr>
              <a:t>розмовному</a:t>
            </a:r>
            <a:r>
              <a:rPr lang="ru-RU" dirty="0">
                <a:latin typeface="Arial Narrow" panose="020B0606020202030204" pitchFamily="34" charset="0"/>
              </a:rPr>
              <a:t>;               В) </a:t>
            </a:r>
            <a:r>
              <a:rPr lang="ru-RU" dirty="0" err="1">
                <a:latin typeface="Arial Narrow" panose="020B0606020202030204" pitchFamily="34" charset="0"/>
              </a:rPr>
              <a:t>офіційно-діловому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науковому</a:t>
            </a:r>
            <a:r>
              <a:rPr lang="ru-RU" dirty="0">
                <a:latin typeface="Arial Narrow" panose="020B0606020202030204" pitchFamily="34" charset="0"/>
              </a:rPr>
              <a:t>;                  Г) </a:t>
            </a:r>
            <a:r>
              <a:rPr lang="ru-RU" dirty="0" err="1">
                <a:latin typeface="Arial Narrow" panose="020B0606020202030204" pitchFamily="34" charset="0"/>
              </a:rPr>
              <a:t>публіцистичному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5. </a:t>
            </a:r>
            <a:r>
              <a:rPr lang="ru-RU" b="1" dirty="0" err="1">
                <a:latin typeface="Arial Narrow" panose="020B0606020202030204" pitchFamily="34" charset="0"/>
              </a:rPr>
              <a:t>Мокрий</a:t>
            </a:r>
            <a:r>
              <a:rPr lang="ru-RU" b="1" dirty="0">
                <a:latin typeface="Arial Narrow" panose="020B0606020202030204" pitchFamily="34" charset="0"/>
              </a:rPr>
              <a:t>, як</a:t>
            </a:r>
            <a:r>
              <a:rPr lang="ru-RU" dirty="0">
                <a:latin typeface="Arial Narrow" panose="020B0606020202030204" pitchFamily="34" charset="0"/>
              </a:rPr>
              <a:t>:   А) нитка;         В) </a:t>
            </a:r>
            <a:r>
              <a:rPr lang="ru-RU" dirty="0" err="1">
                <a:latin typeface="Arial Narrow" panose="020B0606020202030204" pitchFamily="34" charset="0"/>
              </a:rPr>
              <a:t>відро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                 Б) </a:t>
            </a:r>
            <a:r>
              <a:rPr lang="ru-RU" dirty="0" err="1">
                <a:latin typeface="Arial Narrow" panose="020B0606020202030204" pitchFamily="34" charset="0"/>
              </a:rPr>
              <a:t>хлющ</a:t>
            </a:r>
            <a:r>
              <a:rPr lang="ru-RU" dirty="0">
                <a:latin typeface="Arial Narrow" panose="020B0606020202030204" pitchFamily="34" charset="0"/>
              </a:rPr>
              <a:t>;         Г) </a:t>
            </a:r>
            <a:r>
              <a:rPr lang="ru-RU" dirty="0" err="1">
                <a:latin typeface="Arial Narrow" panose="020B0606020202030204" pitchFamily="34" charset="0"/>
              </a:rPr>
              <a:t>діжа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6. До </a:t>
            </a:r>
            <a:r>
              <a:rPr lang="ru-RU" b="1" dirty="0" err="1">
                <a:latin typeface="Arial Narrow" panose="020B0606020202030204" pitchFamily="34" charset="0"/>
              </a:rPr>
              <a:t>фразеологічних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сполучень</a:t>
            </a:r>
            <a:r>
              <a:rPr lang="ru-RU" b="1" dirty="0">
                <a:latin typeface="Arial Narrow" panose="020B0606020202030204" pitchFamily="34" charset="0"/>
              </a:rPr>
              <a:t> належать: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А) </a:t>
            </a:r>
            <a:r>
              <a:rPr lang="ru-RU" dirty="0" err="1">
                <a:latin typeface="Arial Narrow" panose="020B0606020202030204" pitchFamily="34" charset="0"/>
              </a:rPr>
              <a:t>прислів’я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приказки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крилаті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вислови</a:t>
            </a:r>
            <a:r>
              <a:rPr lang="ru-RU" dirty="0">
                <a:latin typeface="Arial Narrow" panose="020B0606020202030204" pitchFamily="34" charset="0"/>
              </a:rPr>
              <a:t>;      В) </a:t>
            </a:r>
            <a:r>
              <a:rPr lang="ru-RU" dirty="0" err="1">
                <a:latin typeface="Arial Narrow" panose="020B0606020202030204" pitchFamily="34" charset="0"/>
              </a:rPr>
              <a:t>пісні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думи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казки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загадки, </a:t>
            </a:r>
            <a:r>
              <a:rPr lang="ru-RU" dirty="0" err="1">
                <a:latin typeface="Arial Narrow" panose="020B0606020202030204" pitchFamily="34" charset="0"/>
              </a:rPr>
              <a:t>казки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легенди</a:t>
            </a:r>
            <a:r>
              <a:rPr lang="ru-RU" dirty="0">
                <a:latin typeface="Arial Narrow" panose="020B0606020202030204" pitchFamily="34" charset="0"/>
              </a:rPr>
              <a:t>;                              Г) </a:t>
            </a:r>
            <a:r>
              <a:rPr lang="ru-RU" dirty="0" err="1">
                <a:latin typeface="Arial Narrow" panose="020B0606020202030204" pitchFamily="34" charset="0"/>
              </a:rPr>
              <a:t>архаїзми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історизми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95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92" y="116632"/>
            <a:ext cx="8229600" cy="43204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uk-UA" sz="2200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Прислів’я, приказки, крилаті вирази як різновиди фразеологізмів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692696"/>
            <a:ext cx="8640960" cy="60486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7. </a:t>
            </a:r>
            <a:r>
              <a:rPr lang="ru-RU" b="1" dirty="0" err="1">
                <a:latin typeface="Arial Narrow" panose="020B0606020202030204" pitchFamily="34" charset="0"/>
              </a:rPr>
              <a:t>Особливостями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народних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прислів’їв</a:t>
            </a:r>
            <a:r>
              <a:rPr lang="ru-RU" b="1" dirty="0">
                <a:latin typeface="Arial Narrow" panose="020B0606020202030204" pitchFamily="34" charset="0"/>
              </a:rPr>
              <a:t> є: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   </a:t>
            </a:r>
            <a:r>
              <a:rPr lang="ru-RU" dirty="0">
                <a:latin typeface="Arial Narrow" panose="020B0606020202030204" pitchFamily="34" charset="0"/>
              </a:rPr>
              <a:t>А) невеликий </a:t>
            </a:r>
            <a:r>
              <a:rPr lang="ru-RU" dirty="0" err="1">
                <a:latin typeface="Arial Narrow" panose="020B0606020202030204" pitchFamily="34" charset="0"/>
              </a:rPr>
              <a:t>обсяг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прихована</a:t>
            </a:r>
            <a:r>
              <a:rPr lang="ru-RU" dirty="0">
                <a:latin typeface="Arial Narrow" panose="020B0606020202030204" pitchFamily="34" charset="0"/>
              </a:rPr>
              <a:t> форма </a:t>
            </a:r>
            <a:r>
              <a:rPr lang="ru-RU" dirty="0" err="1">
                <a:latin typeface="Arial Narrow" panose="020B0606020202030204" pitchFamily="34" charset="0"/>
              </a:rPr>
              <a:t>опису</a:t>
            </a:r>
            <a:r>
              <a:rPr lang="ru-RU" dirty="0">
                <a:latin typeface="Arial Narrow" panose="020B0606020202030204" pitchFamily="34" charset="0"/>
              </a:rPr>
              <a:t> предмета </a:t>
            </a:r>
            <a:r>
              <a:rPr lang="ru-RU" dirty="0" err="1">
                <a:latin typeface="Arial Narrow" panose="020B0606020202030204" pitchFamily="34" charset="0"/>
              </a:rPr>
              <a:t>чи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явища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повчальність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стислість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влучність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закінчена</a:t>
            </a:r>
            <a:r>
              <a:rPr lang="ru-RU" dirty="0">
                <a:latin typeface="Arial Narrow" panose="020B0606020202030204" pitchFamily="34" charset="0"/>
              </a:rPr>
              <a:t> думка;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В) </a:t>
            </a:r>
            <a:r>
              <a:rPr lang="ru-RU" dirty="0" err="1">
                <a:latin typeface="Arial Narrow" panose="020B0606020202030204" pitchFamily="34" charset="0"/>
              </a:rPr>
              <a:t>натяк</a:t>
            </a:r>
            <a:r>
              <a:rPr lang="ru-RU" dirty="0">
                <a:latin typeface="Arial Narrow" panose="020B0606020202030204" pitchFamily="34" charset="0"/>
              </a:rPr>
              <a:t> на </a:t>
            </a:r>
            <a:r>
              <a:rPr lang="ru-RU" dirty="0" err="1">
                <a:latin typeface="Arial Narrow" panose="020B0606020202030204" pitchFamily="34" charset="0"/>
              </a:rPr>
              <a:t>висновок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дотепна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оцінка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людини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чи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події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незакінчена</a:t>
            </a:r>
            <a:r>
              <a:rPr lang="ru-RU" dirty="0">
                <a:latin typeface="Arial Narrow" panose="020B0606020202030204" pitchFamily="34" charset="0"/>
              </a:rPr>
              <a:t> думка.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8. </a:t>
            </a:r>
            <a:r>
              <a:rPr lang="ru-RU" b="1" dirty="0" err="1">
                <a:latin typeface="Arial Narrow" panose="020B0606020202030204" pitchFamily="34" charset="0"/>
              </a:rPr>
              <a:t>Особливістю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народних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приказок</a:t>
            </a:r>
            <a:r>
              <a:rPr lang="ru-RU" b="1" dirty="0">
                <a:latin typeface="Arial Narrow" panose="020B0606020202030204" pitchFamily="34" charset="0"/>
              </a:rPr>
              <a:t> є: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   </a:t>
            </a:r>
            <a:r>
              <a:rPr lang="ru-RU" dirty="0">
                <a:latin typeface="Arial Narrow" panose="020B0606020202030204" pitchFamily="34" charset="0"/>
              </a:rPr>
              <a:t>А) </a:t>
            </a:r>
            <a:r>
              <a:rPr lang="ru-RU" dirty="0" err="1">
                <a:latin typeface="Arial Narrow" panose="020B0606020202030204" pitchFamily="34" charset="0"/>
              </a:rPr>
              <a:t>повчальність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стислість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влучність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закінчена</a:t>
            </a:r>
            <a:r>
              <a:rPr lang="ru-RU" dirty="0">
                <a:latin typeface="Arial Narrow" panose="020B0606020202030204" pitchFamily="34" charset="0"/>
              </a:rPr>
              <a:t> думка;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натяк</a:t>
            </a:r>
            <a:r>
              <a:rPr lang="ru-RU" dirty="0">
                <a:latin typeface="Arial Narrow" panose="020B0606020202030204" pitchFamily="34" charset="0"/>
              </a:rPr>
              <a:t> на </a:t>
            </a:r>
            <a:r>
              <a:rPr lang="ru-RU" dirty="0" err="1">
                <a:latin typeface="Arial Narrow" panose="020B0606020202030204" pitchFamily="34" charset="0"/>
              </a:rPr>
              <a:t>висновок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дотепна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оцінка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людини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чи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події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незакінчена</a:t>
            </a:r>
            <a:r>
              <a:rPr lang="ru-RU" dirty="0">
                <a:latin typeface="Arial Narrow" panose="020B0606020202030204" pitchFamily="34" charset="0"/>
              </a:rPr>
              <a:t> думка;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В) невеликий </a:t>
            </a:r>
            <a:r>
              <a:rPr lang="ru-RU" dirty="0" err="1">
                <a:latin typeface="Arial Narrow" panose="020B0606020202030204" pitchFamily="34" charset="0"/>
              </a:rPr>
              <a:t>обсяг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прихована</a:t>
            </a:r>
            <a:r>
              <a:rPr lang="ru-RU" dirty="0">
                <a:latin typeface="Arial Narrow" panose="020B0606020202030204" pitchFamily="34" charset="0"/>
              </a:rPr>
              <a:t> форма </a:t>
            </a:r>
            <a:r>
              <a:rPr lang="ru-RU" dirty="0" err="1">
                <a:latin typeface="Arial Narrow" panose="020B0606020202030204" pitchFamily="34" charset="0"/>
              </a:rPr>
              <a:t>опису</a:t>
            </a:r>
            <a:r>
              <a:rPr lang="ru-RU" dirty="0">
                <a:latin typeface="Arial Narrow" panose="020B0606020202030204" pitchFamily="34" charset="0"/>
              </a:rPr>
              <a:t> предмета </a:t>
            </a:r>
            <a:r>
              <a:rPr lang="ru-RU" dirty="0" err="1">
                <a:latin typeface="Arial Narrow" panose="020B0606020202030204" pitchFamily="34" charset="0"/>
              </a:rPr>
              <a:t>чи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явищ</a:t>
            </a:r>
            <a:r>
              <a:rPr lang="ru-RU" b="1" dirty="0" err="1">
                <a:latin typeface="Arial Narrow" panose="020B0606020202030204" pitchFamily="34" charset="0"/>
              </a:rPr>
              <a:t>а</a:t>
            </a:r>
            <a:r>
              <a:rPr lang="ru-RU" b="1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9. До </a:t>
            </a:r>
            <a:r>
              <a:rPr lang="ru-RU" b="1" dirty="0" err="1">
                <a:latin typeface="Arial Narrow" panose="020B0606020202030204" pitchFamily="34" charset="0"/>
              </a:rPr>
              <a:t>крилатих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висловів</a:t>
            </a:r>
            <a:r>
              <a:rPr lang="ru-RU" b="1" dirty="0">
                <a:latin typeface="Arial Narrow" panose="020B0606020202030204" pitchFamily="34" charset="0"/>
              </a:rPr>
              <a:t> належать: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   </a:t>
            </a:r>
            <a:r>
              <a:rPr lang="ru-RU" dirty="0">
                <a:latin typeface="Arial Narrow" panose="020B0606020202030204" pitchFamily="34" charset="0"/>
              </a:rPr>
              <a:t>А) </a:t>
            </a:r>
            <a:r>
              <a:rPr lang="ru-RU" dirty="0" err="1">
                <a:latin typeface="Arial Narrow" panose="020B0606020202030204" pitchFamily="34" charset="0"/>
              </a:rPr>
              <a:t>прислів’я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приказки</a:t>
            </a:r>
            <a:r>
              <a:rPr lang="ru-RU" dirty="0">
                <a:latin typeface="Arial Narrow" panose="020B0606020202030204" pitchFamily="34" charset="0"/>
              </a:rPr>
              <a:t>;        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Б) </a:t>
            </a:r>
            <a:r>
              <a:rPr lang="ru-RU" dirty="0" err="1">
                <a:latin typeface="Arial Narrow" panose="020B0606020202030204" pitchFamily="34" charset="0"/>
              </a:rPr>
              <a:t>казки</a:t>
            </a:r>
            <a:r>
              <a:rPr lang="ru-RU" dirty="0">
                <a:latin typeface="Arial Narrow" panose="020B0606020202030204" pitchFamily="34" charset="0"/>
              </a:rPr>
              <a:t>, загадки;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 В) </a:t>
            </a:r>
            <a:r>
              <a:rPr lang="ru-RU" dirty="0" err="1">
                <a:latin typeface="Arial Narrow" panose="020B0606020202030204" pitchFamily="34" charset="0"/>
              </a:rPr>
              <a:t>вислови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видатних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історичних</a:t>
            </a:r>
            <a:r>
              <a:rPr lang="ru-RU" dirty="0">
                <a:latin typeface="Arial Narrow" panose="020B0606020202030204" pitchFamily="34" charset="0"/>
              </a:rPr>
              <a:t> і </a:t>
            </a:r>
            <a:r>
              <a:rPr lang="ru-RU" dirty="0" err="1">
                <a:latin typeface="Arial Narrow" panose="020B0606020202030204" pitchFamily="34" charset="0"/>
              </a:rPr>
              <a:t>політичних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діячів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err="1">
                <a:latin typeface="Arial Narrow" panose="020B0606020202030204" pitchFamily="34" charset="0"/>
              </a:rPr>
              <a:t>цитати</a:t>
            </a:r>
            <a:r>
              <a:rPr lang="ru-RU" dirty="0">
                <a:latin typeface="Arial Narrow" panose="020B0606020202030204" pitchFamily="34" charset="0"/>
              </a:rPr>
              <a:t> з </a:t>
            </a:r>
            <a:r>
              <a:rPr lang="ru-RU" dirty="0" err="1">
                <a:latin typeface="Arial Narrow" panose="020B0606020202030204" pitchFamily="34" charset="0"/>
              </a:rPr>
              <a:t>художніх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творів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10. Розбити </a:t>
            </a:r>
            <a:r>
              <a:rPr lang="ru-RU" b="1" dirty="0" err="1">
                <a:latin typeface="Arial Narrow" panose="020B0606020202030204" pitchFamily="34" charset="0"/>
              </a:rPr>
              <a:t>глека</a:t>
            </a:r>
            <a:r>
              <a:rPr lang="ru-RU" b="1" dirty="0">
                <a:latin typeface="Arial Narrow" panose="020B0606020202030204" pitchFamily="34" charset="0"/>
              </a:rPr>
              <a:t> – </a:t>
            </a:r>
            <a:r>
              <a:rPr lang="ru-RU" b="1" dirty="0" err="1">
                <a:latin typeface="Arial Narrow" panose="020B0606020202030204" pitchFamily="34" charset="0"/>
              </a:rPr>
              <a:t>це</a:t>
            </a:r>
            <a:r>
              <a:rPr lang="ru-RU" b="1" dirty="0">
                <a:latin typeface="Arial Narrow" panose="020B0606020202030204" pitchFamily="34" charset="0"/>
              </a:rPr>
              <a:t>…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  </a:t>
            </a:r>
            <a:r>
              <a:rPr lang="ru-RU" dirty="0">
                <a:latin typeface="Arial Narrow" panose="020B0606020202030204" pitchFamily="34" charset="0"/>
              </a:rPr>
              <a:t>А) </a:t>
            </a:r>
            <a:r>
              <a:rPr lang="ru-RU" dirty="0" err="1">
                <a:latin typeface="Arial Narrow" panose="020B0606020202030204" pitchFamily="34" charset="0"/>
              </a:rPr>
              <a:t>критикувати</a:t>
            </a:r>
            <a:r>
              <a:rPr lang="ru-RU" dirty="0">
                <a:latin typeface="Arial Narrow" panose="020B0606020202030204" pitchFamily="34" charset="0"/>
              </a:rPr>
              <a:t>;                              В) </a:t>
            </a:r>
            <a:r>
              <a:rPr lang="ru-RU" dirty="0" err="1">
                <a:latin typeface="Arial Narrow" panose="020B0606020202030204" pitchFamily="34" charset="0"/>
              </a:rPr>
              <a:t>обдурювати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 Б) </a:t>
            </a:r>
            <a:r>
              <a:rPr lang="ru-RU" dirty="0" err="1">
                <a:latin typeface="Arial Narrow" panose="020B0606020202030204" pitchFamily="34" charset="0"/>
              </a:rPr>
              <a:t>посваритися</a:t>
            </a:r>
            <a:r>
              <a:rPr lang="ru-RU" dirty="0">
                <a:latin typeface="Arial Narrow" panose="020B0606020202030204" pitchFamily="34" charset="0"/>
              </a:rPr>
              <a:t>;                               Г) </a:t>
            </a:r>
            <a:r>
              <a:rPr lang="ru-RU" dirty="0" err="1">
                <a:latin typeface="Arial Narrow" panose="020B0606020202030204" pitchFamily="34" charset="0"/>
              </a:rPr>
              <a:t>нашкодити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11. Америку </a:t>
            </a:r>
            <a:r>
              <a:rPr lang="ru-RU" b="1" dirty="0" err="1">
                <a:latin typeface="Arial Narrow" panose="020B0606020202030204" pitchFamily="34" charset="0"/>
              </a:rPr>
              <a:t>відкривати</a:t>
            </a:r>
            <a:r>
              <a:rPr lang="ru-RU" b="1" dirty="0">
                <a:latin typeface="Arial Narrow" panose="020B0606020202030204" pitchFamily="34" charset="0"/>
              </a:rPr>
              <a:t> –</a:t>
            </a:r>
            <a:r>
              <a:rPr lang="ru-RU" b="1" dirty="0" err="1">
                <a:latin typeface="Arial Narrow" panose="020B0606020202030204" pitchFamily="34" charset="0"/>
              </a:rPr>
              <a:t>це</a:t>
            </a:r>
            <a:r>
              <a:rPr lang="ru-RU" b="1" dirty="0">
                <a:latin typeface="Arial Narrow" panose="020B0606020202030204" pitchFamily="34" charset="0"/>
              </a:rPr>
              <a:t>…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 </a:t>
            </a:r>
            <a:r>
              <a:rPr lang="ru-RU" dirty="0">
                <a:latin typeface="Arial Narrow" panose="020B0606020202030204" pitchFamily="34" charset="0"/>
              </a:rPr>
              <a:t>А) </a:t>
            </a:r>
            <a:r>
              <a:rPr lang="ru-RU" dirty="0" err="1">
                <a:latin typeface="Arial Narrow" panose="020B0606020202030204" pitchFamily="34" charset="0"/>
              </a:rPr>
              <a:t>подорожувати</a:t>
            </a:r>
            <a:r>
              <a:rPr lang="ru-RU" dirty="0">
                <a:latin typeface="Arial Narrow" panose="020B0606020202030204" pitchFamily="34" charset="0"/>
              </a:rPr>
              <a:t>;                            В) </a:t>
            </a:r>
            <a:r>
              <a:rPr lang="ru-RU" dirty="0" err="1">
                <a:latin typeface="Arial Narrow" panose="020B0606020202030204" pitchFamily="34" charset="0"/>
              </a:rPr>
              <a:t>говорити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зайве</a:t>
            </a:r>
            <a:r>
              <a:rPr lang="ru-RU" dirty="0">
                <a:latin typeface="Arial Narrow" panose="020B0606020202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 Б) </a:t>
            </a:r>
            <a:r>
              <a:rPr lang="ru-RU" dirty="0" err="1">
                <a:latin typeface="Arial Narrow" panose="020B0606020202030204" pitchFamily="34" charset="0"/>
              </a:rPr>
              <a:t>оголосити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щось</a:t>
            </a:r>
            <a:r>
              <a:rPr lang="ru-RU" dirty="0">
                <a:latin typeface="Arial Narrow" panose="020B0606020202030204" pitchFamily="34" charset="0"/>
              </a:rPr>
              <a:t> давно </a:t>
            </a:r>
            <a:r>
              <a:rPr lang="ru-RU" dirty="0" err="1">
                <a:latin typeface="Arial Narrow" panose="020B0606020202030204" pitchFamily="34" charset="0"/>
              </a:rPr>
              <a:t>відоме</a:t>
            </a:r>
            <a:r>
              <a:rPr lang="ru-RU" dirty="0">
                <a:latin typeface="Arial Narrow" panose="020B0606020202030204" pitchFamily="34" charset="0"/>
              </a:rPr>
              <a:t>;   Г) </a:t>
            </a:r>
            <a:r>
              <a:rPr lang="ru-RU" dirty="0" err="1">
                <a:latin typeface="Arial Narrow" panose="020B0606020202030204" pitchFamily="34" charset="0"/>
              </a:rPr>
              <a:t>знущатись</a:t>
            </a:r>
            <a:r>
              <a:rPr lang="ru-RU" dirty="0">
                <a:latin typeface="Arial Narrow" panose="020B0606020202030204" pitchFamily="34" charset="0"/>
              </a:rPr>
              <a:t> з кого-</a:t>
            </a:r>
            <a:r>
              <a:rPr lang="ru-RU" dirty="0" err="1">
                <a:latin typeface="Arial Narrow" panose="020B0606020202030204" pitchFamily="34" charset="0"/>
              </a:rPr>
              <a:t>небудь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12. </a:t>
            </a:r>
            <a:r>
              <a:rPr lang="ru-RU" b="1" dirty="0" err="1">
                <a:latin typeface="Arial Narrow" panose="020B0606020202030204" pitchFamily="34" charset="0"/>
              </a:rPr>
              <a:t>Йти</a:t>
            </a:r>
            <a:r>
              <a:rPr lang="ru-RU" b="1" dirty="0">
                <a:latin typeface="Arial Narrow" panose="020B0606020202030204" pitchFamily="34" charset="0"/>
              </a:rPr>
              <a:t> по </a:t>
            </a:r>
            <a:r>
              <a:rPr lang="ru-RU" b="1" dirty="0" err="1">
                <a:latin typeface="Arial Narrow" panose="020B0606020202030204" pitchFamily="34" charset="0"/>
              </a:rPr>
              <a:t>п’ятах</a:t>
            </a:r>
            <a:r>
              <a:rPr lang="ru-RU" b="1" dirty="0">
                <a:latin typeface="Arial Narrow" panose="020B0606020202030204" pitchFamily="34" charset="0"/>
              </a:rPr>
              <a:t> – </a:t>
            </a:r>
            <a:r>
              <a:rPr lang="ru-RU" b="1" dirty="0" err="1">
                <a:latin typeface="Arial Narrow" panose="020B0606020202030204" pitchFamily="34" charset="0"/>
              </a:rPr>
              <a:t>це</a:t>
            </a:r>
            <a:r>
              <a:rPr lang="ru-RU" b="1" dirty="0">
                <a:latin typeface="Arial Narrow" panose="020B0606020202030204" pitchFamily="34" charset="0"/>
              </a:rPr>
              <a:t>…</a:t>
            </a:r>
          </a:p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        </a:t>
            </a:r>
            <a:r>
              <a:rPr lang="ru-RU" dirty="0">
                <a:latin typeface="Arial Narrow" panose="020B0606020202030204" pitchFamily="34" charset="0"/>
              </a:rPr>
              <a:t>А) </a:t>
            </a:r>
            <a:r>
              <a:rPr lang="ru-RU" dirty="0" err="1">
                <a:latin typeface="Arial Narrow" panose="020B0606020202030204" pitchFamily="34" charset="0"/>
              </a:rPr>
              <a:t>слідом</a:t>
            </a:r>
            <a:r>
              <a:rPr lang="ru-RU" dirty="0">
                <a:latin typeface="Arial Narrow" panose="020B0606020202030204" pitchFamily="34" charset="0"/>
              </a:rPr>
              <a:t>, не </a:t>
            </a:r>
            <a:r>
              <a:rPr lang="ru-RU" dirty="0" err="1">
                <a:latin typeface="Arial Narrow" panose="020B0606020202030204" pitchFamily="34" charset="0"/>
              </a:rPr>
              <a:t>відстаючи</a:t>
            </a:r>
            <a:r>
              <a:rPr lang="ru-RU" dirty="0">
                <a:latin typeface="Arial Narrow" panose="020B0606020202030204" pitchFamily="34" charset="0"/>
              </a:rPr>
              <a:t>;                 В) абсолютно тихо;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       Б) давно </a:t>
            </a:r>
            <a:r>
              <a:rPr lang="ru-RU" dirty="0" err="1">
                <a:latin typeface="Arial Narrow" panose="020B0606020202030204" pitchFamily="34" charset="0"/>
              </a:rPr>
              <a:t>зник</a:t>
            </a:r>
            <a:r>
              <a:rPr lang="ru-RU" dirty="0">
                <a:latin typeface="Arial Narrow" panose="020B0606020202030204" pitchFamily="34" charset="0"/>
              </a:rPr>
              <a:t>;                                   Г) </a:t>
            </a:r>
            <a:r>
              <a:rPr lang="ru-RU" dirty="0" err="1">
                <a:latin typeface="Arial Narrow" panose="020B0606020202030204" pitchFamily="34" charset="0"/>
              </a:rPr>
              <a:t>дуже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err="1">
                <a:latin typeface="Arial Narrow" panose="020B0606020202030204" pitchFamily="34" charset="0"/>
              </a:rPr>
              <a:t>злякатись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2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775</Words>
  <Application>Microsoft Office PowerPoint</Application>
  <PresentationFormat>Экран (4:3)</PresentationFormat>
  <Paragraphs>116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Segoe Print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Інтелектуальна розминка </vt:lpstr>
      <vt:lpstr> Інтелектуальна розминка </vt:lpstr>
      <vt:lpstr>Презентация PowerPoint</vt:lpstr>
      <vt:lpstr>Презентация PowerPoint</vt:lpstr>
      <vt:lpstr>З’єднати приказку</vt:lpstr>
      <vt:lpstr>Презентация PowerPoint</vt:lpstr>
      <vt:lpstr>ТЕСТ</vt:lpstr>
      <vt:lpstr>Прислів’я, приказки, крилаті вирази як різновиди фразеологізмів</vt:lpstr>
      <vt:lpstr>Прислів’я, приказки, крилаті вирази як різновиди фразеологізмів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23</cp:revision>
  <dcterms:created xsi:type="dcterms:W3CDTF">2017-12-07T05:51:24Z</dcterms:created>
  <dcterms:modified xsi:type="dcterms:W3CDTF">2022-11-10T11:15:25Z</dcterms:modified>
</cp:coreProperties>
</file>