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46"/>
  </p:normalViewPr>
  <p:slideViewPr>
    <p:cSldViewPr snapToGrid="0" snapToObjects="1">
      <p:cViewPr varScale="1">
        <p:scale>
          <a:sx n="89" d="100"/>
          <a:sy n="89" d="100"/>
        </p:scale>
        <p:origin x="89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FF4C6562-3FD6-B74E-97B9-93D328654831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37E7-7004-5249-85A6-6F1190FB0EAE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530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6562-3FD6-B74E-97B9-93D328654831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37E7-7004-5249-85A6-6F1190FB0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280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6562-3FD6-B74E-97B9-93D328654831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37E7-7004-5249-85A6-6F1190FB0EAE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4450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6562-3FD6-B74E-97B9-93D328654831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37E7-7004-5249-85A6-6F1190FB0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7008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6562-3FD6-B74E-97B9-93D328654831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37E7-7004-5249-85A6-6F1190FB0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668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6562-3FD6-B74E-97B9-93D328654831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37E7-7004-5249-85A6-6F1190FB0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736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6562-3FD6-B74E-97B9-93D328654831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37E7-7004-5249-85A6-6F1190FB0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013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6562-3FD6-B74E-97B9-93D328654831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37E7-7004-5249-85A6-6F1190FB0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716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6562-3FD6-B74E-97B9-93D328654831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37E7-7004-5249-85A6-6F1190FB0EAE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0203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6562-3FD6-B74E-97B9-93D328654831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37E7-7004-5249-85A6-6F1190FB0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291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6562-3FD6-B74E-97B9-93D328654831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37E7-7004-5249-85A6-6F1190FB0EAE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1869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F4C6562-3FD6-B74E-97B9-93D328654831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86737E7-7004-5249-85A6-6F1190FB0EAE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552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ebpen.com.ua/pages/Morphology_and_spelling/verb_declination_present_simple_future_tenses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6A2AB6-E195-3243-AA55-2CEB71EB7B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МАЙБУТНІЙ ЧАС ДІЄСЛІВ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B0C701C-4B44-EF43-A635-E001846823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ВЧИТЕЛЬ: МАКАЛІЧ С.С.</a:t>
            </a:r>
          </a:p>
        </p:txBody>
      </p:sp>
    </p:spTree>
    <p:extLst>
      <p:ext uri="{BB962C8B-B14F-4D97-AF65-F5344CB8AC3E}">
        <p14:creationId xmlns:p14="http://schemas.microsoft.com/office/powerpoint/2010/main" val="225966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FE7E19F-46BD-6A43-AF67-5079E7830F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6536071"/>
              </p:ext>
            </p:extLst>
          </p:nvPr>
        </p:nvGraphicFramePr>
        <p:xfrm>
          <a:off x="0" y="0"/>
          <a:ext cx="12192000" cy="689180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5543550">
                  <a:extLst>
                    <a:ext uri="{9D8B030D-6E8A-4147-A177-3AD203B41FA5}">
                      <a16:colId xmlns:a16="http://schemas.microsoft.com/office/drawing/2014/main" val="692614130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3031253476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981200868"/>
                    </a:ext>
                  </a:extLst>
                </a:gridCol>
              </a:tblGrid>
              <a:tr h="315186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effectLst/>
                        </a:rPr>
                        <a:t>Простий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майбутній</a:t>
                      </a:r>
                      <a:r>
                        <a:rPr lang="ru-RU" sz="1600" dirty="0">
                          <a:effectLst/>
                        </a:rPr>
                        <a:t> час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938" marR="15938" marT="15938" marB="15938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040089"/>
                  </a:ext>
                </a:extLst>
              </a:tr>
              <a:tr h="870677">
                <a:tc gridSpan="3">
                  <a:txBody>
                    <a:bodyPr/>
                    <a:lstStyle/>
                    <a:p>
                      <a:r>
                        <a:rPr lang="ru-RU" sz="1600" dirty="0" err="1">
                          <a:effectLst/>
                        </a:rPr>
                        <a:t>Простий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майбутній</a:t>
                      </a:r>
                      <a:r>
                        <a:rPr lang="ru-RU" sz="1600" dirty="0">
                          <a:effectLst/>
                        </a:rPr>
                        <a:t> час твориться </a:t>
                      </a:r>
                      <a:r>
                        <a:rPr lang="ru-RU" sz="1600" dirty="0" err="1">
                          <a:effectLst/>
                        </a:rPr>
                        <a:t>від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дієслів</a:t>
                      </a: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dirty="0" err="1">
                          <a:effectLst/>
                        </a:rPr>
                        <a:t>доконаного</a:t>
                      </a:r>
                      <a:r>
                        <a:rPr lang="ru-RU" sz="1600" dirty="0">
                          <a:effectLst/>
                        </a:rPr>
                        <a:t> виду  за </a:t>
                      </a:r>
                      <a:r>
                        <a:rPr lang="ru-RU" sz="1600" dirty="0" err="1">
                          <a:effectLst/>
                        </a:rPr>
                        <a:t>допомогою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особових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закінчень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які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додаємо</a:t>
                      </a:r>
                      <a:r>
                        <a:rPr lang="ru-RU" sz="1600" dirty="0">
                          <a:effectLst/>
                        </a:rPr>
                        <a:t> до </a:t>
                      </a:r>
                      <a:r>
                        <a:rPr lang="ru-RU" sz="1600" dirty="0" err="1">
                          <a:effectLst/>
                        </a:rPr>
                        <a:t>основи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інфінітива</a:t>
                      </a:r>
                      <a:r>
                        <a:rPr lang="ru-RU" sz="1600" dirty="0">
                          <a:effectLst/>
                        </a:rPr>
                        <a:t>: </a:t>
                      </a:r>
                      <a:r>
                        <a:rPr lang="ru-RU" sz="1600" dirty="0" err="1">
                          <a:effectLst/>
                        </a:rPr>
                        <a:t>піти</a:t>
                      </a:r>
                      <a:r>
                        <a:rPr lang="ru-RU" sz="1600" dirty="0">
                          <a:effectLst/>
                        </a:rPr>
                        <a:t> - </a:t>
                      </a:r>
                      <a:r>
                        <a:rPr lang="ru-RU" sz="1600" dirty="0" err="1">
                          <a:effectLst/>
                        </a:rPr>
                        <a:t>піду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підеш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піде</a:t>
                      </a:r>
                      <a:r>
                        <a:rPr lang="ru-RU" sz="1600" dirty="0">
                          <a:effectLst/>
                        </a:rPr>
                        <a:t>; </a:t>
                      </a:r>
                      <a:r>
                        <a:rPr lang="ru-RU" sz="1600" dirty="0" err="1">
                          <a:effectLst/>
                        </a:rPr>
                        <a:t>підемо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підете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підуть</a:t>
                      </a:r>
                      <a:r>
                        <a:rPr lang="ru-RU" sz="1600" dirty="0">
                          <a:effectLst/>
                        </a:rPr>
                        <a:t>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938" marR="15938" marT="15938" marB="15938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307196"/>
                  </a:ext>
                </a:extLst>
              </a:tr>
              <a:tr h="315186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effectLst/>
                        </a:rPr>
                        <a:t>Складний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майбутній</a:t>
                      </a:r>
                      <a:r>
                        <a:rPr lang="ru-RU" sz="1600" dirty="0">
                          <a:effectLst/>
                        </a:rPr>
                        <a:t> час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938" marR="15938" marT="15938" marB="15938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681660"/>
                  </a:ext>
                </a:extLst>
              </a:tr>
              <a:tr h="836871">
                <a:tc gridSpan="3">
                  <a:txBody>
                    <a:bodyPr/>
                    <a:lstStyle/>
                    <a:p>
                      <a:r>
                        <a:rPr lang="ru-RU" sz="1600" dirty="0" err="1">
                          <a:effectLst/>
                        </a:rPr>
                        <a:t>Складний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майбутній</a:t>
                      </a:r>
                      <a:r>
                        <a:rPr lang="ru-RU" sz="1600" dirty="0">
                          <a:effectLst/>
                        </a:rPr>
                        <a:t> час </a:t>
                      </a:r>
                      <a:r>
                        <a:rPr lang="ru-RU" sz="1600" dirty="0" err="1">
                          <a:effectLst/>
                        </a:rPr>
                        <a:t>утворюється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додаванням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особових</a:t>
                      </a:r>
                      <a:r>
                        <a:rPr lang="ru-RU" sz="1600" dirty="0">
                          <a:effectLst/>
                        </a:rPr>
                        <a:t> форм </a:t>
                      </a:r>
                      <a:r>
                        <a:rPr lang="ru-RU" sz="1600" dirty="0" err="1">
                          <a:effectLst/>
                        </a:rPr>
                        <a:t>дієслова</a:t>
                      </a:r>
                      <a:r>
                        <a:rPr lang="ru-RU" sz="1600" dirty="0">
                          <a:effectLst/>
                        </a:rPr>
                        <a:t> (й)</a:t>
                      </a:r>
                      <a:r>
                        <a:rPr lang="ru-RU" sz="1600" dirty="0" err="1">
                          <a:effectLst/>
                        </a:rPr>
                        <a:t>няти</a:t>
                      </a:r>
                      <a:r>
                        <a:rPr lang="ru-RU" sz="1600" dirty="0">
                          <a:effectLst/>
                        </a:rPr>
                        <a:t> (</a:t>
                      </a:r>
                      <a:r>
                        <a:rPr lang="ru-RU" sz="1600" dirty="0" err="1">
                          <a:effectLst/>
                        </a:rPr>
                        <a:t>залишок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архаїчного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дієслова</a:t>
                      </a:r>
                      <a:r>
                        <a:rPr lang="ru-RU" sz="1600" dirty="0">
                          <a:effectLst/>
                        </a:rPr>
                        <a:t>) до </a:t>
                      </a:r>
                      <a:r>
                        <a:rPr lang="ru-RU" sz="1600" dirty="0" err="1">
                          <a:effectLst/>
                        </a:rPr>
                        <a:t>неозначеної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форми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дієслова</a:t>
                      </a: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dirty="0" err="1">
                          <a:effectLst/>
                        </a:rPr>
                        <a:t>недоконаного</a:t>
                      </a:r>
                      <a:r>
                        <a:rPr lang="ru-RU" sz="1600" dirty="0">
                          <a:effectLst/>
                        </a:rPr>
                        <a:t> виду: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938" marR="15938" marT="15938" marB="15938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897895"/>
                  </a:ext>
                </a:extLst>
              </a:tr>
              <a:tr h="836871">
                <a:tc>
                  <a:txBody>
                    <a:bodyPr/>
                    <a:lstStyle/>
                    <a:p>
                      <a:r>
                        <a:rPr lang="ru-RU" sz="1600" dirty="0" err="1">
                          <a:effectLst/>
                        </a:rPr>
                        <a:t>йти+му</a:t>
                      </a:r>
                      <a:r>
                        <a:rPr lang="ru-RU" sz="1600" dirty="0">
                          <a:effectLst/>
                        </a:rPr>
                        <a:t> — </a:t>
                      </a:r>
                      <a:r>
                        <a:rPr lang="ru-RU" sz="1600" dirty="0" err="1">
                          <a:effectLst/>
                        </a:rPr>
                        <a:t>йтиму</a:t>
                      </a:r>
                      <a:r>
                        <a:rPr lang="ru-RU" sz="1600" dirty="0">
                          <a:effectLst/>
                        </a:rPr>
                        <a:t> </a:t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1600" dirty="0" err="1">
                          <a:effectLst/>
                        </a:rPr>
                        <a:t>йти+меш</a:t>
                      </a:r>
                      <a:r>
                        <a:rPr lang="ru-RU" sz="1600" dirty="0">
                          <a:effectLst/>
                        </a:rPr>
                        <a:t> — </a:t>
                      </a:r>
                      <a:r>
                        <a:rPr lang="ru-RU" sz="1600" dirty="0" err="1">
                          <a:effectLst/>
                        </a:rPr>
                        <a:t>йтимеш</a:t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1600" dirty="0" err="1">
                          <a:effectLst/>
                        </a:rPr>
                        <a:t>йти+ме</a:t>
                      </a:r>
                      <a:r>
                        <a:rPr lang="ru-RU" sz="1600" dirty="0">
                          <a:effectLst/>
                        </a:rPr>
                        <a:t> — </a:t>
                      </a:r>
                      <a:r>
                        <a:rPr lang="ru-RU" sz="1600" dirty="0" err="1">
                          <a:effectLst/>
                        </a:rPr>
                        <a:t>йтиме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938" marR="15938" marT="15938" marB="15938" anchor="ctr"/>
                </a:tc>
                <a:tc gridSpan="2">
                  <a:txBody>
                    <a:bodyPr/>
                    <a:lstStyle/>
                    <a:p>
                      <a:r>
                        <a:rPr lang="ru-RU" sz="1600" dirty="0" err="1">
                          <a:effectLst/>
                        </a:rPr>
                        <a:t>йти+мемо</a:t>
                      </a:r>
                      <a:r>
                        <a:rPr lang="ru-RU" sz="1600" dirty="0">
                          <a:effectLst/>
                        </a:rPr>
                        <a:t> — </a:t>
                      </a:r>
                      <a:r>
                        <a:rPr lang="ru-RU" sz="1600" dirty="0" err="1">
                          <a:effectLst/>
                        </a:rPr>
                        <a:t>йтимемо</a:t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1600" dirty="0" err="1">
                          <a:effectLst/>
                        </a:rPr>
                        <a:t>йти+мете</a:t>
                      </a:r>
                      <a:r>
                        <a:rPr lang="ru-RU" sz="1600" dirty="0">
                          <a:effectLst/>
                        </a:rPr>
                        <a:t> — </a:t>
                      </a:r>
                      <a:r>
                        <a:rPr lang="ru-RU" sz="1600" dirty="0" err="1">
                          <a:effectLst/>
                        </a:rPr>
                        <a:t>йтимете</a:t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1600" dirty="0" err="1">
                          <a:effectLst/>
                        </a:rPr>
                        <a:t>йти+муть</a:t>
                      </a:r>
                      <a:r>
                        <a:rPr lang="ru-RU" sz="1600" dirty="0">
                          <a:effectLst/>
                        </a:rPr>
                        <a:t> — </a:t>
                      </a:r>
                      <a:r>
                        <a:rPr lang="ru-RU" sz="1600" dirty="0" err="1">
                          <a:effectLst/>
                        </a:rPr>
                        <a:t>йтимуть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938" marR="15938" marT="15938" marB="15938" anchor="ctr"/>
                </a:tc>
                <a:tc hMerge="1">
                  <a:txBody>
                    <a:bodyPr/>
                    <a:lstStyle/>
                    <a:p>
                      <a:r>
                        <a:rPr lang="ru-RU" sz="1600" dirty="0" err="1">
                          <a:effectLst/>
                        </a:rPr>
                        <a:t>йти+мемо</a:t>
                      </a:r>
                      <a:r>
                        <a:rPr lang="ru-RU" sz="1600" dirty="0">
                          <a:effectLst/>
                        </a:rPr>
                        <a:t> — </a:t>
                      </a:r>
                      <a:r>
                        <a:rPr lang="ru-RU" sz="1600" dirty="0" err="1">
                          <a:effectLst/>
                        </a:rPr>
                        <a:t>йтимемо</a:t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1600" dirty="0" err="1">
                          <a:effectLst/>
                        </a:rPr>
                        <a:t>йти+мете</a:t>
                      </a:r>
                      <a:r>
                        <a:rPr lang="ru-RU" sz="1600" dirty="0">
                          <a:effectLst/>
                        </a:rPr>
                        <a:t> — </a:t>
                      </a:r>
                      <a:r>
                        <a:rPr lang="ru-RU" sz="1600" dirty="0" err="1">
                          <a:effectLst/>
                        </a:rPr>
                        <a:t>йтимете</a:t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1600" dirty="0" err="1">
                          <a:effectLst/>
                        </a:rPr>
                        <a:t>йти+муть</a:t>
                      </a:r>
                      <a:r>
                        <a:rPr lang="ru-RU" sz="1600" dirty="0">
                          <a:effectLst/>
                        </a:rPr>
                        <a:t> — </a:t>
                      </a:r>
                      <a:r>
                        <a:rPr lang="ru-RU" sz="1600" dirty="0" err="1">
                          <a:effectLst/>
                        </a:rPr>
                        <a:t>йтимуть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938" marR="15938" marT="15938" marB="15938" anchor="ctr"/>
                </a:tc>
                <a:extLst>
                  <a:ext uri="{0D108BD9-81ED-4DB2-BD59-A6C34878D82A}">
                    <a16:rowId xmlns:a16="http://schemas.microsoft.com/office/drawing/2014/main" val="245274718"/>
                  </a:ext>
                </a:extLst>
              </a:tr>
              <a:tr h="836871">
                <a:tc gridSpan="3"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</a:rPr>
                        <a:t>В складному </a:t>
                      </a:r>
                      <a:r>
                        <a:rPr lang="ru-RU" sz="1600" dirty="0" err="1">
                          <a:effectLst/>
                        </a:rPr>
                        <a:t>майбутньому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часі</a:t>
                      </a:r>
                      <a:r>
                        <a:rPr lang="ru-RU" sz="1600" dirty="0">
                          <a:effectLst/>
                        </a:rPr>
                        <a:t> перед -</a:t>
                      </a:r>
                      <a:r>
                        <a:rPr lang="ru-RU" sz="1600" dirty="0" err="1">
                          <a:effectLst/>
                        </a:rPr>
                        <a:t>му</a:t>
                      </a:r>
                      <a:r>
                        <a:rPr lang="ru-RU" sz="1600" dirty="0">
                          <a:effectLst/>
                        </a:rPr>
                        <a:t>, -меш... -муть </a:t>
                      </a:r>
                      <a:r>
                        <a:rPr lang="ru-RU" sz="1600" dirty="0" err="1">
                          <a:effectLst/>
                        </a:rPr>
                        <a:t>завжди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пишеться</a:t>
                      </a:r>
                      <a:r>
                        <a:rPr lang="ru-RU" sz="1600" dirty="0">
                          <a:effectLst/>
                        </a:rPr>
                        <a:t> и: </a:t>
                      </a:r>
                      <a:r>
                        <a:rPr lang="ru-RU" sz="1600" dirty="0" err="1">
                          <a:effectLst/>
                        </a:rPr>
                        <a:t>розмовлятиму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знатимеш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радітиме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зустрічатимемося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вчитимете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вважатимуть</a:t>
                      </a:r>
                      <a:r>
                        <a:rPr lang="ru-RU" sz="1600" dirty="0">
                          <a:effectLst/>
                        </a:rPr>
                        <a:t>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938" marR="15938" marT="15938" marB="15938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932505"/>
                  </a:ext>
                </a:extLst>
              </a:tr>
              <a:tr h="576028">
                <a:tc gridSpan="3">
                  <a:txBody>
                    <a:bodyPr/>
                    <a:lstStyle/>
                    <a:p>
                      <a:r>
                        <a:rPr lang="ru-RU" sz="1600" dirty="0" err="1">
                          <a:effectLst/>
                        </a:rPr>
                        <a:t>Дієслово</a:t>
                      </a:r>
                      <a:r>
                        <a:rPr lang="ru-RU" sz="1600" dirty="0">
                          <a:effectLst/>
                        </a:rPr>
                        <a:t> (й)</a:t>
                      </a:r>
                      <a:r>
                        <a:rPr lang="ru-RU" sz="1600" dirty="0" err="1">
                          <a:effectLst/>
                        </a:rPr>
                        <a:t>няти</a:t>
                      </a: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dirty="0" err="1">
                          <a:effectLst/>
                        </a:rPr>
                        <a:t>належить</a:t>
                      </a:r>
                      <a:r>
                        <a:rPr lang="ru-RU" sz="1600" dirty="0">
                          <a:effectLst/>
                        </a:rPr>
                        <a:t> до </a:t>
                      </a:r>
                      <a:r>
                        <a:rPr lang="ru-RU" sz="1600" dirty="0">
                          <a:effectLst/>
                          <a:hlinkClick r:id="rId2"/>
                        </a:rPr>
                        <a:t>І дієвідміни</a:t>
                      </a:r>
                      <a:r>
                        <a:rPr lang="ru-RU" sz="1600" dirty="0">
                          <a:effectLst/>
                        </a:rPr>
                        <a:t> і </a:t>
                      </a:r>
                      <a:r>
                        <a:rPr lang="ru-RU" sz="1600" dirty="0" err="1">
                          <a:effectLst/>
                        </a:rPr>
                        <a:t>змінюється</a:t>
                      </a:r>
                      <a:r>
                        <a:rPr lang="ru-RU" sz="1600" dirty="0">
                          <a:effectLst/>
                        </a:rPr>
                        <a:t> так само, як </a:t>
                      </a:r>
                      <a:r>
                        <a:rPr lang="ru-RU" sz="1600" dirty="0" err="1">
                          <a:effectLst/>
                        </a:rPr>
                        <a:t>прийняти</a:t>
                      </a: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dirty="0" err="1">
                          <a:effectLst/>
                        </a:rPr>
                        <a:t>чи</a:t>
                      </a: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dirty="0" err="1">
                          <a:effectLst/>
                        </a:rPr>
                        <a:t>взяти</a:t>
                      </a:r>
                      <a:r>
                        <a:rPr lang="ru-RU" sz="1600" dirty="0">
                          <a:effectLst/>
                        </a:rPr>
                        <a:t>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938" marR="15938" marT="15938" marB="15938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51167"/>
                  </a:ext>
                </a:extLst>
              </a:tr>
              <a:tr h="315186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effectLst/>
                        </a:rPr>
                        <a:t>Складений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майбутній</a:t>
                      </a:r>
                      <a:r>
                        <a:rPr lang="ru-RU" sz="1600" dirty="0">
                          <a:effectLst/>
                        </a:rPr>
                        <a:t> час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938" marR="15938" marT="15938" marB="15938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414482"/>
                  </a:ext>
                </a:extLst>
              </a:tr>
              <a:tr h="836871">
                <a:tc gridSpan="3">
                  <a:txBody>
                    <a:bodyPr/>
                    <a:lstStyle/>
                    <a:p>
                      <a:r>
                        <a:rPr lang="ru-RU" sz="1600" dirty="0" err="1">
                          <a:effectLst/>
                        </a:rPr>
                        <a:t>Складений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майбутній</a:t>
                      </a:r>
                      <a:r>
                        <a:rPr lang="ru-RU" sz="1600" dirty="0">
                          <a:effectLst/>
                        </a:rPr>
                        <a:t> час </a:t>
                      </a:r>
                      <a:r>
                        <a:rPr lang="ru-RU" sz="1600" dirty="0" err="1">
                          <a:effectLst/>
                        </a:rPr>
                        <a:t>утворюється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поєднанням</a:t>
                      </a: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dirty="0" err="1">
                          <a:effectLst/>
                        </a:rPr>
                        <a:t>особових</a:t>
                      </a:r>
                      <a:r>
                        <a:rPr lang="ru-RU" sz="1600" dirty="0">
                          <a:effectLst/>
                        </a:rPr>
                        <a:t> форм </a:t>
                      </a:r>
                      <a:r>
                        <a:rPr lang="ru-RU" sz="1600" dirty="0" err="1">
                          <a:effectLst/>
                        </a:rPr>
                        <a:t>дієслова</a:t>
                      </a:r>
                      <a:r>
                        <a:rPr lang="ru-RU" sz="1600" dirty="0">
                          <a:effectLst/>
                        </a:rPr>
                        <a:t> бути з </a:t>
                      </a:r>
                      <a:r>
                        <a:rPr lang="ru-RU" sz="1600" dirty="0" err="1">
                          <a:effectLst/>
                        </a:rPr>
                        <a:t>неозначеною</a:t>
                      </a:r>
                      <a:r>
                        <a:rPr lang="ru-RU" sz="1600" dirty="0">
                          <a:effectLst/>
                        </a:rPr>
                        <a:t> формою </a:t>
                      </a:r>
                      <a:r>
                        <a:rPr lang="ru-RU" sz="1600" dirty="0" err="1">
                          <a:effectLst/>
                        </a:rPr>
                        <a:t>дієслова</a:t>
                      </a: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dirty="0" err="1">
                          <a:effectLst/>
                        </a:rPr>
                        <a:t>недоконаного</a:t>
                      </a:r>
                      <a:r>
                        <a:rPr lang="ru-RU" sz="1600" dirty="0">
                          <a:effectLst/>
                        </a:rPr>
                        <a:t> виду :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938" marR="15938" marT="15938" marB="15938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860537"/>
                  </a:ext>
                </a:extLst>
              </a:tr>
              <a:tr h="836871">
                <a:tc gridSpan="2"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</a:rPr>
                        <a:t>буду </a:t>
                      </a:r>
                      <a:r>
                        <a:rPr lang="ru-RU" sz="1600" dirty="0" err="1">
                          <a:effectLst/>
                        </a:rPr>
                        <a:t>йти</a:t>
                      </a:r>
                      <a:r>
                        <a:rPr lang="ru-RU" sz="1600" dirty="0">
                          <a:effectLst/>
                        </a:rPr>
                        <a:t> </a:t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1600" dirty="0" err="1">
                          <a:effectLst/>
                        </a:rPr>
                        <a:t>будеш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іти</a:t>
                      </a:r>
                      <a:r>
                        <a:rPr lang="ru-RU" sz="1600" dirty="0">
                          <a:effectLst/>
                        </a:rPr>
                        <a:t> </a:t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1600" dirty="0">
                          <a:effectLst/>
                        </a:rPr>
                        <a:t>буде </a:t>
                      </a:r>
                      <a:r>
                        <a:rPr lang="ru-RU" sz="1600" dirty="0" err="1">
                          <a:effectLst/>
                        </a:rPr>
                        <a:t>йти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938" marR="15938" marT="15938" marB="15938" anchor="ctr"/>
                </a:tc>
                <a:tc hMerge="1">
                  <a:txBody>
                    <a:bodyPr/>
                    <a:lstStyle/>
                    <a:p>
                      <a:endParaRPr lang="ru-R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938" marR="15938" marT="15938" marB="15938" anchor="ctr"/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effectLst/>
                        </a:rPr>
                        <a:t>будемо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йти</a:t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1600" dirty="0">
                          <a:effectLst/>
                        </a:rPr>
                        <a:t>будете </a:t>
                      </a:r>
                      <a:r>
                        <a:rPr lang="ru-RU" sz="1600" dirty="0" err="1">
                          <a:effectLst/>
                        </a:rPr>
                        <a:t>йти</a:t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1600" dirty="0" err="1">
                          <a:effectLst/>
                        </a:rPr>
                        <a:t>будуть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іти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938" marR="15938" marT="15938" marB="15938" anchor="ctr"/>
                </a:tc>
                <a:extLst>
                  <a:ext uri="{0D108BD9-81ED-4DB2-BD59-A6C34878D82A}">
                    <a16:rowId xmlns:a16="http://schemas.microsoft.com/office/drawing/2014/main" val="2493979078"/>
                  </a:ext>
                </a:extLst>
              </a:tr>
              <a:tr h="315186">
                <a:tc gridSpan="3">
                  <a:txBody>
                    <a:bodyPr/>
                    <a:lstStyle/>
                    <a:p>
                      <a:r>
                        <a:rPr lang="ru-RU" sz="1600" dirty="0" err="1">
                          <a:effectLst/>
                        </a:rPr>
                        <a:t>Дієслово</a:t>
                      </a:r>
                      <a:r>
                        <a:rPr lang="ru-RU" sz="1600" dirty="0">
                          <a:effectLst/>
                        </a:rPr>
                        <a:t> бути </a:t>
                      </a:r>
                      <a:r>
                        <a:rPr lang="ru-RU" sz="1600" dirty="0" err="1">
                          <a:effectLst/>
                        </a:rPr>
                        <a:t>змінюється</a:t>
                      </a:r>
                      <a:r>
                        <a:rPr lang="ru-RU" sz="1600" dirty="0">
                          <a:effectLst/>
                        </a:rPr>
                        <a:t> як </a:t>
                      </a:r>
                      <a:r>
                        <a:rPr lang="ru-RU" sz="1600" dirty="0" err="1">
                          <a:effectLst/>
                        </a:rPr>
                        <a:t>дієслово</a:t>
                      </a: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dirty="0">
                          <a:effectLst/>
                          <a:hlinkClick r:id="rId2"/>
                        </a:rPr>
                        <a:t>І дієвідміни</a:t>
                      </a:r>
                      <a:r>
                        <a:rPr lang="ru-RU" sz="1600" dirty="0">
                          <a:effectLst/>
                        </a:rPr>
                        <a:t>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938" marR="15938" marT="15938" marB="15938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8579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6195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A7247D-D5E5-D844-BC10-E829AA84E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391" y="199454"/>
            <a:ext cx="11167872" cy="1499616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речення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Визначте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дієслова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майбутнього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часу,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з’ясуйте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 кожного з них.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Укажіть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просту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складну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складену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дієслів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майбутнього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часу.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Звіртеся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таблицею.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4E3561-E60F-DC4E-834D-97222F325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00238"/>
            <a:ext cx="12192000" cy="4409122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Сад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розбудять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пташині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Спинюся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слухать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(Л. Костенко).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крилах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орлиних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прилину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саду,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срібний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листочок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росою спаду (А.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Бобенко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Та до кого ж 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літатиму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кому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заглядатиму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(І. Драч).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пташки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щоранку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прилітати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соловей буде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(Народна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творчість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задумі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стоятиме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сад (Г.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Чубач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квіти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душу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(М. Гриценко).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Я принесу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саду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пізні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квіти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дощ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ранку буде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шепотіти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17579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A7247D-D5E5-D844-BC10-E829AA84E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391" y="100585"/>
            <a:ext cx="11167872" cy="1499616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кожного з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дієслів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доберіть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дієслово-антонім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тій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самій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майбутнього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часу, виду, особи й числа.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Дієслова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запишіть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парами.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Визначте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просту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складну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складену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майбутнього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часу. 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4E3561-E60F-DC4E-834D-97222F325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00238"/>
            <a:ext cx="12192000" cy="4409122"/>
          </a:xfrm>
        </p:spPr>
        <p:txBody>
          <a:bodyPr>
            <a:norm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Мовчатиму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забудеш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полагодимо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розпочнете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будеш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руйнувати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з’єднаю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пришиватиму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збільшиш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будемо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сваритися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знайдете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зникнеш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будете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обвинувачувати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5EB145-893B-C54C-B8A2-E62F1B919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649" y="3230949"/>
            <a:ext cx="9828213" cy="337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67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E34B5D-D72E-6848-ACC9-0F850CC55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Перепишіть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прислів’я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подані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дужках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дієслова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поставте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другої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особи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однини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майбутнього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часу.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Виділіть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закінчення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поясніть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написання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3DFF1D-4D5D-D745-88CA-5347E7E2B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9720073" cy="457200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Шилом моря не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нагріти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збочуй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дороги,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поламати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ноги.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Коня з ложки не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напоїти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Криком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вогню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згасити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дуба не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спиляти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Водою воду не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загатити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Щербатого горшка не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поправити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7.Доки не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намучитися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набратися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дурним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згубити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326744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B131D5-7F8F-2E4C-B210-4CD1C8DFB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поданих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дієслів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утворіть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форму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майбутнього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часу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першої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особи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однини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ABF00A-1E63-3A47-9A8E-CBA08A3E2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dirty="0" err="1"/>
              <a:t>Написати</a:t>
            </a:r>
            <a:r>
              <a:rPr lang="ru-RU" dirty="0"/>
              <a:t>, </a:t>
            </a:r>
            <a:r>
              <a:rPr lang="ru-RU" dirty="0" err="1"/>
              <a:t>змогти</a:t>
            </a:r>
            <a:r>
              <a:rPr lang="ru-RU" dirty="0"/>
              <a:t>, </a:t>
            </a:r>
            <a:r>
              <a:rPr lang="ru-RU" dirty="0" err="1"/>
              <a:t>наказати</a:t>
            </a:r>
            <a:r>
              <a:rPr lang="ru-RU" dirty="0"/>
              <a:t>, </a:t>
            </a:r>
            <a:r>
              <a:rPr lang="ru-RU" dirty="0" err="1"/>
              <a:t>вичесати</a:t>
            </a:r>
            <a:r>
              <a:rPr lang="ru-RU" dirty="0"/>
              <a:t>, </a:t>
            </a:r>
            <a:r>
              <a:rPr lang="ru-RU" dirty="0" err="1"/>
              <a:t>вимостити</a:t>
            </a:r>
            <a:r>
              <a:rPr lang="ru-RU" dirty="0"/>
              <a:t>, </a:t>
            </a:r>
            <a:r>
              <a:rPr lang="ru-RU" dirty="0" err="1"/>
              <a:t>викресати</a:t>
            </a:r>
            <a:r>
              <a:rPr lang="ru-RU" dirty="0"/>
              <a:t>, </a:t>
            </a:r>
            <a:r>
              <a:rPr lang="ru-RU" dirty="0" err="1"/>
              <a:t>попросити</a:t>
            </a:r>
            <a:r>
              <a:rPr lang="ru-RU" dirty="0"/>
              <a:t>, </a:t>
            </a:r>
            <a:r>
              <a:rPr lang="ru-RU" dirty="0" err="1"/>
              <a:t>присвітити</a:t>
            </a:r>
            <a:r>
              <a:rPr lang="ru-RU" dirty="0"/>
              <a:t>, </a:t>
            </a:r>
            <a:r>
              <a:rPr lang="ru-RU" dirty="0" err="1"/>
              <a:t>викресати</a:t>
            </a:r>
            <a:r>
              <a:rPr lang="ru-RU" dirty="0"/>
              <a:t>, </a:t>
            </a:r>
            <a:r>
              <a:rPr lang="ru-RU" dirty="0" err="1"/>
              <a:t>походити</a:t>
            </a:r>
            <a:r>
              <a:rPr lang="ru-RU" dirty="0"/>
              <a:t>, </a:t>
            </a:r>
            <a:r>
              <a:rPr lang="ru-RU" dirty="0" err="1"/>
              <a:t>поводити</a:t>
            </a:r>
            <a:r>
              <a:rPr lang="ru-RU" dirty="0"/>
              <a:t>.</a:t>
            </a:r>
          </a:p>
          <a:p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9477C5C-2988-564B-B8DF-7CB6513FE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5013" y="2717099"/>
            <a:ext cx="6376987" cy="414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753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CFBB2B-285F-FB43-8AC9-57EF812F0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Перепишіть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поданих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дужках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дієслів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утворіть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майбутнього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часу.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3D2467-4415-B44F-BF5F-D6D3DB445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Минути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небагато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часу,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перетворитися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державу. Вона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плекати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Людину,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захищати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й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обстоювати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Закон.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Утвердитися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демократичні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українців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(прийти)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скарбів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Цінуватися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інтелект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талант. Люди не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шукати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кращої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кордоном. Народ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працьовитість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мудрість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міцніти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4382264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{4405F2A7-1DA5-5B47-A158-F7983673F497}tf10001061</Template>
  <TotalTime>26</TotalTime>
  <Words>660</Words>
  <Application>Microsoft Macintosh PowerPoint</Application>
  <PresentationFormat>Широкоэкранный</PresentationFormat>
  <Paragraphs>41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Calibri</vt:lpstr>
      <vt:lpstr>Times New Roman</vt:lpstr>
      <vt:lpstr>Tw Cen MT</vt:lpstr>
      <vt:lpstr>Tw Cen MT Condensed</vt:lpstr>
      <vt:lpstr>Wingdings 3</vt:lpstr>
      <vt:lpstr>Интеграл</vt:lpstr>
      <vt:lpstr>МАЙБУТНІЙ ЧАС ДІЄСЛІВ</vt:lpstr>
      <vt:lpstr>Презентация PowerPoint</vt:lpstr>
      <vt:lpstr>Прочитайте речення. Визначте дієслова майбутнього часу, з’ясуйте вид кожного з них. Укажіть просту, складну й складену форми дієслів майбутнього часу. Звіртеся з таблицею.</vt:lpstr>
      <vt:lpstr>До кожного з дієслів доберіть дієслово-антонім у тій самій формі майбутнього часу, виду, особи й числа. Дієслова запишіть парами. Визначте просту, складну та складену форми майбутнього часу. </vt:lpstr>
      <vt:lpstr>Перепишіть прислів’я, подані в дужках дієслова поставте у формі другої особи однини майбутнього часу. Виділіть закінчення, поясніть їх написання.</vt:lpstr>
      <vt:lpstr>Від поданих дієслів утворіть форму майбутнього часу першої особи однини.</vt:lpstr>
      <vt:lpstr>Перепишіть, від поданих у дужках дієслів утворіть форми майбутнього часу.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МАЙБУТНІЙ ЧАС ДІЄСЛІВ</dc:title>
  <dc:creator>Nastia Kolesnikova</dc:creator>
  <cp:lastModifiedBy>Nastia Kolesnikova</cp:lastModifiedBy>
  <cp:revision>5</cp:revision>
  <dcterms:created xsi:type="dcterms:W3CDTF">2020-04-22T18:28:52Z</dcterms:created>
  <dcterms:modified xsi:type="dcterms:W3CDTF">2020-05-15T19:05:46Z</dcterms:modified>
</cp:coreProperties>
</file>