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9" r:id="rId3"/>
    <p:sldId id="270" r:id="rId4"/>
    <p:sldId id="272" r:id="rId5"/>
    <p:sldId id="260" r:id="rId6"/>
    <p:sldId id="256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775154"/>
            <a:ext cx="2069964" cy="82846"/>
          </a:xfrm>
        </p:spPr>
        <p:txBody>
          <a:bodyPr>
            <a:normAutofit fontScale="90000"/>
          </a:bodyPr>
          <a:lstStyle/>
          <a:p>
            <a:endParaRPr lang="uk-UA" sz="800" dirty="0"/>
          </a:p>
        </p:txBody>
      </p:sp>
      <p:grpSp>
        <p:nvGrpSpPr>
          <p:cNvPr id="4" name="Organization Chart 2"/>
          <p:cNvGrpSpPr>
            <a:grpSpLocks noChangeAspect="1"/>
          </p:cNvGrpSpPr>
          <p:nvPr/>
        </p:nvGrpSpPr>
        <p:grpSpPr bwMode="auto">
          <a:xfrm>
            <a:off x="428596" y="142852"/>
            <a:ext cx="8358246" cy="6215106"/>
            <a:chOff x="288" y="194"/>
            <a:chExt cx="2864" cy="1581"/>
          </a:xfrm>
          <a:solidFill>
            <a:schemeClr val="accent2">
              <a:lumMod val="40000"/>
              <a:lumOff val="60000"/>
            </a:schemeClr>
          </a:solidFill>
        </p:grpSpPr>
        <p:cxnSp>
          <p:nvCxnSpPr>
            <p:cNvPr id="1028" name="_s1028"/>
            <p:cNvCxnSpPr>
              <a:cxnSpLocks noChangeShapeType="1"/>
              <a:stCxn id="19" idx="0"/>
              <a:endCxn id="16" idx="2"/>
            </p:cNvCxnSpPr>
            <p:nvPr/>
          </p:nvCxnSpPr>
          <p:spPr bwMode="auto">
            <a:xfrm rot="5400000" flipH="1">
              <a:off x="2148" y="916"/>
              <a:ext cx="143" cy="1000"/>
            </a:xfrm>
            <a:prstGeom prst="bentConnector3">
              <a:avLst>
                <a:gd name="adj1" fmla="val 22222"/>
              </a:avLst>
            </a:prstGeom>
            <a:grpFill/>
            <a:ln w="38100">
              <a:solidFill>
                <a:srgbClr val="AEEBEB"/>
              </a:solidFill>
              <a:miter lim="800000"/>
              <a:headEnd/>
              <a:tailEnd/>
            </a:ln>
          </p:spPr>
        </p:cxnSp>
        <p:cxnSp>
          <p:nvCxnSpPr>
            <p:cNvPr id="1029" name="_s1029"/>
            <p:cNvCxnSpPr>
              <a:cxnSpLocks noChangeShapeType="1"/>
              <a:stCxn id="18" idx="0"/>
              <a:endCxn id="16" idx="2"/>
            </p:cNvCxnSpPr>
            <p:nvPr/>
          </p:nvCxnSpPr>
          <p:spPr bwMode="auto">
            <a:xfrm rot="16200000">
              <a:off x="1649" y="1415"/>
              <a:ext cx="143" cy="1"/>
            </a:xfrm>
            <a:prstGeom prst="straightConnector1">
              <a:avLst/>
            </a:prstGeom>
            <a:grpFill/>
            <a:ln w="38100">
              <a:solidFill>
                <a:srgbClr val="AEEBEB"/>
              </a:solidFill>
              <a:round/>
              <a:headEnd/>
              <a:tailEnd/>
            </a:ln>
          </p:spPr>
        </p:cxnSp>
        <p:cxnSp>
          <p:nvCxnSpPr>
            <p:cNvPr id="1030" name="_s1030"/>
            <p:cNvCxnSpPr>
              <a:cxnSpLocks noChangeShapeType="1"/>
              <a:stCxn id="17" idx="0"/>
              <a:endCxn id="16" idx="2"/>
            </p:cNvCxnSpPr>
            <p:nvPr/>
          </p:nvCxnSpPr>
          <p:spPr bwMode="auto">
            <a:xfrm rot="16200000">
              <a:off x="1148" y="916"/>
              <a:ext cx="143" cy="1000"/>
            </a:xfrm>
            <a:prstGeom prst="bentConnector3">
              <a:avLst>
                <a:gd name="adj1" fmla="val 22222"/>
              </a:avLst>
            </a:prstGeom>
            <a:grpFill/>
            <a:ln w="38100">
              <a:solidFill>
                <a:srgbClr val="AEEBEB"/>
              </a:solidFill>
              <a:miter lim="800000"/>
              <a:headEnd/>
              <a:tailEnd/>
            </a:ln>
          </p:spPr>
        </p:cxnSp>
        <p:cxnSp>
          <p:nvCxnSpPr>
            <p:cNvPr id="1031" name="_s1031"/>
            <p:cNvCxnSpPr>
              <a:cxnSpLocks noChangeShapeType="1"/>
              <a:stCxn id="16" idx="0"/>
              <a:endCxn id="13" idx="2"/>
            </p:cNvCxnSpPr>
            <p:nvPr/>
          </p:nvCxnSpPr>
          <p:spPr bwMode="auto">
            <a:xfrm rot="5400000" flipH="1">
              <a:off x="1398" y="735"/>
              <a:ext cx="143" cy="500"/>
            </a:xfrm>
            <a:prstGeom prst="bentConnector3">
              <a:avLst>
                <a:gd name="adj1" fmla="val 22292"/>
              </a:avLst>
            </a:prstGeom>
            <a:grpFill/>
            <a:ln w="38100">
              <a:solidFill>
                <a:srgbClr val="AEEBEB"/>
              </a:solidFill>
              <a:miter lim="800000"/>
              <a:headEnd/>
              <a:tailEnd/>
            </a:ln>
          </p:spPr>
        </p:cxnSp>
        <p:cxnSp>
          <p:nvCxnSpPr>
            <p:cNvPr id="1032" name="_s1032"/>
            <p:cNvCxnSpPr>
              <a:cxnSpLocks noChangeShapeType="1"/>
              <a:stCxn id="15" idx="0"/>
              <a:endCxn id="13" idx="2"/>
            </p:cNvCxnSpPr>
            <p:nvPr/>
          </p:nvCxnSpPr>
          <p:spPr bwMode="auto">
            <a:xfrm rot="16200000">
              <a:off x="898" y="735"/>
              <a:ext cx="143" cy="500"/>
            </a:xfrm>
            <a:prstGeom prst="bentConnector3">
              <a:avLst>
                <a:gd name="adj1" fmla="val 22292"/>
              </a:avLst>
            </a:prstGeom>
            <a:grpFill/>
            <a:ln w="38100">
              <a:solidFill>
                <a:srgbClr val="AEEBEB"/>
              </a:solidFill>
              <a:miter lim="800000"/>
              <a:headEnd/>
              <a:tailEnd/>
            </a:ln>
          </p:spPr>
        </p:cxnSp>
        <p:cxnSp>
          <p:nvCxnSpPr>
            <p:cNvPr id="1033" name="_s1033"/>
            <p:cNvCxnSpPr>
              <a:cxnSpLocks noChangeShapeType="1"/>
              <a:stCxn id="14" idx="0"/>
              <a:endCxn id="12" idx="2"/>
            </p:cNvCxnSpPr>
            <p:nvPr/>
          </p:nvCxnSpPr>
          <p:spPr bwMode="auto">
            <a:xfrm rot="5400000" flipH="1">
              <a:off x="1898" y="304"/>
              <a:ext cx="143" cy="500"/>
            </a:xfrm>
            <a:prstGeom prst="bentConnector3">
              <a:avLst>
                <a:gd name="adj1" fmla="val 22222"/>
              </a:avLst>
            </a:prstGeom>
            <a:grpFill/>
            <a:ln w="38100">
              <a:solidFill>
                <a:schemeClr val="accent1"/>
              </a:solidFill>
              <a:miter lim="800000"/>
              <a:headEnd/>
              <a:tailEnd/>
            </a:ln>
          </p:spPr>
        </p:cxnSp>
        <p:cxnSp>
          <p:nvCxnSpPr>
            <p:cNvPr id="1034" name="_s1034"/>
            <p:cNvCxnSpPr>
              <a:cxnSpLocks noChangeShapeType="1"/>
              <a:stCxn id="13" idx="0"/>
              <a:endCxn id="12" idx="2"/>
            </p:cNvCxnSpPr>
            <p:nvPr/>
          </p:nvCxnSpPr>
          <p:spPr bwMode="auto">
            <a:xfrm rot="16200000">
              <a:off x="1398" y="304"/>
              <a:ext cx="143" cy="500"/>
            </a:xfrm>
            <a:prstGeom prst="bentConnector3">
              <a:avLst>
                <a:gd name="adj1" fmla="val 22222"/>
              </a:avLst>
            </a:prstGeom>
            <a:grpFill/>
            <a:ln w="38100">
              <a:solidFill>
                <a:schemeClr val="accent1"/>
              </a:solidFill>
              <a:miter lim="800000"/>
              <a:headEnd/>
              <a:tailEnd/>
            </a:ln>
          </p:spPr>
        </p:cxnSp>
        <p:sp>
          <p:nvSpPr>
            <p:cNvPr id="12" name="_s1035"/>
            <p:cNvSpPr>
              <a:spLocks noChangeArrowheads="1"/>
            </p:cNvSpPr>
            <p:nvPr/>
          </p:nvSpPr>
          <p:spPr bwMode="auto">
            <a:xfrm>
              <a:off x="1288" y="194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Складне речення</a:t>
              </a:r>
            </a:p>
          </p:txBody>
        </p:sp>
        <p:sp>
          <p:nvSpPr>
            <p:cNvPr id="13" name="_s1036"/>
            <p:cNvSpPr>
              <a:spLocks noChangeArrowheads="1"/>
            </p:cNvSpPr>
            <p:nvPr/>
          </p:nvSpPr>
          <p:spPr bwMode="auto">
            <a:xfrm>
              <a:off x="788" y="625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Сполучникове</a:t>
              </a:r>
            </a:p>
          </p:txBody>
        </p:sp>
        <p:sp>
          <p:nvSpPr>
            <p:cNvPr id="14" name="_s1037"/>
            <p:cNvSpPr>
              <a:spLocks noChangeArrowheads="1"/>
            </p:cNvSpPr>
            <p:nvPr/>
          </p:nvSpPr>
          <p:spPr bwMode="auto">
            <a:xfrm>
              <a:off x="1788" y="625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Безсполучникове</a:t>
              </a:r>
            </a:p>
          </p:txBody>
        </p:sp>
        <p:sp>
          <p:nvSpPr>
            <p:cNvPr id="15" name="_s1038"/>
            <p:cNvSpPr>
              <a:spLocks noChangeArrowheads="1"/>
            </p:cNvSpPr>
            <p:nvPr/>
          </p:nvSpPr>
          <p:spPr bwMode="auto">
            <a:xfrm>
              <a:off x="288" y="1056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Складносурядне</a:t>
              </a:r>
            </a:p>
          </p:txBody>
        </p:sp>
        <p:sp>
          <p:nvSpPr>
            <p:cNvPr id="16" name="_s1039"/>
            <p:cNvSpPr>
              <a:spLocks noChangeArrowheads="1"/>
            </p:cNvSpPr>
            <p:nvPr/>
          </p:nvSpPr>
          <p:spPr bwMode="auto">
            <a:xfrm>
              <a:off x="1288" y="1056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Складнопідрядне</a:t>
              </a:r>
            </a:p>
          </p:txBody>
        </p:sp>
        <p:sp>
          <p:nvSpPr>
            <p:cNvPr id="17" name="_s1040"/>
            <p:cNvSpPr>
              <a:spLocks noChangeArrowheads="1"/>
            </p:cNvSpPr>
            <p:nvPr/>
          </p:nvSpPr>
          <p:spPr bwMode="auto">
            <a:xfrm>
              <a:off x="288" y="1487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Із означальною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підрядною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 частиною</a:t>
              </a:r>
            </a:p>
          </p:txBody>
        </p:sp>
        <p:sp>
          <p:nvSpPr>
            <p:cNvPr id="18" name="_s1041"/>
            <p:cNvSpPr>
              <a:spLocks noChangeArrowheads="1"/>
            </p:cNvSpPr>
            <p:nvPr/>
          </p:nvSpPr>
          <p:spPr bwMode="auto">
            <a:xfrm>
              <a:off x="1288" y="1487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Із з</a:t>
              </a: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’</a:t>
              </a:r>
              <a:r>
                <a:rPr kumimoji="0" lang="uk-UA" sz="2000" b="1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ясувальною</a:t>
              </a: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підрядною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 частиною</a:t>
              </a:r>
            </a:p>
          </p:txBody>
        </p:sp>
        <p:sp>
          <p:nvSpPr>
            <p:cNvPr id="19" name="_s1042"/>
            <p:cNvSpPr>
              <a:spLocks noChangeArrowheads="1"/>
            </p:cNvSpPr>
            <p:nvPr/>
          </p:nvSpPr>
          <p:spPr bwMode="auto">
            <a:xfrm>
              <a:off x="2288" y="1487"/>
              <a:ext cx="864" cy="28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Із обставинною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підрядною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charset="0"/>
                </a:rPr>
                <a:t> частиною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15082"/>
            <a:ext cx="3070096" cy="154284"/>
          </a:xfrm>
        </p:spPr>
        <p:txBody>
          <a:bodyPr>
            <a:normAutofit fontScale="90000"/>
          </a:bodyPr>
          <a:lstStyle/>
          <a:p>
            <a:endParaRPr lang="uk-UA" sz="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642918"/>
            <a:ext cx="71438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 </a:t>
            </a:r>
            <a:r>
              <a:rPr lang="uk-UA" sz="4000" b="1" dirty="0" smtClean="0">
                <a:solidFill>
                  <a:schemeClr val="bg1"/>
                </a:solidFill>
              </a:rPr>
              <a:t>Види підрядних частин </a:t>
            </a:r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b="1" dirty="0" smtClean="0">
                <a:solidFill>
                  <a:srgbClr val="C00000"/>
                </a:solidFill>
              </a:rPr>
              <a:t>Означальна </a:t>
            </a:r>
            <a:r>
              <a:rPr lang="uk-UA" sz="3200" b="1" dirty="0" smtClean="0"/>
              <a:t>  </a:t>
            </a:r>
            <a:r>
              <a:rPr lang="uk-UA" sz="3200" b="1" dirty="0" smtClean="0">
                <a:solidFill>
                  <a:schemeClr val="bg1"/>
                </a:solidFill>
              </a:rPr>
              <a:t>який? яка? які?</a:t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rgbClr val="C00000"/>
                </a:solidFill>
              </a:rPr>
              <a:t/>
            </a:r>
            <a:br>
              <a:rPr lang="uk-UA" sz="3200" b="1" dirty="0" smtClean="0">
                <a:solidFill>
                  <a:srgbClr val="C00000"/>
                </a:solidFill>
              </a:rPr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b="1" dirty="0" smtClean="0">
                <a:solidFill>
                  <a:srgbClr val="C00000"/>
                </a:solidFill>
              </a:rPr>
              <a:t>З</a:t>
            </a:r>
            <a:r>
              <a:rPr lang="en-US" sz="3200" b="1" dirty="0" smtClean="0">
                <a:solidFill>
                  <a:srgbClr val="C00000"/>
                </a:solidFill>
              </a:rPr>
              <a:t>’</a:t>
            </a:r>
            <a:r>
              <a:rPr lang="uk-UA" sz="3200" b="1" dirty="0" err="1" smtClean="0">
                <a:solidFill>
                  <a:srgbClr val="C00000"/>
                </a:solidFill>
              </a:rPr>
              <a:t>ясувальна</a:t>
            </a:r>
            <a:r>
              <a:rPr lang="uk-UA" sz="3200" b="1" dirty="0" smtClean="0">
                <a:solidFill>
                  <a:srgbClr val="C00000"/>
                </a:solidFill>
              </a:rPr>
              <a:t>   </a:t>
            </a:r>
            <a:r>
              <a:rPr lang="uk-UA" sz="2800" b="1" dirty="0" smtClean="0">
                <a:solidFill>
                  <a:schemeClr val="bg1"/>
                </a:solidFill>
              </a:rPr>
              <a:t>хто? що? кого? чого?</a:t>
            </a:r>
            <a:r>
              <a:rPr lang="uk-UA" sz="3200" b="1" dirty="0" smtClean="0">
                <a:solidFill>
                  <a:schemeClr val="bg1"/>
                </a:solidFill>
              </a:rPr>
              <a:t/>
            </a:r>
            <a:br>
              <a:rPr lang="uk-UA" sz="3200" b="1" dirty="0" smtClean="0">
                <a:solidFill>
                  <a:schemeClr val="bg1"/>
                </a:solidFill>
              </a:rPr>
            </a:br>
            <a:r>
              <a:rPr lang="uk-UA" sz="3200" b="1" dirty="0" smtClean="0">
                <a:solidFill>
                  <a:schemeClr val="bg2"/>
                </a:solidFill>
              </a:rPr>
              <a:t/>
            </a:r>
            <a:br>
              <a:rPr lang="uk-UA" sz="3200" b="1" dirty="0" smtClean="0">
                <a:solidFill>
                  <a:schemeClr val="bg2"/>
                </a:solidFill>
              </a:rPr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b="1" dirty="0" smtClean="0">
                <a:solidFill>
                  <a:srgbClr val="C00000"/>
                </a:solidFill>
              </a:rPr>
              <a:t>Обставинна   </a:t>
            </a:r>
            <a:r>
              <a:rPr lang="uk-UA" sz="3200" b="1" dirty="0" smtClean="0">
                <a:solidFill>
                  <a:schemeClr val="bg1"/>
                </a:solidFill>
              </a:rPr>
              <a:t>як? де? куди?з якою метою? </a:t>
            </a:r>
            <a:r>
              <a:rPr lang="uk-UA" sz="3200" b="1" dirty="0" smtClean="0">
                <a:solidFill>
                  <a:schemeClr val="bg2"/>
                </a:solidFill>
              </a:rPr>
              <a:t/>
            </a:r>
            <a:br>
              <a:rPr lang="uk-UA" sz="3200" b="1" dirty="0" smtClean="0">
                <a:solidFill>
                  <a:schemeClr val="bg2"/>
                </a:solidFill>
              </a:rPr>
            </a:br>
            <a:r>
              <a:rPr lang="uk-UA" sz="3200" dirty="0" smtClean="0">
                <a:solidFill>
                  <a:schemeClr val="bg2"/>
                </a:solidFill>
              </a:rPr>
              <a:t/>
            </a:r>
            <a:br>
              <a:rPr lang="uk-UA" sz="3200" dirty="0" smtClean="0">
                <a:solidFill>
                  <a:schemeClr val="bg2"/>
                </a:solidFill>
              </a:rPr>
            </a:br>
            <a:endParaRPr lang="uk-UA" sz="32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320"/>
            <a:ext cx="9001156" cy="4369126"/>
          </a:xfrm>
        </p:spPr>
        <p:txBody>
          <a:bodyPr>
            <a:normAutofit/>
          </a:bodyPr>
          <a:lstStyle/>
          <a:p>
            <a:r>
              <a:rPr lang="uk-UA" sz="2800" b="1" u="sng" dirty="0" smtClean="0">
                <a:latin typeface="Times New Roman" pitchFamily="18" charset="0"/>
                <a:cs typeface="Times New Roman" pitchFamily="18" charset="0"/>
              </a:rPr>
              <a:t>Складнопідрядним зі з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800" b="1" u="sng" dirty="0" err="1" smtClean="0">
                <a:latin typeface="Times New Roman" pitchFamily="18" charset="0"/>
                <a:cs typeface="Times New Roman" pitchFamily="18" charset="0"/>
              </a:rPr>
              <a:t>ясувальною</a:t>
            </a:r>
            <a:r>
              <a:rPr lang="uk-UA" sz="2800" b="1" u="sng" dirty="0" smtClean="0">
                <a:latin typeface="Times New Roman" pitchFamily="18" charset="0"/>
                <a:cs typeface="Times New Roman" pitchFamily="18" charset="0"/>
              </a:rPr>
              <a:t> частиною є речення 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А) Література, яка мала Тичину й Довженка, не має права збідніти.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Б) Мирон бережно підступав до станції, де вже потяга не було.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В) Спинюся я і довго буду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слухать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як бродить серпень по землі моїй.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186766" cy="5440696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Складнопідрядним зі 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означальною частиною 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є речення</a:t>
            </a:r>
            <a:br>
              <a:rPr lang="uk-UA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А) Вночі, коли природа спить, поринувши у темряву й знемогу, лише людина здатна освітить свою домівку і свою дорогу.</a:t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Б) Ми знали озеро, де щороку восени спинялися гуси.</a:t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В) Де літо маки стеле килимами, дитя в городі ходить коло мами.</a:t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6583680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Переписати. Визначити вид складного речення.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1. Настане час – і піде все в архів. </a:t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2. Нехай ще раз послухаю, як те море грає. </a:t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3. Життя – це обирання реп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яхів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, що пазурами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вп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ялися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в душу.</a:t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4. Не можна допустити, щоб людиною керував страх.</a:t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5. Тепер я скрізь, де сонце і любов.</a:t>
            </a:r>
            <a:r>
              <a:rPr lang="uk-UA" sz="3600" dirty="0" smtClean="0"/>
              <a:t/>
            </a:r>
            <a:br>
              <a:rPr lang="uk-UA" sz="3600" dirty="0" smtClean="0"/>
            </a:br>
            <a:endParaRPr lang="uk-U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214554"/>
            <a:ext cx="7470648" cy="1143000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Складнопідрядне речення з підрядними місця й часу</a:t>
            </a:r>
            <a:endParaRPr lang="uk-UA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714488"/>
            <a:ext cx="8001056" cy="2083110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Підрядні частини , що відповідають на питання обставини, називаються </a:t>
            </a:r>
            <a:r>
              <a:rPr lang="uk-UA" sz="36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обставинними.</a:t>
            </a:r>
            <a:endParaRPr lang="uk-UA" sz="3600" b="1" i="1" u="sng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320"/>
            <a:ext cx="8358246" cy="6369390"/>
          </a:xfrm>
        </p:spPr>
        <p:txBody>
          <a:bodyPr>
            <a:normAutofit/>
          </a:bodyPr>
          <a:lstStyle/>
          <a:p>
            <a:r>
              <a:rPr lang="uk-UA" sz="36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Підрядне місця 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– таке складне речення , в якому підрядна частина вказує на місце або напрям дії, про яку йдеться в головній частині.</a:t>
            </a:r>
            <a:br>
              <a:rPr lang="uk-UA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i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Де</a:t>
            </a:r>
            <a:r>
              <a:rPr lang="uk-UA" sz="3600" b="1" i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щастя впало, там і приятелів мало.</a:t>
            </a:r>
            <a:r>
              <a:rPr lang="uk-UA" sz="3600" b="1" i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b="1" i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36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58204" cy="5940762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Підрядна частина відповідає на питання </a:t>
            </a:r>
            <a:r>
              <a:rPr lang="uk-UA" sz="3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де? куди? звідки?</a:t>
            </a:r>
            <a:br>
              <a:rPr lang="uk-UA" sz="3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приєднується до головної частини сполучними словами: </a:t>
            </a:r>
            <a:r>
              <a:rPr lang="uk-UA" sz="3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де, куди, звідки.</a:t>
            </a:r>
            <a:br>
              <a:rPr lang="uk-UA" sz="3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Треба сіяти, </a:t>
            </a:r>
            <a:r>
              <a:rPr lang="uk-UA" sz="4000" b="1" i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де</a:t>
            </a:r>
            <a:r>
              <a:rPr lang="uk-UA" sz="4000" b="1" i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земля благодатна.</a:t>
            </a:r>
            <a:r>
              <a:rPr lang="uk-UA" sz="36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3600" b="1" i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86808" cy="3429024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У головній частині можуть бути </a:t>
            </a:r>
            <a:r>
              <a:rPr lang="uk-UA" sz="36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вказівні слова: </a:t>
            </a:r>
            <a:r>
              <a:rPr lang="uk-UA" sz="36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туди, там, усюди, скрізь, кудись.</a:t>
            </a:r>
            <a:r>
              <a:rPr lang="uk-UA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3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i="1" u="sng" dirty="0" smtClean="0">
                <a:latin typeface="Times New Roman" pitchFamily="18" charset="0"/>
                <a:cs typeface="Times New Roman" pitchFamily="18" charset="0"/>
              </a:rPr>
              <a:t>Там</a:t>
            </a:r>
            <a:r>
              <a:rPr lang="uk-UA" sz="3600" i="1" dirty="0" smtClean="0">
                <a:latin typeface="Times New Roman" pitchFamily="18" charset="0"/>
                <a:cs typeface="Times New Roman" pitchFamily="18" charset="0"/>
              </a:rPr>
              <a:t> починаються поети, де починається душа.</a:t>
            </a:r>
            <a:endParaRPr lang="uk-UA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829576" cy="5297820"/>
          </a:xfrm>
        </p:spPr>
        <p:txBody>
          <a:bodyPr>
            <a:normAutofit/>
          </a:bodyPr>
          <a:lstStyle/>
          <a:p>
            <a:r>
              <a:rPr lang="uk-UA" sz="36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Підрядне часу 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– таке складне речення, в якому підрядна частина вказує на час або тривалість дії, про яку йдеться в головній частині.</a:t>
            </a:r>
            <a:br>
              <a:rPr lang="uk-UA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Моря перелетиш і не впадеш, </a:t>
            </a:r>
            <a:r>
              <a:rPr lang="uk-UA" sz="4000" b="1" i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допоки</a:t>
            </a:r>
            <a:r>
              <a:rPr lang="uk-UA" sz="40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буде в серці рідна мова.</a:t>
            </a:r>
            <a:endParaRPr lang="uk-UA" sz="4000" i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043890" cy="6155076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Підрядна частина відповідає на питання </a:t>
            </a:r>
            <a:r>
              <a:rPr lang="uk-UA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коли? як довго? з якого часу? до якого часу?</a:t>
            </a:r>
            <a:br>
              <a:rPr lang="uk-UA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приєднується до головної частини </a:t>
            </a:r>
            <a:r>
              <a:rPr lang="uk-UA" sz="3200" b="1" i="1" u="sng" dirty="0" smtClean="0">
                <a:latin typeface="Times New Roman" pitchFamily="18" charset="0"/>
                <a:cs typeface="Times New Roman" pitchFamily="18" charset="0"/>
              </a:rPr>
              <a:t>сполучниками і   сполучними словами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коли, поки, доки, як, ледве, відколи, тільки, лиш, щойно, з тих пір, перш ніж, відтоді як.</a:t>
            </a:r>
            <a:br>
              <a:rPr lang="uk-UA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кажи </a:t>
            </a:r>
            <a:r>
              <a:rPr lang="uk-UA" sz="4000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“Гоп”</a:t>
            </a:r>
            <a:r>
              <a:rPr lang="uk-UA" sz="40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4000" b="1" i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доки</a:t>
            </a:r>
            <a:r>
              <a:rPr lang="uk-UA" sz="40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перескочиш.</a:t>
            </a:r>
            <a:br>
              <a:rPr lang="uk-UA" sz="40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4000" i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5869324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У головній частині можуть бути </a:t>
            </a:r>
            <a:r>
              <a:rPr lang="uk-UA" sz="36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вказівні слова</a:t>
            </a:r>
            <a:r>
              <a:rPr lang="uk-UA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тоді, доти, допоки, до того часу, до тих пір</a:t>
            </a:r>
            <a:b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Доти</a:t>
            </a:r>
            <a:r>
              <a:rPr lang="uk-UA" sz="40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море буде виблискувати, доки не встане сонце.</a:t>
            </a:r>
            <a:endParaRPr lang="uk-UA" sz="4000" i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857364"/>
            <a:ext cx="7470648" cy="1143000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Вправа 1 ст. 77</a:t>
            </a:r>
            <a:endParaRPr lang="uk-UA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043890" cy="5583572"/>
          </a:xfrm>
        </p:spPr>
        <p:txBody>
          <a:bodyPr>
            <a:normAutofit/>
          </a:bodyPr>
          <a:lstStyle/>
          <a:p>
            <a:r>
              <a:rPr lang="uk-UA" sz="2800" b="1" u="sng" dirty="0" smtClean="0">
                <a:latin typeface="Times New Roman" pitchFamily="18" charset="0"/>
                <a:cs typeface="Times New Roman" pitchFamily="18" charset="0"/>
              </a:rPr>
              <a:t>Складнопідрядним з підрядною частиною часу є речення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А) Доки сонце зійде, роса очі виїсть.</a:t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Біля замку, де ніколи не було бойових дій, якось світліше.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В) Де літо маки стеле килимами, дитя в городі ходить коло мами.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156</TotalTime>
  <Words>197</Words>
  <PresentationFormat>Экран (4:3)</PresentationFormat>
  <Paragraphs>28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Техническая</vt:lpstr>
      <vt:lpstr>Слайд 1</vt:lpstr>
      <vt:lpstr>Слайд 2</vt:lpstr>
      <vt:lpstr>Складнопідрядним зі з’ясувальною частиною є речення   А) Література, яка мала Тичину й Довженка, не має права збідніти. Б) Мирон бережно підступав до станції, де вже потяга не було. В) Спинюся я і довго буду слухать, як бродить серпень по землі моїй.</vt:lpstr>
      <vt:lpstr>Складнопідрядним зі означальною частиною є речення А) Вночі, коли природа спить, поринувши у темряву й знемогу, лише людина здатна освітить свою домівку і свою дорогу. Б) Ми знали озеро, де щороку восени спинялися гуси. В) Де літо маки стеле килимами, дитя в городі ходить коло мами. </vt:lpstr>
      <vt:lpstr>Переписати. Визначити вид складного речення. 1. Настане час – і піде все в архів.  2. Нехай ще раз послухаю, як те море грає.  3. Життя – це обирання реп’яхів, що пазурами вп’ялися в душу. 4. Не можна допустити, щоб людиною керував страх. 5. Тепер я скрізь, де сонце і любов. </vt:lpstr>
      <vt:lpstr>Складнопідрядне речення з підрядними місця й часу</vt:lpstr>
      <vt:lpstr>Підрядні частини , що відповідають на питання обставини, називаються обставинними.</vt:lpstr>
      <vt:lpstr>Підрядне місця – таке складне речення , в якому підрядна частина вказує на місце або напрям дії, про яку йдеться в головній частині.   Де щастя впало, там і приятелів мало.   </vt:lpstr>
      <vt:lpstr>Підрядна частина відповідає на питання де? куди? звідки?  приєднується до головної частини сполучними словами: де, куди, звідки.  Треба сіяти, де земля благодатна. </vt:lpstr>
      <vt:lpstr>У головній частині можуть бути вказівні слова: туди, там, усюди, скрізь, кудись.   Там починаються поети, де починається душа.</vt:lpstr>
      <vt:lpstr>Підрядне часу – таке складне речення, в якому підрядна частина вказує на час або тривалість дії, про яку йдеться в головній частині.  Моря перелетиш і не впадеш, допоки буде в серці рідна мова.</vt:lpstr>
      <vt:lpstr>Підрядна частина відповідає на питання коли? як довго? з якого часу? до якого часу?  приєднується до головної частини сполучниками і   сполучними словами: коли, поки, доки, як, ледве, відколи, тільки, лиш, щойно, з тих пір, перш ніж, відтоді як.  Не кажи “Гоп”, доки не перескочиш. </vt:lpstr>
      <vt:lpstr>У головній частині можуть бути вказівні слова:  тоді, доти, допоки, до того часу, до тих пір  Доти море буде виблискувати, доки не встане сонце.</vt:lpstr>
      <vt:lpstr>Вправа 1 ст. 77</vt:lpstr>
      <vt:lpstr>Складнопідрядним з підрядною частиною часу є речення А) Доки сонце зійде, роса очі виїсть. Б) Біля замку, де ніколи не було бойових дій, якось світліше. В) Де літо маки стеле килимами, дитя в городі ходить коло мами.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Пользователь Windows</cp:lastModifiedBy>
  <cp:revision>14</cp:revision>
  <dcterms:created xsi:type="dcterms:W3CDTF">2020-12-13T04:33:08Z</dcterms:created>
  <dcterms:modified xsi:type="dcterms:W3CDTF">2020-12-14T08:52:51Z</dcterms:modified>
</cp:coreProperties>
</file>