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7" r:id="rId2"/>
    <p:sldId id="258" r:id="rId3"/>
    <p:sldId id="260" r:id="rId4"/>
    <p:sldId id="259" r:id="rId5"/>
    <p:sldId id="268" r:id="rId6"/>
    <p:sldId id="261" r:id="rId7"/>
    <p:sldId id="262" r:id="rId8"/>
    <p:sldId id="264" r:id="rId9"/>
    <p:sldId id="265" r:id="rId10"/>
    <p:sldId id="266" r:id="rId11"/>
    <p:sldId id="267" r:id="rId12"/>
    <p:sldId id="270" r:id="rId13"/>
    <p:sldId id="271" r:id="rId14"/>
    <p:sldId id="272" r:id="rId15"/>
    <p:sldId id="273" r:id="rId16"/>
    <p:sldId id="274" r:id="rId17"/>
    <p:sldId id="269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775154"/>
            <a:ext cx="2069964" cy="82846"/>
          </a:xfrm>
        </p:spPr>
        <p:txBody>
          <a:bodyPr>
            <a:normAutofit fontScale="90000"/>
          </a:bodyPr>
          <a:lstStyle/>
          <a:p>
            <a:endParaRPr lang="uk-UA" sz="800" dirty="0"/>
          </a:p>
        </p:txBody>
      </p:sp>
      <p:grpSp>
        <p:nvGrpSpPr>
          <p:cNvPr id="3" name="Organization Chart 2"/>
          <p:cNvGrpSpPr>
            <a:grpSpLocks noChangeAspect="1"/>
          </p:cNvGrpSpPr>
          <p:nvPr/>
        </p:nvGrpSpPr>
        <p:grpSpPr bwMode="auto">
          <a:xfrm>
            <a:off x="428596" y="142852"/>
            <a:ext cx="8358246" cy="6215106"/>
            <a:chOff x="288" y="194"/>
            <a:chExt cx="2864" cy="1581"/>
          </a:xfrm>
          <a:solidFill>
            <a:schemeClr val="accent2">
              <a:lumMod val="40000"/>
              <a:lumOff val="60000"/>
            </a:schemeClr>
          </a:solidFill>
        </p:grpSpPr>
        <p:cxnSp>
          <p:nvCxnSpPr>
            <p:cNvPr id="1028" name="_s1028"/>
            <p:cNvCxnSpPr>
              <a:cxnSpLocks noChangeShapeType="1"/>
              <a:stCxn id="19" idx="0"/>
              <a:endCxn id="16" idx="2"/>
            </p:cNvCxnSpPr>
            <p:nvPr/>
          </p:nvCxnSpPr>
          <p:spPr bwMode="auto">
            <a:xfrm rot="5400000" flipH="1">
              <a:off x="2148" y="916"/>
              <a:ext cx="143" cy="1000"/>
            </a:xfrm>
            <a:prstGeom prst="bentConnector3">
              <a:avLst>
                <a:gd name="adj1" fmla="val 22222"/>
              </a:avLst>
            </a:prstGeom>
            <a:grpFill/>
            <a:ln w="38100">
              <a:solidFill>
                <a:srgbClr val="AEEBEB"/>
              </a:solidFill>
              <a:miter lim="800000"/>
              <a:headEnd/>
              <a:tailEnd/>
            </a:ln>
          </p:spPr>
        </p:cxnSp>
        <p:cxnSp>
          <p:nvCxnSpPr>
            <p:cNvPr id="1029" name="_s1029"/>
            <p:cNvCxnSpPr>
              <a:cxnSpLocks noChangeShapeType="1"/>
              <a:stCxn id="18" idx="0"/>
              <a:endCxn id="16" idx="2"/>
            </p:cNvCxnSpPr>
            <p:nvPr/>
          </p:nvCxnSpPr>
          <p:spPr bwMode="auto">
            <a:xfrm rot="16200000">
              <a:off x="1649" y="1415"/>
              <a:ext cx="143" cy="1"/>
            </a:xfrm>
            <a:prstGeom prst="straightConnector1">
              <a:avLst/>
            </a:prstGeom>
            <a:grpFill/>
            <a:ln w="38100">
              <a:solidFill>
                <a:srgbClr val="AEEBEB"/>
              </a:solidFill>
              <a:round/>
              <a:headEnd/>
              <a:tailEnd/>
            </a:ln>
          </p:spPr>
        </p:cxnSp>
        <p:cxnSp>
          <p:nvCxnSpPr>
            <p:cNvPr id="1030" name="_s1030"/>
            <p:cNvCxnSpPr>
              <a:cxnSpLocks noChangeShapeType="1"/>
              <a:stCxn id="17" idx="0"/>
              <a:endCxn id="16" idx="2"/>
            </p:cNvCxnSpPr>
            <p:nvPr/>
          </p:nvCxnSpPr>
          <p:spPr bwMode="auto">
            <a:xfrm rot="16200000">
              <a:off x="1148" y="916"/>
              <a:ext cx="143" cy="1000"/>
            </a:xfrm>
            <a:prstGeom prst="bentConnector3">
              <a:avLst>
                <a:gd name="adj1" fmla="val 22222"/>
              </a:avLst>
            </a:prstGeom>
            <a:grpFill/>
            <a:ln w="38100">
              <a:solidFill>
                <a:srgbClr val="AEEBEB"/>
              </a:solidFill>
              <a:miter lim="800000"/>
              <a:headEnd/>
              <a:tailEnd/>
            </a:ln>
          </p:spPr>
        </p:cxnSp>
        <p:cxnSp>
          <p:nvCxnSpPr>
            <p:cNvPr id="1031" name="_s1031"/>
            <p:cNvCxnSpPr>
              <a:cxnSpLocks noChangeShapeType="1"/>
              <a:stCxn id="16" idx="0"/>
              <a:endCxn id="13" idx="2"/>
            </p:cNvCxnSpPr>
            <p:nvPr/>
          </p:nvCxnSpPr>
          <p:spPr bwMode="auto">
            <a:xfrm rot="5400000" flipH="1">
              <a:off x="1398" y="735"/>
              <a:ext cx="143" cy="500"/>
            </a:xfrm>
            <a:prstGeom prst="bentConnector3">
              <a:avLst>
                <a:gd name="adj1" fmla="val 22292"/>
              </a:avLst>
            </a:prstGeom>
            <a:grpFill/>
            <a:ln w="38100">
              <a:solidFill>
                <a:srgbClr val="AEEBEB"/>
              </a:solidFill>
              <a:miter lim="800000"/>
              <a:headEnd/>
              <a:tailEnd/>
            </a:ln>
          </p:spPr>
        </p:cxnSp>
        <p:cxnSp>
          <p:nvCxnSpPr>
            <p:cNvPr id="1032" name="_s1032"/>
            <p:cNvCxnSpPr>
              <a:cxnSpLocks noChangeShapeType="1"/>
              <a:stCxn id="15" idx="0"/>
              <a:endCxn id="13" idx="2"/>
            </p:cNvCxnSpPr>
            <p:nvPr/>
          </p:nvCxnSpPr>
          <p:spPr bwMode="auto">
            <a:xfrm rot="16200000">
              <a:off x="898" y="735"/>
              <a:ext cx="143" cy="500"/>
            </a:xfrm>
            <a:prstGeom prst="bentConnector3">
              <a:avLst>
                <a:gd name="adj1" fmla="val 22292"/>
              </a:avLst>
            </a:prstGeom>
            <a:grpFill/>
            <a:ln w="38100">
              <a:solidFill>
                <a:srgbClr val="AEEBEB"/>
              </a:solidFill>
              <a:miter lim="800000"/>
              <a:headEnd/>
              <a:tailEnd/>
            </a:ln>
          </p:spPr>
        </p:cxnSp>
        <p:cxnSp>
          <p:nvCxnSpPr>
            <p:cNvPr id="1033" name="_s1033"/>
            <p:cNvCxnSpPr>
              <a:cxnSpLocks noChangeShapeType="1"/>
              <a:stCxn id="14" idx="0"/>
              <a:endCxn id="12" idx="2"/>
            </p:cNvCxnSpPr>
            <p:nvPr/>
          </p:nvCxnSpPr>
          <p:spPr bwMode="auto">
            <a:xfrm rot="5400000" flipH="1">
              <a:off x="1898" y="304"/>
              <a:ext cx="143" cy="500"/>
            </a:xfrm>
            <a:prstGeom prst="bentConnector3">
              <a:avLst>
                <a:gd name="adj1" fmla="val 22222"/>
              </a:avLst>
            </a:prstGeom>
            <a:grpFill/>
            <a:ln w="38100">
              <a:solidFill>
                <a:schemeClr val="accent1"/>
              </a:solidFill>
              <a:miter lim="800000"/>
              <a:headEnd/>
              <a:tailEnd/>
            </a:ln>
          </p:spPr>
        </p:cxnSp>
        <p:cxnSp>
          <p:nvCxnSpPr>
            <p:cNvPr id="1034" name="_s1034"/>
            <p:cNvCxnSpPr>
              <a:cxnSpLocks noChangeShapeType="1"/>
              <a:stCxn id="13" idx="0"/>
              <a:endCxn id="12" idx="2"/>
            </p:cNvCxnSpPr>
            <p:nvPr/>
          </p:nvCxnSpPr>
          <p:spPr bwMode="auto">
            <a:xfrm rot="16200000">
              <a:off x="1398" y="304"/>
              <a:ext cx="143" cy="500"/>
            </a:xfrm>
            <a:prstGeom prst="bentConnector3">
              <a:avLst>
                <a:gd name="adj1" fmla="val 22222"/>
              </a:avLst>
            </a:prstGeom>
            <a:grpFill/>
            <a:ln w="38100">
              <a:solidFill>
                <a:schemeClr val="accent1"/>
              </a:solidFill>
              <a:miter lim="800000"/>
              <a:headEnd/>
              <a:tailEnd/>
            </a:ln>
          </p:spPr>
        </p:cxnSp>
        <p:sp>
          <p:nvSpPr>
            <p:cNvPr id="12" name="_s1035"/>
            <p:cNvSpPr>
              <a:spLocks noChangeArrowheads="1"/>
            </p:cNvSpPr>
            <p:nvPr/>
          </p:nvSpPr>
          <p:spPr bwMode="auto">
            <a:xfrm>
              <a:off x="1288" y="194"/>
              <a:ext cx="864" cy="288"/>
            </a:xfrm>
            <a:prstGeom prst="roundRect">
              <a:avLst>
                <a:gd name="adj" fmla="val 16667"/>
              </a:avLst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charset="0"/>
                </a:rPr>
                <a:t>Складне речення</a:t>
              </a:r>
            </a:p>
          </p:txBody>
        </p:sp>
        <p:sp>
          <p:nvSpPr>
            <p:cNvPr id="13" name="_s1036"/>
            <p:cNvSpPr>
              <a:spLocks noChangeArrowheads="1"/>
            </p:cNvSpPr>
            <p:nvPr/>
          </p:nvSpPr>
          <p:spPr bwMode="auto">
            <a:xfrm>
              <a:off x="788" y="625"/>
              <a:ext cx="864" cy="288"/>
            </a:xfrm>
            <a:prstGeom prst="roundRect">
              <a:avLst>
                <a:gd name="adj" fmla="val 16667"/>
              </a:avLst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charset="0"/>
                </a:rPr>
                <a:t>Сполучникове</a:t>
              </a:r>
            </a:p>
          </p:txBody>
        </p:sp>
        <p:sp>
          <p:nvSpPr>
            <p:cNvPr id="14" name="_s1037"/>
            <p:cNvSpPr>
              <a:spLocks noChangeArrowheads="1"/>
            </p:cNvSpPr>
            <p:nvPr/>
          </p:nvSpPr>
          <p:spPr bwMode="auto">
            <a:xfrm>
              <a:off x="1788" y="625"/>
              <a:ext cx="864" cy="288"/>
            </a:xfrm>
            <a:prstGeom prst="roundRect">
              <a:avLst>
                <a:gd name="adj" fmla="val 16667"/>
              </a:avLst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charset="0"/>
                </a:rPr>
                <a:t>Безсполучникове</a:t>
              </a:r>
            </a:p>
          </p:txBody>
        </p:sp>
        <p:sp>
          <p:nvSpPr>
            <p:cNvPr id="15" name="_s1038"/>
            <p:cNvSpPr>
              <a:spLocks noChangeArrowheads="1"/>
            </p:cNvSpPr>
            <p:nvPr/>
          </p:nvSpPr>
          <p:spPr bwMode="auto">
            <a:xfrm>
              <a:off x="288" y="1056"/>
              <a:ext cx="864" cy="288"/>
            </a:xfrm>
            <a:prstGeom prst="roundRect">
              <a:avLst>
                <a:gd name="adj" fmla="val 16667"/>
              </a:avLst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charset="0"/>
                </a:rPr>
                <a:t>Складносурядне</a:t>
              </a:r>
            </a:p>
          </p:txBody>
        </p:sp>
        <p:sp>
          <p:nvSpPr>
            <p:cNvPr id="16" name="_s1039"/>
            <p:cNvSpPr>
              <a:spLocks noChangeArrowheads="1"/>
            </p:cNvSpPr>
            <p:nvPr/>
          </p:nvSpPr>
          <p:spPr bwMode="auto">
            <a:xfrm>
              <a:off x="1288" y="1056"/>
              <a:ext cx="864" cy="288"/>
            </a:xfrm>
            <a:prstGeom prst="roundRect">
              <a:avLst>
                <a:gd name="adj" fmla="val 16667"/>
              </a:avLst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charset="0"/>
                </a:rPr>
                <a:t>Складнопідрядне</a:t>
              </a:r>
            </a:p>
          </p:txBody>
        </p:sp>
        <p:sp>
          <p:nvSpPr>
            <p:cNvPr id="17" name="_s1040"/>
            <p:cNvSpPr>
              <a:spLocks noChangeArrowheads="1"/>
            </p:cNvSpPr>
            <p:nvPr/>
          </p:nvSpPr>
          <p:spPr bwMode="auto">
            <a:xfrm>
              <a:off x="288" y="1487"/>
              <a:ext cx="864" cy="288"/>
            </a:xfrm>
            <a:prstGeom prst="roundRect">
              <a:avLst>
                <a:gd name="adj" fmla="val 16667"/>
              </a:avLst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charset="0"/>
                </a:rPr>
                <a:t>Із означальною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charset="0"/>
                </a:rPr>
                <a:t>підрядною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charset="0"/>
                </a:rPr>
                <a:t> частиною</a:t>
              </a:r>
            </a:p>
          </p:txBody>
        </p:sp>
        <p:sp>
          <p:nvSpPr>
            <p:cNvPr id="18" name="_s1041"/>
            <p:cNvSpPr>
              <a:spLocks noChangeArrowheads="1"/>
            </p:cNvSpPr>
            <p:nvPr/>
          </p:nvSpPr>
          <p:spPr bwMode="auto">
            <a:xfrm>
              <a:off x="1288" y="1487"/>
              <a:ext cx="864" cy="288"/>
            </a:xfrm>
            <a:prstGeom prst="roundRect">
              <a:avLst>
                <a:gd name="adj" fmla="val 16667"/>
              </a:avLst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charset="0"/>
                </a:rPr>
                <a:t>Із з</a:t>
              </a:r>
              <a:r>
                <a:rPr kumimoji="0" lang="en-US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charset="0"/>
                </a:rPr>
                <a:t>’</a:t>
              </a:r>
              <a:r>
                <a:rPr kumimoji="0" lang="uk-UA" sz="2000" b="1" i="0" u="none" strike="noStrike" cap="none" normalizeH="0" baseline="0" dirty="0" err="1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charset="0"/>
                </a:rPr>
                <a:t>ясувальною</a:t>
              </a:r>
              <a:r>
                <a:rPr kumimoji="0" lang="uk-UA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charset="0"/>
                </a:rPr>
                <a:t>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charset="0"/>
                </a:rPr>
                <a:t>підрядною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charset="0"/>
                </a:rPr>
                <a:t> частиною</a:t>
              </a:r>
            </a:p>
          </p:txBody>
        </p:sp>
        <p:sp>
          <p:nvSpPr>
            <p:cNvPr id="19" name="_s1042"/>
            <p:cNvSpPr>
              <a:spLocks noChangeArrowheads="1"/>
            </p:cNvSpPr>
            <p:nvPr/>
          </p:nvSpPr>
          <p:spPr bwMode="auto">
            <a:xfrm>
              <a:off x="2288" y="1487"/>
              <a:ext cx="864" cy="288"/>
            </a:xfrm>
            <a:prstGeom prst="roundRect">
              <a:avLst>
                <a:gd name="adj" fmla="val 16667"/>
              </a:avLst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charset="0"/>
                </a:rPr>
                <a:t>Із обставинною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charset="0"/>
                </a:rPr>
                <a:t>підрядною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charset="0"/>
                </a:rPr>
                <a:t> частиною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215082"/>
            <a:ext cx="3070096" cy="154284"/>
          </a:xfrm>
        </p:spPr>
        <p:txBody>
          <a:bodyPr>
            <a:normAutofit fontScale="90000"/>
          </a:bodyPr>
          <a:lstStyle/>
          <a:p>
            <a:endParaRPr lang="uk-UA" sz="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642918"/>
            <a:ext cx="8072494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/>
              <a:t> </a:t>
            </a:r>
            <a:r>
              <a:rPr lang="uk-UA" sz="4000" b="1" dirty="0" smtClean="0">
                <a:solidFill>
                  <a:schemeClr val="bg1"/>
                </a:solidFill>
              </a:rPr>
              <a:t>Види підрядних частин </a:t>
            </a:r>
            <a:r>
              <a:rPr lang="uk-UA" sz="3200" b="1" dirty="0" smtClean="0"/>
              <a:t/>
            </a:r>
            <a:br>
              <a:rPr lang="uk-UA" sz="3200" b="1" dirty="0" smtClean="0"/>
            </a:br>
            <a:r>
              <a:rPr lang="uk-UA" sz="3200" dirty="0" smtClean="0"/>
              <a:t/>
            </a:r>
            <a:br>
              <a:rPr lang="uk-UA" sz="3200" dirty="0" smtClean="0"/>
            </a:br>
            <a:r>
              <a:rPr lang="uk-UA" sz="3600" b="1" u="sng" dirty="0" smtClean="0">
                <a:solidFill>
                  <a:srgbClr val="C00000"/>
                </a:solidFill>
              </a:rPr>
              <a:t>Означальна</a:t>
            </a:r>
            <a:r>
              <a:rPr lang="uk-UA" sz="3200" b="1" dirty="0" smtClean="0">
                <a:solidFill>
                  <a:srgbClr val="C00000"/>
                </a:solidFill>
              </a:rPr>
              <a:t> </a:t>
            </a:r>
            <a:r>
              <a:rPr lang="uk-UA" sz="3200" b="1" dirty="0" smtClean="0"/>
              <a:t>  який? яка? які?</a:t>
            </a:r>
            <a:br>
              <a:rPr lang="uk-UA" sz="3200" b="1" dirty="0" smtClean="0"/>
            </a:br>
            <a:r>
              <a:rPr lang="uk-UA" sz="3200" b="1" dirty="0" smtClean="0"/>
              <a:t/>
            </a:r>
            <a:br>
              <a:rPr lang="uk-UA" sz="3200" b="1" dirty="0" smtClean="0"/>
            </a:br>
            <a:r>
              <a:rPr lang="uk-UA" sz="3200" dirty="0" smtClean="0"/>
              <a:t/>
            </a:r>
            <a:br>
              <a:rPr lang="uk-UA" sz="3200" dirty="0" smtClean="0"/>
            </a:br>
            <a:r>
              <a:rPr lang="uk-UA" sz="3600" b="1" u="sng" dirty="0" smtClean="0">
                <a:solidFill>
                  <a:srgbClr val="C00000"/>
                </a:solidFill>
              </a:rPr>
              <a:t>З</a:t>
            </a:r>
            <a:r>
              <a:rPr lang="en-US" sz="3600" b="1" u="sng" dirty="0" smtClean="0">
                <a:solidFill>
                  <a:srgbClr val="C00000"/>
                </a:solidFill>
              </a:rPr>
              <a:t>’</a:t>
            </a:r>
            <a:r>
              <a:rPr lang="uk-UA" sz="3600" b="1" u="sng" dirty="0" err="1" smtClean="0">
                <a:solidFill>
                  <a:srgbClr val="C00000"/>
                </a:solidFill>
              </a:rPr>
              <a:t>ясувальна</a:t>
            </a:r>
            <a:r>
              <a:rPr lang="uk-UA" sz="3600" b="1" u="sng" dirty="0" smtClean="0">
                <a:solidFill>
                  <a:srgbClr val="C00000"/>
                </a:solidFill>
              </a:rPr>
              <a:t>   </a:t>
            </a:r>
            <a:r>
              <a:rPr lang="uk-UA" sz="3200" b="1" dirty="0" smtClean="0"/>
              <a:t>хто? що? кого? чого?</a:t>
            </a:r>
            <a:br>
              <a:rPr lang="uk-UA" sz="3200" b="1" dirty="0" smtClean="0"/>
            </a:br>
            <a:r>
              <a:rPr lang="uk-UA" sz="3200" b="1" dirty="0" smtClean="0">
                <a:solidFill>
                  <a:schemeClr val="bg2"/>
                </a:solidFill>
              </a:rPr>
              <a:t/>
            </a:r>
            <a:br>
              <a:rPr lang="uk-UA" sz="3200" b="1" dirty="0" smtClean="0">
                <a:solidFill>
                  <a:schemeClr val="bg2"/>
                </a:solidFill>
              </a:rPr>
            </a:br>
            <a:r>
              <a:rPr lang="uk-UA" sz="3200" dirty="0" smtClean="0"/>
              <a:t/>
            </a:r>
            <a:br>
              <a:rPr lang="uk-UA" sz="3200" dirty="0" smtClean="0"/>
            </a:br>
            <a:r>
              <a:rPr lang="uk-UA" sz="3600" b="1" u="sng" dirty="0" smtClean="0">
                <a:solidFill>
                  <a:srgbClr val="C00000"/>
                </a:solidFill>
              </a:rPr>
              <a:t>Обставинна</a:t>
            </a:r>
            <a:r>
              <a:rPr lang="uk-UA" sz="3200" b="1" dirty="0" smtClean="0">
                <a:solidFill>
                  <a:srgbClr val="C00000"/>
                </a:solidFill>
              </a:rPr>
              <a:t>   </a:t>
            </a:r>
            <a:r>
              <a:rPr lang="uk-UA" sz="3200" b="1" dirty="0" smtClean="0"/>
              <a:t>як? де? куди?з якою метою? яким чином? </a:t>
            </a:r>
            <a:br>
              <a:rPr lang="uk-UA" sz="3200" b="1" dirty="0" smtClean="0"/>
            </a:br>
            <a:r>
              <a:rPr lang="uk-UA" sz="3200" dirty="0" smtClean="0">
                <a:solidFill>
                  <a:schemeClr val="bg2"/>
                </a:solidFill>
              </a:rPr>
              <a:t/>
            </a:r>
            <a:br>
              <a:rPr lang="uk-UA" sz="3200" dirty="0" smtClean="0">
                <a:solidFill>
                  <a:schemeClr val="bg2"/>
                </a:solidFill>
              </a:rPr>
            </a:br>
            <a:endParaRPr lang="uk-UA" sz="32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48434"/>
          </a:xfrm>
        </p:spPr>
        <p:txBody>
          <a:bodyPr>
            <a:normAutofit fontScale="90000"/>
          </a:bodyPr>
          <a:lstStyle/>
          <a:p>
            <a:r>
              <a:rPr lang="uk-UA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Складнопідрядні речення з підрядними обставинними:</a:t>
            </a:r>
            <a:br>
              <a:rPr lang="uk-UA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місця                         </a:t>
            </a:r>
            <a:r>
              <a:rPr lang="uk-UA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де? куди?звідки?</a:t>
            </a:r>
            <a:r>
              <a:rPr lang="uk-UA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-часу</a:t>
            </a:r>
            <a:r>
              <a:rPr lang="uk-UA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uk-UA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коли? як довго? з якого часу? до якого часу?</a:t>
            </a:r>
            <a:br>
              <a:rPr lang="uk-UA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-с</a:t>
            </a:r>
            <a:r>
              <a:rPr lang="uk-UA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пособу</a:t>
            </a: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дії і ступеня  </a:t>
            </a:r>
            <a:r>
              <a:rPr lang="uk-UA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як? яким чином? яким способом?</a:t>
            </a: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-порівняльні</a:t>
            </a: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uk-UA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як?</a:t>
            </a: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-причини</a:t>
            </a: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uk-UA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чому? з якої причини?   через що?          </a:t>
            </a: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-мети</a:t>
            </a: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        навіщо? з якою метою? для чого?</a:t>
            </a:r>
            <a:b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-умови</a:t>
            </a: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      за якої умови? </a:t>
            </a:r>
            <a:b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-допустові</a:t>
            </a: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незважаючи на що?</a:t>
            </a:r>
            <a:b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-наслідкові</a:t>
            </a: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і що ж ? і який наслідок? </a:t>
            </a:r>
            <a:b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endParaRPr lang="uk-UA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52400"/>
            <a:ext cx="8186766" cy="6134120"/>
          </a:xfrm>
        </p:spPr>
        <p:txBody>
          <a:bodyPr>
            <a:normAutofit/>
          </a:bodyPr>
          <a:lstStyle/>
          <a:p>
            <a:r>
              <a:rPr lang="uk-UA" sz="28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Визначте вид складнопідрядного речення</a:t>
            </a: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1.Життя – це обдирання реп</a:t>
            </a:r>
            <a:r>
              <a:rPr sz="28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'</a:t>
            </a:r>
            <a:r>
              <a:rPr lang="uk-UA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яхів</a:t>
            </a: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що </a:t>
            </a:r>
            <a:r>
              <a:rPr lang="uk-UA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вп</a:t>
            </a:r>
            <a:r>
              <a:rPr sz="28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'</a:t>
            </a:r>
            <a:r>
              <a:rPr lang="uk-UA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ялися</a:t>
            </a: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пазурами в душу.</a:t>
            </a:r>
            <a:b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 Не можна допустити, щоб тебе зневажали.</a:t>
            </a:r>
            <a:b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3.Тепер я скрізь, де світло і любов.</a:t>
            </a:r>
            <a:b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4.Доки сонце вийде, роса очі виїсть.</a:t>
            </a:r>
            <a:b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043890" cy="5583572"/>
          </a:xfrm>
        </p:spPr>
        <p:txBody>
          <a:bodyPr>
            <a:normAutofit/>
          </a:bodyPr>
          <a:lstStyle/>
          <a:p>
            <a:r>
              <a:rPr lang="uk-UA" sz="28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Складнопідрядним з підрядною частиною часу є речення</a:t>
            </a: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Доки сонце зійде, роса очі виїсть.</a:t>
            </a:r>
            <a:b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Б)</a:t>
            </a:r>
            <a: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Біля замку, де ніколи не було бойових дій, якось світліше.</a:t>
            </a:r>
            <a:b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В)</a:t>
            </a:r>
            <a: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Де літо маки стеле килимами, дитя в городі ходить коло мами.</a:t>
            </a:r>
            <a:endParaRPr lang="uk-UA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000240"/>
            <a:ext cx="8515352" cy="250033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bg1"/>
                </a:solidFill>
              </a:rPr>
              <a:t>Складнопідрядне речення з підрядними способу дії, міри і ступеня  та підрядними порівняльними</a:t>
            </a:r>
            <a:endParaRPr lang="uk-UA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62682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solidFill>
                  <a:schemeClr val="bg1"/>
                </a:solidFill>
              </a:rPr>
              <a:t>Складнопідрядним реченням із підрядним способу дії і ступеня  </a:t>
            </a:r>
            <a:r>
              <a:rPr lang="uk-UA" sz="3200" i="1" dirty="0" smtClean="0">
                <a:solidFill>
                  <a:srgbClr val="C00000"/>
                </a:solidFill>
              </a:rPr>
              <a:t>називають таке складне речення , в якому підрядна частина вказує на спосіб дії або ступінь вияву ознаки.</a:t>
            </a: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>Підрядна частина відповідає на питання :</a:t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i="1" dirty="0" smtClean="0">
                <a:solidFill>
                  <a:srgbClr val="C00000"/>
                </a:solidFill>
              </a:rPr>
              <a:t>як? яким способом? якою мірою? наскільки?</a:t>
            </a:r>
            <a:br>
              <a:rPr lang="uk-UA" sz="3200" i="1" dirty="0" smtClean="0">
                <a:solidFill>
                  <a:srgbClr val="C00000"/>
                </a:solidFill>
              </a:rPr>
            </a:br>
            <a:r>
              <a:rPr lang="uk-UA" sz="3200" i="1" dirty="0" smtClean="0">
                <a:solidFill>
                  <a:srgbClr val="C00000"/>
                </a:solidFill>
              </a:rPr>
              <a:t/>
            </a:r>
            <a:br>
              <a:rPr lang="uk-UA" sz="3200" i="1" dirty="0" smtClean="0">
                <a:solidFill>
                  <a:srgbClr val="C00000"/>
                </a:solidFill>
              </a:rPr>
            </a:br>
            <a:endParaRPr lang="uk-UA" sz="32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714356"/>
            <a:ext cx="8229600" cy="6286544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>Підрядна частина способу дії, міри і ступеня приєднується до головної </a:t>
            </a:r>
            <a:r>
              <a:rPr lang="uk-UA" sz="3200" i="1" dirty="0" smtClean="0">
                <a:solidFill>
                  <a:srgbClr val="C00000"/>
                </a:solidFill>
              </a:rPr>
              <a:t/>
            </a:r>
            <a:br>
              <a:rPr lang="uk-UA" sz="3200" i="1" dirty="0" smtClean="0">
                <a:solidFill>
                  <a:srgbClr val="C00000"/>
                </a:solidFill>
              </a:rPr>
            </a:br>
            <a:r>
              <a:rPr lang="uk-UA" sz="3200" i="1" dirty="0" smtClean="0">
                <a:solidFill>
                  <a:srgbClr val="C00000"/>
                </a:solidFill>
              </a:rPr>
              <a:t/>
            </a:r>
            <a:br>
              <a:rPr lang="uk-UA" sz="3200" i="1" dirty="0" smtClean="0">
                <a:solidFill>
                  <a:srgbClr val="C00000"/>
                </a:solidFill>
              </a:rPr>
            </a:br>
            <a:r>
              <a:rPr lang="uk-UA" sz="3200" b="1" i="1" u="sng" dirty="0" smtClean="0">
                <a:solidFill>
                  <a:srgbClr val="C00000"/>
                </a:solidFill>
              </a:rPr>
              <a:t>сполучниками:</a:t>
            </a:r>
            <a:r>
              <a:rPr lang="uk-UA" sz="3200" i="1" dirty="0" smtClean="0">
                <a:solidFill>
                  <a:srgbClr val="C00000"/>
                </a:solidFill>
              </a:rPr>
              <a:t> що, чим…тим, аж, що аж,щоб, що…то, ніби, наче.</a:t>
            </a:r>
            <a:br>
              <a:rPr lang="uk-UA" sz="3200" i="1" dirty="0" smtClean="0">
                <a:solidFill>
                  <a:srgbClr val="C00000"/>
                </a:solidFill>
              </a:rPr>
            </a:br>
            <a:r>
              <a:rPr lang="uk-UA" sz="3200" i="1" dirty="0" smtClean="0">
                <a:solidFill>
                  <a:srgbClr val="C00000"/>
                </a:solidFill>
              </a:rPr>
              <a:t/>
            </a:r>
            <a:br>
              <a:rPr lang="uk-UA" sz="3200" i="1" dirty="0" smtClean="0">
                <a:solidFill>
                  <a:srgbClr val="C00000"/>
                </a:solidFill>
              </a:rPr>
            </a:br>
            <a:r>
              <a:rPr lang="uk-UA" sz="3200" b="1" i="1" u="sng" dirty="0" smtClean="0">
                <a:solidFill>
                  <a:srgbClr val="C00000"/>
                </a:solidFill>
              </a:rPr>
              <a:t>сполучними словами:  </a:t>
            </a:r>
            <a:r>
              <a:rPr lang="uk-UA" sz="3200" i="1" dirty="0" smtClean="0">
                <a:solidFill>
                  <a:srgbClr val="C00000"/>
                </a:solidFill>
              </a:rPr>
              <a:t>як, скільки, наскільки.</a:t>
            </a:r>
            <a:br>
              <a:rPr lang="uk-UA" sz="3200" i="1" dirty="0" smtClean="0">
                <a:solidFill>
                  <a:srgbClr val="C00000"/>
                </a:solidFill>
              </a:rPr>
            </a:br>
            <a:r>
              <a:rPr lang="uk-UA" sz="3200" i="1" dirty="0" smtClean="0">
                <a:solidFill>
                  <a:srgbClr val="C00000"/>
                </a:solidFill>
              </a:rPr>
              <a:t/>
            </a:r>
            <a:br>
              <a:rPr lang="uk-UA" sz="3200" i="1" dirty="0" smtClean="0">
                <a:solidFill>
                  <a:srgbClr val="C00000"/>
                </a:solidFill>
              </a:rPr>
            </a:br>
            <a:r>
              <a:rPr lang="uk-UA" sz="4000" i="1" dirty="0" smtClean="0">
                <a:solidFill>
                  <a:srgbClr val="002060"/>
                </a:solidFill>
              </a:rPr>
              <a:t>Сердега так перелякався, </a:t>
            </a:r>
            <a:r>
              <a:rPr lang="uk-UA" sz="4000" b="1" i="1" dirty="0" smtClean="0">
                <a:solidFill>
                  <a:srgbClr val="002060"/>
                </a:solidFill>
              </a:rPr>
              <a:t>що аж </a:t>
            </a:r>
            <a:r>
              <a:rPr lang="uk-UA" sz="4000" i="1" dirty="0" smtClean="0">
                <a:solidFill>
                  <a:srgbClr val="002060"/>
                </a:solidFill>
              </a:rPr>
              <a:t>тремтить.</a:t>
            </a:r>
            <a:r>
              <a:rPr lang="uk-UA" sz="4400" i="1" dirty="0" smtClean="0">
                <a:solidFill>
                  <a:srgbClr val="002060"/>
                </a:solidFill>
              </a:rPr>
              <a:t/>
            </a:r>
            <a:br>
              <a:rPr lang="uk-UA" sz="4400" i="1" dirty="0" smtClean="0">
                <a:solidFill>
                  <a:srgbClr val="002060"/>
                </a:solidFill>
              </a:rPr>
            </a:br>
            <a:r>
              <a:rPr lang="uk-UA" sz="4400" i="1" dirty="0" smtClean="0">
                <a:solidFill>
                  <a:srgbClr val="002060"/>
                </a:solidFill>
              </a:rPr>
              <a:t/>
            </a:r>
            <a:br>
              <a:rPr lang="uk-UA" sz="4400" i="1" dirty="0" smtClean="0">
                <a:solidFill>
                  <a:srgbClr val="002060"/>
                </a:solidFill>
              </a:rPr>
            </a:br>
            <a:r>
              <a:rPr lang="uk-UA" sz="4400" i="1" dirty="0" smtClean="0">
                <a:solidFill>
                  <a:srgbClr val="002060"/>
                </a:solidFill>
              </a:rPr>
              <a:t/>
            </a:r>
            <a:br>
              <a:rPr lang="uk-UA" sz="4400" i="1" dirty="0" smtClean="0">
                <a:solidFill>
                  <a:srgbClr val="002060"/>
                </a:solidFill>
              </a:rPr>
            </a:br>
            <a:r>
              <a:rPr lang="uk-UA" sz="3200" i="1" dirty="0" smtClean="0">
                <a:solidFill>
                  <a:srgbClr val="C00000"/>
                </a:solidFill>
              </a:rPr>
              <a:t/>
            </a:r>
            <a:br>
              <a:rPr lang="uk-UA" sz="3200" i="1" dirty="0" smtClean="0">
                <a:solidFill>
                  <a:srgbClr val="C00000"/>
                </a:solidFill>
              </a:rPr>
            </a:br>
            <a:endParaRPr lang="uk-UA" sz="32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357166"/>
            <a:ext cx="8229600" cy="5929354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4400" i="1" dirty="0" smtClean="0">
                <a:solidFill>
                  <a:srgbClr val="002060"/>
                </a:solidFill>
              </a:rPr>
              <a:t/>
            </a:r>
            <a:br>
              <a:rPr lang="uk-UA" sz="4400" i="1" dirty="0" smtClean="0">
                <a:solidFill>
                  <a:srgbClr val="002060"/>
                </a:solidFill>
              </a:rPr>
            </a:br>
            <a:r>
              <a:rPr lang="uk-UA" sz="3200" i="1" dirty="0" smtClean="0">
                <a:solidFill>
                  <a:srgbClr val="C00000"/>
                </a:solidFill>
              </a:rPr>
              <a:t/>
            </a:r>
            <a:br>
              <a:rPr lang="uk-UA" sz="3200" i="1" dirty="0" smtClean="0">
                <a:solidFill>
                  <a:srgbClr val="C00000"/>
                </a:solidFill>
              </a:rPr>
            </a:br>
            <a:r>
              <a:rPr lang="uk-UA" sz="3200" i="1" dirty="0" smtClean="0">
                <a:solidFill>
                  <a:srgbClr val="C00000"/>
                </a:solidFill>
              </a:rPr>
              <a:t>Складнопідрядне речення з </a:t>
            </a:r>
            <a:r>
              <a:rPr lang="uk-UA" sz="3200" b="1" i="1" dirty="0" smtClean="0">
                <a:solidFill>
                  <a:srgbClr val="C00000"/>
                </a:solidFill>
              </a:rPr>
              <a:t>підрядним порівняльним </a:t>
            </a:r>
            <a:r>
              <a:rPr lang="uk-UA" sz="3200" i="1" dirty="0" smtClean="0">
                <a:solidFill>
                  <a:srgbClr val="C00000"/>
                </a:solidFill>
              </a:rPr>
              <a:t>називають таке складне речення, в якому </a:t>
            </a:r>
            <a:r>
              <a:rPr lang="uk-UA" sz="3200" b="1" i="1" dirty="0" smtClean="0">
                <a:solidFill>
                  <a:srgbClr val="C00000"/>
                </a:solidFill>
              </a:rPr>
              <a:t>зміст головної частини розкривається через порівняння зі змістом підрядної.</a:t>
            </a:r>
            <a:r>
              <a:rPr lang="uk-UA" sz="3200" i="1" dirty="0" smtClean="0">
                <a:solidFill>
                  <a:srgbClr val="C00000"/>
                </a:solidFill>
              </a:rPr>
              <a:t/>
            </a:r>
            <a:br>
              <a:rPr lang="uk-UA" sz="3200" i="1" dirty="0" smtClean="0">
                <a:solidFill>
                  <a:srgbClr val="C00000"/>
                </a:solidFill>
              </a:rPr>
            </a:br>
            <a:r>
              <a:rPr lang="uk-UA" sz="3200" i="1" dirty="0" smtClean="0">
                <a:solidFill>
                  <a:srgbClr val="C00000"/>
                </a:solidFill>
              </a:rPr>
              <a:t/>
            </a:r>
            <a:br>
              <a:rPr lang="uk-UA" sz="3200" i="1" dirty="0" smtClean="0">
                <a:solidFill>
                  <a:srgbClr val="C00000"/>
                </a:solidFill>
              </a:rPr>
            </a:br>
            <a:r>
              <a:rPr lang="uk-UA" sz="3600" i="1" dirty="0" smtClean="0">
                <a:solidFill>
                  <a:srgbClr val="002060"/>
                </a:solidFill>
              </a:rPr>
              <a:t>Місяць з червоного зробився білим, немов одійшов на морозі.</a:t>
            </a:r>
            <a:r>
              <a:rPr lang="uk-UA" sz="3200" i="1" dirty="0" smtClean="0">
                <a:solidFill>
                  <a:srgbClr val="C00000"/>
                </a:solidFill>
              </a:rPr>
              <a:t/>
            </a:r>
            <a:br>
              <a:rPr lang="uk-UA" sz="3200" i="1" dirty="0" smtClean="0">
                <a:solidFill>
                  <a:srgbClr val="C00000"/>
                </a:solidFill>
              </a:rPr>
            </a:br>
            <a:r>
              <a:rPr lang="uk-UA" sz="3200" i="1" dirty="0" smtClean="0">
                <a:solidFill>
                  <a:srgbClr val="C00000"/>
                </a:solidFill>
              </a:rPr>
              <a:t/>
            </a:r>
            <a:br>
              <a:rPr lang="uk-UA" sz="3200" i="1" dirty="0" smtClean="0">
                <a:solidFill>
                  <a:srgbClr val="C00000"/>
                </a:solidFill>
              </a:rPr>
            </a:br>
            <a:r>
              <a:rPr lang="uk-UA" sz="3200" i="1" dirty="0" smtClean="0">
                <a:solidFill>
                  <a:srgbClr val="C00000"/>
                </a:solidFill>
              </a:rPr>
              <a:t/>
            </a:r>
            <a:br>
              <a:rPr lang="uk-UA" sz="3200" i="1" dirty="0" smtClean="0">
                <a:solidFill>
                  <a:srgbClr val="C00000"/>
                </a:solidFill>
              </a:rPr>
            </a:br>
            <a:r>
              <a:rPr lang="uk-UA" sz="3200" i="1" dirty="0" smtClean="0">
                <a:solidFill>
                  <a:srgbClr val="C00000"/>
                </a:solidFill>
              </a:rPr>
              <a:t/>
            </a:r>
            <a:br>
              <a:rPr lang="uk-UA" sz="3200" i="1" dirty="0" smtClean="0">
                <a:solidFill>
                  <a:srgbClr val="C00000"/>
                </a:solidFill>
              </a:rPr>
            </a:br>
            <a:endParaRPr lang="uk-UA" sz="32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357166"/>
            <a:ext cx="8229600" cy="5929354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4400" i="1" dirty="0" smtClean="0">
                <a:solidFill>
                  <a:srgbClr val="002060"/>
                </a:solidFill>
              </a:rPr>
              <a:t/>
            </a:r>
            <a:br>
              <a:rPr lang="uk-UA" sz="4400" i="1" dirty="0" smtClean="0">
                <a:solidFill>
                  <a:srgbClr val="002060"/>
                </a:solidFill>
              </a:rPr>
            </a:br>
            <a:r>
              <a:rPr lang="uk-UA" sz="3200" i="1" dirty="0" smtClean="0">
                <a:solidFill>
                  <a:srgbClr val="C00000"/>
                </a:solidFill>
              </a:rPr>
              <a:t/>
            </a:r>
            <a:br>
              <a:rPr lang="uk-UA" sz="3200" i="1" dirty="0" smtClean="0">
                <a:solidFill>
                  <a:srgbClr val="C00000"/>
                </a:solidFill>
              </a:rPr>
            </a:br>
            <a:r>
              <a:rPr lang="uk-UA" sz="3600" i="1" dirty="0" smtClean="0">
                <a:solidFill>
                  <a:srgbClr val="C00000"/>
                </a:solidFill>
              </a:rPr>
              <a:t>Підрядне </a:t>
            </a:r>
            <a:r>
              <a:rPr lang="uk-UA" sz="3600" b="1" i="1" dirty="0" smtClean="0">
                <a:solidFill>
                  <a:srgbClr val="C00000"/>
                </a:solidFill>
              </a:rPr>
              <a:t>порівняльне відповідає на питання </a:t>
            </a:r>
            <a:r>
              <a:rPr lang="uk-UA" sz="3200" b="1" i="1" u="sng" dirty="0" smtClean="0">
                <a:solidFill>
                  <a:schemeClr val="bg1"/>
                </a:solidFill>
              </a:rPr>
              <a:t>ЯК?</a:t>
            </a:r>
            <a:br>
              <a:rPr lang="uk-UA" sz="3200" b="1" i="1" u="sng" dirty="0" smtClean="0">
                <a:solidFill>
                  <a:schemeClr val="bg1"/>
                </a:solidFill>
              </a:rPr>
            </a:br>
            <a:r>
              <a:rPr lang="uk-UA" sz="3200" b="1" i="1" u="sng" dirty="0" smtClean="0">
                <a:solidFill>
                  <a:schemeClr val="bg1"/>
                </a:solidFill>
              </a:rPr>
              <a:t/>
            </a:r>
            <a:br>
              <a:rPr lang="uk-UA" sz="3200" b="1" i="1" u="sng" dirty="0" smtClean="0">
                <a:solidFill>
                  <a:schemeClr val="bg1"/>
                </a:solidFill>
              </a:rPr>
            </a:br>
            <a:r>
              <a:rPr lang="uk-UA" sz="3600" i="1" dirty="0" smtClean="0">
                <a:solidFill>
                  <a:srgbClr val="C00000"/>
                </a:solidFill>
              </a:rPr>
              <a:t>Приєднується до головної частини </a:t>
            </a:r>
            <a:r>
              <a:rPr lang="uk-UA" sz="3600" b="1" i="1" dirty="0" smtClean="0">
                <a:solidFill>
                  <a:srgbClr val="C00000"/>
                </a:solidFill>
              </a:rPr>
              <a:t>сполучниками : </a:t>
            </a:r>
            <a:r>
              <a:rPr lang="uk-UA" sz="3600" b="1" i="1" u="sng" dirty="0" smtClean="0">
                <a:solidFill>
                  <a:schemeClr val="bg1"/>
                </a:solidFill>
              </a:rPr>
              <a:t>як, мов, наче, ніби.</a:t>
            </a:r>
            <a:r>
              <a:rPr lang="uk-UA" sz="3600" i="1" dirty="0" smtClean="0">
                <a:solidFill>
                  <a:srgbClr val="C00000"/>
                </a:solidFill>
              </a:rPr>
              <a:t/>
            </a:r>
            <a:br>
              <a:rPr lang="uk-UA" sz="3600" i="1" dirty="0" smtClean="0">
                <a:solidFill>
                  <a:srgbClr val="C00000"/>
                </a:solidFill>
              </a:rPr>
            </a:br>
            <a:r>
              <a:rPr lang="uk-UA" sz="3200" i="1" dirty="0" smtClean="0">
                <a:solidFill>
                  <a:srgbClr val="C00000"/>
                </a:solidFill>
              </a:rPr>
              <a:t/>
            </a:r>
            <a:br>
              <a:rPr lang="uk-UA" sz="3200" i="1" dirty="0" smtClean="0">
                <a:solidFill>
                  <a:srgbClr val="C00000"/>
                </a:solidFill>
              </a:rPr>
            </a:br>
            <a:r>
              <a:rPr lang="uk-UA" sz="3200" i="1" dirty="0" smtClean="0">
                <a:solidFill>
                  <a:srgbClr val="C00000"/>
                </a:solidFill>
              </a:rPr>
              <a:t/>
            </a:r>
            <a:br>
              <a:rPr lang="uk-UA" sz="3200" i="1" dirty="0" smtClean="0">
                <a:solidFill>
                  <a:srgbClr val="C00000"/>
                </a:solidFill>
              </a:rPr>
            </a:br>
            <a:r>
              <a:rPr lang="uk-UA" sz="3200" i="1" dirty="0" smtClean="0">
                <a:solidFill>
                  <a:srgbClr val="C00000"/>
                </a:solidFill>
              </a:rPr>
              <a:t/>
            </a:r>
            <a:br>
              <a:rPr lang="uk-UA" sz="3200" i="1" dirty="0" smtClean="0">
                <a:solidFill>
                  <a:srgbClr val="C00000"/>
                </a:solidFill>
              </a:rPr>
            </a:br>
            <a:endParaRPr lang="uk-UA" sz="32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670" y="3071810"/>
            <a:ext cx="4714908" cy="2143140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4400" i="1" dirty="0" smtClean="0">
                <a:solidFill>
                  <a:srgbClr val="002060"/>
                </a:solidFill>
              </a:rPr>
              <a:t/>
            </a:r>
            <a:br>
              <a:rPr lang="uk-UA" sz="4400" i="1" dirty="0" smtClean="0">
                <a:solidFill>
                  <a:srgbClr val="002060"/>
                </a:solidFill>
              </a:rPr>
            </a:br>
            <a:r>
              <a:rPr lang="uk-UA" sz="3200" i="1" dirty="0" smtClean="0">
                <a:solidFill>
                  <a:srgbClr val="C00000"/>
                </a:solidFill>
              </a:rPr>
              <a:t/>
            </a:r>
            <a:br>
              <a:rPr lang="uk-UA" sz="3200" i="1" dirty="0" smtClean="0">
                <a:solidFill>
                  <a:srgbClr val="C00000"/>
                </a:solidFill>
              </a:rPr>
            </a:br>
            <a:r>
              <a:rPr lang="uk-UA" sz="4400" b="1" i="1" dirty="0" smtClean="0">
                <a:solidFill>
                  <a:srgbClr val="C00000"/>
                </a:solidFill>
              </a:rPr>
              <a:t>Вправа 1, ст.81</a:t>
            </a:r>
            <a:br>
              <a:rPr lang="uk-UA" sz="4400" b="1" i="1" dirty="0" smtClean="0">
                <a:solidFill>
                  <a:srgbClr val="C00000"/>
                </a:solidFill>
              </a:rPr>
            </a:br>
            <a:r>
              <a:rPr lang="uk-UA" sz="4400" b="1" i="1" dirty="0" smtClean="0">
                <a:solidFill>
                  <a:srgbClr val="C00000"/>
                </a:solidFill>
              </a:rPr>
              <a:t/>
            </a:r>
            <a:br>
              <a:rPr lang="uk-UA" sz="4400" b="1" i="1" dirty="0" smtClean="0">
                <a:solidFill>
                  <a:srgbClr val="C00000"/>
                </a:solidFill>
              </a:rPr>
            </a:br>
            <a:endParaRPr lang="uk-UA" sz="44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1000108"/>
            <a:ext cx="7358114" cy="4286280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4400" i="1" dirty="0" smtClean="0">
                <a:solidFill>
                  <a:srgbClr val="002060"/>
                </a:solidFill>
              </a:rPr>
              <a:t/>
            </a:r>
            <a:br>
              <a:rPr lang="uk-UA" sz="4400" i="1" dirty="0" smtClean="0">
                <a:solidFill>
                  <a:srgbClr val="002060"/>
                </a:solidFill>
              </a:rPr>
            </a:br>
            <a:r>
              <a:rPr lang="uk-UA" sz="3200" i="1" dirty="0" smtClean="0">
                <a:solidFill>
                  <a:srgbClr val="C00000"/>
                </a:solidFill>
              </a:rPr>
              <a:t/>
            </a:r>
            <a:br>
              <a:rPr lang="uk-UA" sz="3200" i="1" dirty="0" smtClean="0">
                <a:solidFill>
                  <a:srgbClr val="C00000"/>
                </a:solidFill>
              </a:rPr>
            </a:br>
            <a:r>
              <a:rPr lang="uk-UA" sz="4400" b="1" i="1" dirty="0" smtClean="0">
                <a:solidFill>
                  <a:srgbClr val="C00000"/>
                </a:solidFill>
              </a:rPr>
              <a:t/>
            </a:r>
            <a:br>
              <a:rPr lang="uk-UA" sz="4400" b="1" i="1" dirty="0" smtClean="0">
                <a:solidFill>
                  <a:srgbClr val="C00000"/>
                </a:solidFill>
              </a:rPr>
            </a:br>
            <a:r>
              <a:rPr lang="uk-UA" sz="4400" b="1" i="1" dirty="0" smtClean="0">
                <a:solidFill>
                  <a:srgbClr val="C00000"/>
                </a:solidFill>
              </a:rPr>
              <a:t/>
            </a:r>
            <a:br>
              <a:rPr lang="uk-UA" sz="4400" b="1" i="1" dirty="0" smtClean="0">
                <a:solidFill>
                  <a:srgbClr val="C00000"/>
                </a:solidFill>
              </a:rPr>
            </a:br>
            <a:r>
              <a:rPr lang="uk-UA" sz="4400" b="1" i="1" dirty="0" smtClean="0">
                <a:solidFill>
                  <a:srgbClr val="C00000"/>
                </a:solidFill>
              </a:rPr>
              <a:t>Складнопідрядні  з підрядними причини, мети, умови</a:t>
            </a:r>
            <a:endParaRPr lang="uk-UA" sz="44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857232"/>
            <a:ext cx="7715304" cy="5357850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4400" i="1" dirty="0" smtClean="0">
                <a:solidFill>
                  <a:srgbClr val="002060"/>
                </a:solidFill>
              </a:rPr>
              <a:t/>
            </a:r>
            <a:br>
              <a:rPr lang="uk-UA" sz="4400" i="1" dirty="0" smtClean="0">
                <a:solidFill>
                  <a:srgbClr val="002060"/>
                </a:solidFill>
              </a:rPr>
            </a:br>
            <a:r>
              <a:rPr lang="uk-UA" sz="3200" i="1" dirty="0" smtClean="0">
                <a:solidFill>
                  <a:srgbClr val="C00000"/>
                </a:solidFill>
              </a:rPr>
              <a:t/>
            </a:r>
            <a:br>
              <a:rPr lang="uk-UA" sz="3200" i="1" dirty="0" smtClean="0">
                <a:solidFill>
                  <a:srgbClr val="C00000"/>
                </a:solidFill>
              </a:rPr>
            </a:br>
            <a:r>
              <a:rPr lang="uk-UA" sz="4400" b="1" i="1" dirty="0" smtClean="0">
                <a:solidFill>
                  <a:srgbClr val="C00000"/>
                </a:solidFill>
              </a:rPr>
              <a:t/>
            </a:r>
            <a:br>
              <a:rPr lang="uk-UA" sz="4400" b="1" i="1" dirty="0" smtClean="0">
                <a:solidFill>
                  <a:srgbClr val="C00000"/>
                </a:solidFill>
              </a:rPr>
            </a:br>
            <a:r>
              <a:rPr lang="uk-UA" sz="4400" b="1" i="1" dirty="0" smtClean="0">
                <a:solidFill>
                  <a:srgbClr val="C00000"/>
                </a:solidFill>
              </a:rPr>
              <a:t/>
            </a:r>
            <a:br>
              <a:rPr lang="uk-UA" sz="4400" b="1" i="1" dirty="0" smtClean="0">
                <a:solidFill>
                  <a:srgbClr val="C00000"/>
                </a:solidFill>
              </a:rPr>
            </a:br>
            <a:r>
              <a:rPr lang="uk-UA" sz="3600" b="1" i="1" u="sng" dirty="0" smtClean="0">
                <a:solidFill>
                  <a:srgbClr val="C00000"/>
                </a:solidFill>
              </a:rPr>
              <a:t>Підрядне причини </a:t>
            </a:r>
            <a:r>
              <a:rPr lang="uk-UA" sz="3600" b="1" i="1" dirty="0" smtClean="0">
                <a:solidFill>
                  <a:srgbClr val="C00000"/>
                </a:solidFill>
              </a:rPr>
              <a:t>– </a:t>
            </a:r>
            <a:r>
              <a:rPr lang="uk-UA" sz="3600" i="1" dirty="0" smtClean="0">
                <a:solidFill>
                  <a:srgbClr val="C00000"/>
                </a:solidFill>
              </a:rPr>
              <a:t>підрядна частина </a:t>
            </a:r>
            <a:r>
              <a:rPr lang="uk-UA" sz="3600" b="1" i="1" dirty="0" smtClean="0">
                <a:solidFill>
                  <a:srgbClr val="C00000"/>
                </a:solidFill>
              </a:rPr>
              <a:t>вказує на причину дії, </a:t>
            </a:r>
            <a:r>
              <a:rPr lang="uk-UA" sz="3600" i="1" dirty="0" smtClean="0">
                <a:solidFill>
                  <a:srgbClr val="C00000"/>
                </a:solidFill>
              </a:rPr>
              <a:t>про яку йдеться в головній частині.</a:t>
            </a:r>
            <a:br>
              <a:rPr lang="uk-UA" sz="3600" i="1" dirty="0" smtClean="0">
                <a:solidFill>
                  <a:srgbClr val="C00000"/>
                </a:solidFill>
              </a:rPr>
            </a:br>
            <a:r>
              <a:rPr lang="uk-UA" sz="3600" i="1" dirty="0" smtClean="0">
                <a:solidFill>
                  <a:srgbClr val="C00000"/>
                </a:solidFill>
              </a:rPr>
              <a:t/>
            </a:r>
            <a:br>
              <a:rPr lang="uk-UA" sz="3600" i="1" dirty="0" smtClean="0">
                <a:solidFill>
                  <a:srgbClr val="C00000"/>
                </a:solidFill>
              </a:rPr>
            </a:br>
            <a:r>
              <a:rPr lang="uk-UA" sz="3600" i="1" u="sng" dirty="0" smtClean="0">
                <a:solidFill>
                  <a:schemeClr val="bg1"/>
                </a:solidFill>
              </a:rPr>
              <a:t>Відповідає на питання </a:t>
            </a:r>
            <a:r>
              <a:rPr lang="uk-UA" sz="3600" i="1" dirty="0" smtClean="0">
                <a:solidFill>
                  <a:schemeClr val="bg1"/>
                </a:solidFill>
              </a:rPr>
              <a:t>: </a:t>
            </a:r>
            <a:r>
              <a:rPr lang="uk-UA" sz="3600" b="1" i="1" dirty="0" smtClean="0">
                <a:solidFill>
                  <a:schemeClr val="bg1"/>
                </a:solidFill>
              </a:rPr>
              <a:t>чому з якої причини? через що?</a:t>
            </a:r>
            <a:br>
              <a:rPr lang="uk-UA" sz="3600" b="1" i="1" dirty="0" smtClean="0">
                <a:solidFill>
                  <a:schemeClr val="bg1"/>
                </a:solidFill>
              </a:rPr>
            </a:br>
            <a:r>
              <a:rPr lang="uk-UA" sz="3600" b="1" i="1" dirty="0" smtClean="0">
                <a:solidFill>
                  <a:schemeClr val="bg1"/>
                </a:solidFill>
              </a:rPr>
              <a:t/>
            </a:r>
            <a:br>
              <a:rPr lang="uk-UA" sz="3600" b="1" i="1" dirty="0" smtClean="0">
                <a:solidFill>
                  <a:schemeClr val="bg1"/>
                </a:solidFill>
              </a:rPr>
            </a:br>
            <a:r>
              <a:rPr lang="uk-UA" sz="3600" i="1" u="sng" dirty="0" smtClean="0">
                <a:solidFill>
                  <a:schemeClr val="bg1"/>
                </a:solidFill>
              </a:rPr>
              <a:t>Приєднується сполучниками: </a:t>
            </a:r>
            <a:r>
              <a:rPr lang="uk-UA" sz="3600" b="1" i="1" dirty="0" smtClean="0">
                <a:solidFill>
                  <a:schemeClr val="bg1"/>
                </a:solidFill>
              </a:rPr>
              <a:t>бо,оскільки, тому що, через те що.</a:t>
            </a:r>
            <a:br>
              <a:rPr lang="uk-UA" sz="3600" b="1" i="1" dirty="0" smtClean="0">
                <a:solidFill>
                  <a:schemeClr val="bg1"/>
                </a:solidFill>
              </a:rPr>
            </a:br>
            <a:r>
              <a:rPr lang="uk-UA" sz="3600" b="1" i="1" dirty="0" smtClean="0">
                <a:solidFill>
                  <a:schemeClr val="bg1"/>
                </a:solidFill>
              </a:rPr>
              <a:t>         </a:t>
            </a:r>
            <a:r>
              <a:rPr lang="uk-UA" sz="4000" i="1" dirty="0" smtClean="0">
                <a:solidFill>
                  <a:srgbClr val="C00000"/>
                </a:solidFill>
              </a:rPr>
              <a:t>Не сумуй, </a:t>
            </a:r>
            <a:r>
              <a:rPr lang="uk-UA" sz="4000" b="1" i="1" dirty="0" smtClean="0">
                <a:solidFill>
                  <a:srgbClr val="C00000"/>
                </a:solidFill>
              </a:rPr>
              <a:t>що</a:t>
            </a:r>
            <a:r>
              <a:rPr lang="uk-UA" sz="4000" i="1" dirty="0" smtClean="0">
                <a:solidFill>
                  <a:srgbClr val="C00000"/>
                </a:solidFill>
              </a:rPr>
              <a:t> врода падає з личка</a:t>
            </a:r>
            <a:r>
              <a:rPr lang="uk-UA" sz="3600" i="1" dirty="0" smtClean="0">
                <a:solidFill>
                  <a:srgbClr val="C00000"/>
                </a:solidFill>
              </a:rPr>
              <a:t>.</a:t>
            </a:r>
            <a:br>
              <a:rPr lang="uk-UA" sz="3600" i="1" dirty="0" smtClean="0">
                <a:solidFill>
                  <a:srgbClr val="C00000"/>
                </a:solidFill>
              </a:rPr>
            </a:br>
            <a:r>
              <a:rPr lang="uk-UA" sz="3600" b="1" i="1" dirty="0" smtClean="0">
                <a:solidFill>
                  <a:schemeClr val="bg1"/>
                </a:solidFill>
              </a:rPr>
              <a:t/>
            </a:r>
            <a:br>
              <a:rPr lang="uk-UA" sz="3600" b="1" i="1" dirty="0" smtClean="0">
                <a:solidFill>
                  <a:schemeClr val="bg1"/>
                </a:solidFill>
              </a:rPr>
            </a:br>
            <a:endParaRPr lang="uk-UA" sz="36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1357298"/>
            <a:ext cx="7715304" cy="5357850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4400" i="1" dirty="0" smtClean="0">
                <a:solidFill>
                  <a:srgbClr val="002060"/>
                </a:solidFill>
              </a:rPr>
              <a:t/>
            </a:r>
            <a:br>
              <a:rPr lang="uk-UA" sz="4400" i="1" dirty="0" smtClean="0">
                <a:solidFill>
                  <a:srgbClr val="002060"/>
                </a:solidFill>
              </a:rPr>
            </a:br>
            <a:r>
              <a:rPr lang="uk-UA" sz="3200" i="1" dirty="0" smtClean="0">
                <a:solidFill>
                  <a:srgbClr val="C00000"/>
                </a:solidFill>
              </a:rPr>
              <a:t/>
            </a:r>
            <a:br>
              <a:rPr lang="uk-UA" sz="3200" i="1" dirty="0" smtClean="0">
                <a:solidFill>
                  <a:srgbClr val="C00000"/>
                </a:solidFill>
              </a:rPr>
            </a:br>
            <a:r>
              <a:rPr lang="uk-UA" sz="4400" b="1" i="1" dirty="0" smtClean="0">
                <a:solidFill>
                  <a:srgbClr val="C00000"/>
                </a:solidFill>
              </a:rPr>
              <a:t/>
            </a:r>
            <a:br>
              <a:rPr lang="uk-UA" sz="4400" b="1" i="1" dirty="0" smtClean="0">
                <a:solidFill>
                  <a:srgbClr val="C00000"/>
                </a:solidFill>
              </a:rPr>
            </a:br>
            <a:r>
              <a:rPr lang="uk-UA" sz="4400" b="1" i="1" dirty="0" smtClean="0">
                <a:solidFill>
                  <a:srgbClr val="C00000"/>
                </a:solidFill>
              </a:rPr>
              <a:t/>
            </a:r>
            <a:br>
              <a:rPr lang="uk-UA" sz="4400" b="1" i="1" dirty="0" smtClean="0">
                <a:solidFill>
                  <a:srgbClr val="C00000"/>
                </a:solidFill>
              </a:rPr>
            </a:br>
            <a:r>
              <a:rPr lang="uk-UA" sz="3600" b="1" i="1" u="sng" dirty="0" smtClean="0">
                <a:solidFill>
                  <a:srgbClr val="C00000"/>
                </a:solidFill>
              </a:rPr>
              <a:t>Підрядне мети </a:t>
            </a:r>
            <a:r>
              <a:rPr lang="uk-UA" sz="3600" b="1" i="1" dirty="0" smtClean="0">
                <a:solidFill>
                  <a:srgbClr val="C00000"/>
                </a:solidFill>
              </a:rPr>
              <a:t>– </a:t>
            </a:r>
            <a:r>
              <a:rPr lang="uk-UA" sz="3600" i="1" dirty="0" smtClean="0">
                <a:solidFill>
                  <a:srgbClr val="C00000"/>
                </a:solidFill>
              </a:rPr>
              <a:t>підрядна частина </a:t>
            </a:r>
            <a:r>
              <a:rPr lang="uk-UA" sz="3600" b="1" i="1" dirty="0" smtClean="0">
                <a:solidFill>
                  <a:srgbClr val="C00000"/>
                </a:solidFill>
              </a:rPr>
              <a:t>вказує  з якою метою </a:t>
            </a:r>
            <a:r>
              <a:rPr lang="uk-UA" sz="3600" b="1" i="1" dirty="0" err="1" smtClean="0">
                <a:solidFill>
                  <a:srgbClr val="C00000"/>
                </a:solidFill>
              </a:rPr>
              <a:t>відбується</a:t>
            </a:r>
            <a:r>
              <a:rPr lang="uk-UA" sz="3600" b="1" i="1" dirty="0" smtClean="0">
                <a:solidFill>
                  <a:srgbClr val="C00000"/>
                </a:solidFill>
              </a:rPr>
              <a:t> дія, </a:t>
            </a:r>
            <a:r>
              <a:rPr lang="uk-UA" sz="3600" i="1" dirty="0" smtClean="0">
                <a:solidFill>
                  <a:srgbClr val="C00000"/>
                </a:solidFill>
              </a:rPr>
              <a:t>про яку йдеться в головній частині.</a:t>
            </a:r>
            <a:br>
              <a:rPr lang="uk-UA" sz="3600" i="1" dirty="0" smtClean="0">
                <a:solidFill>
                  <a:srgbClr val="C00000"/>
                </a:solidFill>
              </a:rPr>
            </a:br>
            <a:r>
              <a:rPr lang="uk-UA" sz="3600" i="1" dirty="0" smtClean="0">
                <a:solidFill>
                  <a:srgbClr val="C00000"/>
                </a:solidFill>
              </a:rPr>
              <a:t/>
            </a:r>
            <a:br>
              <a:rPr lang="uk-UA" sz="3600" i="1" dirty="0" smtClean="0">
                <a:solidFill>
                  <a:srgbClr val="C00000"/>
                </a:solidFill>
              </a:rPr>
            </a:br>
            <a:r>
              <a:rPr lang="uk-UA" sz="3600" i="1" u="sng" dirty="0" smtClean="0">
                <a:solidFill>
                  <a:schemeClr val="bg1"/>
                </a:solidFill>
              </a:rPr>
              <a:t>Відповідає на питання </a:t>
            </a:r>
            <a:r>
              <a:rPr lang="uk-UA" sz="3600" i="1" dirty="0" smtClean="0">
                <a:solidFill>
                  <a:schemeClr val="bg1"/>
                </a:solidFill>
              </a:rPr>
              <a:t>: </a:t>
            </a:r>
            <a:r>
              <a:rPr lang="uk-UA" sz="3600" b="1" i="1" dirty="0" smtClean="0">
                <a:solidFill>
                  <a:schemeClr val="bg1"/>
                </a:solidFill>
              </a:rPr>
              <a:t>навіщо? з якою метою?  для чого?</a:t>
            </a:r>
            <a:br>
              <a:rPr lang="uk-UA" sz="3600" b="1" i="1" dirty="0" smtClean="0">
                <a:solidFill>
                  <a:schemeClr val="bg1"/>
                </a:solidFill>
              </a:rPr>
            </a:br>
            <a:r>
              <a:rPr lang="uk-UA" sz="3600" b="1" i="1" dirty="0" smtClean="0">
                <a:solidFill>
                  <a:schemeClr val="bg1"/>
                </a:solidFill>
              </a:rPr>
              <a:t/>
            </a:r>
            <a:br>
              <a:rPr lang="uk-UA" sz="3600" b="1" i="1" dirty="0" smtClean="0">
                <a:solidFill>
                  <a:schemeClr val="bg1"/>
                </a:solidFill>
              </a:rPr>
            </a:br>
            <a:r>
              <a:rPr lang="uk-UA" sz="3600" i="1" u="sng" dirty="0" smtClean="0">
                <a:solidFill>
                  <a:schemeClr val="bg1"/>
                </a:solidFill>
              </a:rPr>
              <a:t>Приєднується сполучниками: </a:t>
            </a:r>
            <a:r>
              <a:rPr lang="uk-UA" sz="3600" b="1" i="1" dirty="0" smtClean="0">
                <a:solidFill>
                  <a:schemeClr val="bg1"/>
                </a:solidFill>
              </a:rPr>
              <a:t>щоб, аби, для того щоб, з тим щоб.</a:t>
            </a:r>
            <a:br>
              <a:rPr lang="uk-UA" sz="3600" b="1" i="1" dirty="0" smtClean="0">
                <a:solidFill>
                  <a:schemeClr val="bg1"/>
                </a:solidFill>
              </a:rPr>
            </a:br>
            <a:r>
              <a:rPr lang="uk-UA" sz="3600" i="1" dirty="0" smtClean="0">
                <a:solidFill>
                  <a:srgbClr val="C00000"/>
                </a:solidFill>
              </a:rPr>
              <a:t>         І садила квіти біля вікон мама, </a:t>
            </a:r>
            <a:r>
              <a:rPr lang="uk-UA" sz="3600" b="1" i="1" dirty="0" smtClean="0">
                <a:solidFill>
                  <a:srgbClr val="C00000"/>
                </a:solidFill>
              </a:rPr>
              <a:t>щоб </a:t>
            </a:r>
            <a:r>
              <a:rPr lang="uk-UA" sz="3600" i="1" dirty="0" smtClean="0">
                <a:solidFill>
                  <a:srgbClr val="C00000"/>
                </a:solidFill>
              </a:rPr>
              <a:t>краси у світі  не було замало.</a:t>
            </a:r>
            <a:br>
              <a:rPr lang="uk-UA" sz="3600" i="1" dirty="0" smtClean="0">
                <a:solidFill>
                  <a:srgbClr val="C00000"/>
                </a:solidFill>
              </a:rPr>
            </a:br>
            <a:r>
              <a:rPr lang="uk-UA" sz="3600" b="1" i="1" dirty="0" smtClean="0">
                <a:solidFill>
                  <a:schemeClr val="bg1"/>
                </a:solidFill>
              </a:rPr>
              <a:t/>
            </a:r>
            <a:br>
              <a:rPr lang="uk-UA" sz="3600" b="1" i="1" dirty="0" smtClean="0">
                <a:solidFill>
                  <a:schemeClr val="bg1"/>
                </a:solidFill>
              </a:rPr>
            </a:br>
            <a:endParaRPr lang="uk-UA" sz="36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643050"/>
            <a:ext cx="7715304" cy="5357850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4400" i="1" dirty="0" smtClean="0">
                <a:solidFill>
                  <a:srgbClr val="002060"/>
                </a:solidFill>
              </a:rPr>
              <a:t/>
            </a:r>
            <a:br>
              <a:rPr lang="uk-UA" sz="4400" i="1" dirty="0" smtClean="0">
                <a:solidFill>
                  <a:srgbClr val="002060"/>
                </a:solidFill>
              </a:rPr>
            </a:br>
            <a:r>
              <a:rPr lang="uk-UA" sz="3200" i="1" dirty="0" smtClean="0">
                <a:solidFill>
                  <a:srgbClr val="C00000"/>
                </a:solidFill>
              </a:rPr>
              <a:t/>
            </a:r>
            <a:br>
              <a:rPr lang="uk-UA" sz="3200" i="1" dirty="0" smtClean="0">
                <a:solidFill>
                  <a:srgbClr val="C00000"/>
                </a:solidFill>
              </a:rPr>
            </a:br>
            <a:r>
              <a:rPr lang="uk-UA" sz="4400" b="1" i="1" dirty="0" smtClean="0">
                <a:solidFill>
                  <a:srgbClr val="C00000"/>
                </a:solidFill>
              </a:rPr>
              <a:t/>
            </a:r>
            <a:br>
              <a:rPr lang="uk-UA" sz="4400" b="1" i="1" dirty="0" smtClean="0">
                <a:solidFill>
                  <a:srgbClr val="C00000"/>
                </a:solidFill>
              </a:rPr>
            </a:br>
            <a:r>
              <a:rPr lang="uk-UA" sz="4400" b="1" i="1" dirty="0" smtClean="0">
                <a:solidFill>
                  <a:srgbClr val="C00000"/>
                </a:solidFill>
              </a:rPr>
              <a:t/>
            </a:r>
            <a:br>
              <a:rPr lang="uk-UA" sz="4400" b="1" i="1" dirty="0" smtClean="0">
                <a:solidFill>
                  <a:srgbClr val="C00000"/>
                </a:solidFill>
              </a:rPr>
            </a:br>
            <a:r>
              <a:rPr lang="uk-UA" sz="3600" b="1" i="1" u="sng" dirty="0" smtClean="0">
                <a:solidFill>
                  <a:srgbClr val="C00000"/>
                </a:solidFill>
              </a:rPr>
              <a:t>Підрядне  умови </a:t>
            </a:r>
            <a:r>
              <a:rPr lang="uk-UA" sz="3600" b="1" i="1" dirty="0" smtClean="0">
                <a:solidFill>
                  <a:srgbClr val="C00000"/>
                </a:solidFill>
              </a:rPr>
              <a:t>– </a:t>
            </a:r>
            <a:r>
              <a:rPr lang="uk-UA" sz="3600" i="1" dirty="0" smtClean="0">
                <a:solidFill>
                  <a:srgbClr val="C00000"/>
                </a:solidFill>
              </a:rPr>
              <a:t>підрядна частина </a:t>
            </a:r>
            <a:r>
              <a:rPr lang="uk-UA" sz="3600" b="1" i="1" dirty="0" smtClean="0">
                <a:solidFill>
                  <a:srgbClr val="C00000"/>
                </a:solidFill>
              </a:rPr>
              <a:t>вказує  на умову,за якої стане можливим ,те  </a:t>
            </a:r>
            <a:r>
              <a:rPr lang="uk-UA" sz="3600" i="1" dirty="0" smtClean="0">
                <a:solidFill>
                  <a:srgbClr val="C00000"/>
                </a:solidFill>
              </a:rPr>
              <a:t>про що йдеться в головній частині.</a:t>
            </a:r>
            <a:br>
              <a:rPr lang="uk-UA" sz="3600" i="1" dirty="0" smtClean="0">
                <a:solidFill>
                  <a:srgbClr val="C00000"/>
                </a:solidFill>
              </a:rPr>
            </a:br>
            <a:r>
              <a:rPr lang="uk-UA" sz="3600" i="1" dirty="0" smtClean="0">
                <a:solidFill>
                  <a:srgbClr val="C00000"/>
                </a:solidFill>
              </a:rPr>
              <a:t/>
            </a:r>
            <a:br>
              <a:rPr lang="uk-UA" sz="3600" i="1" dirty="0" smtClean="0">
                <a:solidFill>
                  <a:srgbClr val="C00000"/>
                </a:solidFill>
              </a:rPr>
            </a:br>
            <a:r>
              <a:rPr lang="uk-UA" sz="3600" i="1" u="sng" dirty="0" smtClean="0">
                <a:solidFill>
                  <a:schemeClr val="bg1"/>
                </a:solidFill>
              </a:rPr>
              <a:t>Відповідає на питання </a:t>
            </a:r>
            <a:r>
              <a:rPr lang="uk-UA" sz="3600" i="1" dirty="0" smtClean="0">
                <a:solidFill>
                  <a:schemeClr val="bg1"/>
                </a:solidFill>
              </a:rPr>
              <a:t>: </a:t>
            </a:r>
            <a:r>
              <a:rPr lang="uk-UA" sz="3600" b="1" i="1" dirty="0" smtClean="0">
                <a:solidFill>
                  <a:schemeClr val="bg1"/>
                </a:solidFill>
              </a:rPr>
              <a:t>за якої умови?</a:t>
            </a:r>
            <a:br>
              <a:rPr lang="uk-UA" sz="3600" b="1" i="1" dirty="0" smtClean="0">
                <a:solidFill>
                  <a:schemeClr val="bg1"/>
                </a:solidFill>
              </a:rPr>
            </a:br>
            <a:r>
              <a:rPr lang="uk-UA" sz="3600" b="1" i="1" dirty="0" smtClean="0">
                <a:solidFill>
                  <a:schemeClr val="bg1"/>
                </a:solidFill>
              </a:rPr>
              <a:t/>
            </a:r>
            <a:br>
              <a:rPr lang="uk-UA" sz="3600" b="1" i="1" dirty="0" smtClean="0">
                <a:solidFill>
                  <a:schemeClr val="bg1"/>
                </a:solidFill>
              </a:rPr>
            </a:br>
            <a:r>
              <a:rPr lang="uk-UA" sz="3600" i="1" u="sng" dirty="0" smtClean="0">
                <a:solidFill>
                  <a:schemeClr val="bg1"/>
                </a:solidFill>
              </a:rPr>
              <a:t>Приєднується сполучниками: </a:t>
            </a:r>
            <a:r>
              <a:rPr lang="uk-UA" sz="3600" b="1" i="1" dirty="0" smtClean="0">
                <a:solidFill>
                  <a:schemeClr val="bg1"/>
                </a:solidFill>
              </a:rPr>
              <a:t>якщо, якби, коли, якраз.</a:t>
            </a:r>
            <a:br>
              <a:rPr lang="uk-UA" sz="3600" b="1" i="1" dirty="0" smtClean="0">
                <a:solidFill>
                  <a:schemeClr val="bg1"/>
                </a:solidFill>
              </a:rPr>
            </a:br>
            <a:r>
              <a:rPr lang="uk-UA" sz="3600" b="1" i="1" dirty="0" smtClean="0">
                <a:solidFill>
                  <a:srgbClr val="C00000"/>
                </a:solidFill>
              </a:rPr>
              <a:t>Якщо </a:t>
            </a:r>
            <a:r>
              <a:rPr lang="uk-UA" sz="3600" i="1" dirty="0" smtClean="0">
                <a:solidFill>
                  <a:srgbClr val="C00000"/>
                </a:solidFill>
              </a:rPr>
              <a:t>обрид тобі хто, позич йому грошей.</a:t>
            </a:r>
            <a:br>
              <a:rPr lang="uk-UA" sz="3600" i="1" dirty="0" smtClean="0">
                <a:solidFill>
                  <a:srgbClr val="C00000"/>
                </a:solidFill>
              </a:rPr>
            </a:br>
            <a:r>
              <a:rPr lang="uk-UA" sz="3600" b="1" i="1" dirty="0" smtClean="0">
                <a:solidFill>
                  <a:schemeClr val="bg1"/>
                </a:solidFill>
              </a:rPr>
              <a:t/>
            </a:r>
            <a:br>
              <a:rPr lang="uk-UA" sz="3600" b="1" i="1" dirty="0" smtClean="0">
                <a:solidFill>
                  <a:schemeClr val="bg1"/>
                </a:solidFill>
              </a:rPr>
            </a:br>
            <a:endParaRPr lang="uk-UA" sz="36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3174" y="1714488"/>
            <a:ext cx="4143404" cy="1219200"/>
          </a:xfrm>
        </p:spPr>
        <p:txBody>
          <a:bodyPr/>
          <a:lstStyle/>
          <a:p>
            <a:r>
              <a:rPr lang="uk-UA" b="1" dirty="0" smtClean="0">
                <a:solidFill>
                  <a:srgbClr val="C00000"/>
                </a:solidFill>
              </a:rPr>
              <a:t>Вправа 1</a:t>
            </a:r>
            <a:endParaRPr lang="uk-UA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419740"/>
          </a:xfrm>
        </p:spPr>
        <p:txBody>
          <a:bodyPr>
            <a:normAutofit/>
          </a:bodyPr>
          <a:lstStyle/>
          <a:p>
            <a:r>
              <a:rPr lang="uk-UA" sz="3200" dirty="0" smtClean="0"/>
              <a:t>Література:</a:t>
            </a:r>
            <a:br>
              <a:rPr lang="uk-UA" sz="3200" dirty="0" smtClean="0"/>
            </a:br>
            <a:r>
              <a:rPr lang="uk-UA" sz="3200" b="1" dirty="0" smtClean="0"/>
              <a:t>Уроки української мови для 9  класу: </a:t>
            </a:r>
            <a:r>
              <a:rPr lang="uk-UA" sz="3200" b="1" dirty="0" err="1" smtClean="0"/>
              <a:t>навч</a:t>
            </a:r>
            <a:r>
              <a:rPr lang="uk-UA" sz="3200" b="1" dirty="0" smtClean="0"/>
              <a:t>.:посібник/ С.А. </a:t>
            </a:r>
            <a:r>
              <a:rPr lang="uk-UA" sz="3200" b="1" dirty="0" err="1" smtClean="0"/>
              <a:t>Омельчук.-</a:t>
            </a:r>
            <a:r>
              <a:rPr lang="uk-UA" sz="3200" b="1" dirty="0" smtClean="0"/>
              <a:t> К.:</a:t>
            </a:r>
            <a:r>
              <a:rPr lang="uk-UA" sz="3200" b="1" dirty="0" err="1" smtClean="0"/>
              <a:t>Дивослово</a:t>
            </a:r>
            <a:r>
              <a:rPr lang="uk-UA" sz="3200" b="1" dirty="0" smtClean="0"/>
              <a:t>,2018 – с. </a:t>
            </a:r>
            <a:r>
              <a:rPr lang="uk-UA" sz="3200" b="1" dirty="0" smtClean="0"/>
              <a:t>235 </a:t>
            </a:r>
            <a:r>
              <a:rPr lang="uk-UA" sz="3200" dirty="0" smtClean="0"/>
              <a:t/>
            </a:r>
            <a:br>
              <a:rPr lang="uk-UA" sz="3200" dirty="0" smtClean="0"/>
            </a:br>
            <a:r>
              <a:rPr lang="uk-UA" sz="3200" b="1" dirty="0" smtClean="0"/>
              <a:t>Українська мова та література : Збірник завдань у тестовій формі :</a:t>
            </a:r>
            <a:r>
              <a:rPr lang="uk-UA" sz="3200" b="1" dirty="0" err="1" smtClean="0"/>
              <a:t>ІІч</a:t>
            </a:r>
            <a:r>
              <a:rPr lang="uk-UA" sz="3200" b="1" dirty="0" smtClean="0"/>
              <a:t>. /О.Авраменко. – Київ: Грамота, 2019</a:t>
            </a:r>
            <a:endParaRPr lang="uk-UA" sz="32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144</TotalTime>
  <Words>87</Words>
  <PresentationFormat>Экран (4:3)</PresentationFormat>
  <Paragraphs>30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Бумажная</vt:lpstr>
      <vt:lpstr>Слайд 1</vt:lpstr>
      <vt:lpstr>Слайд 2</vt:lpstr>
      <vt:lpstr>Складнопідрядні речення з підрядними обставинними:  - місця                         де? куди?звідки? -часу                     коли? як довго? з якого часу? до якого часу? -способу дії і ступеня  як? яким чином? яким способом? -порівняльні                  як? -причини                         чому? з якої причини?   через що?           -мети                                 навіщо? з якою метою? для чого? -умови                               за якої умови?  -допустові                        незважаючи на що? -наслідкові                      і що ж ? і який наслідок?           </vt:lpstr>
      <vt:lpstr>Визначте вид складнопідрядного речення  1.Життя – це обдирання реп'яхів, що вп'ялися пазурами в душу.  2. Не можна допустити, щоб тебе зневажали.  3.Тепер я скрізь, де світло і любов.  4.Доки сонце вийде, роса очі виїсть. </vt:lpstr>
      <vt:lpstr>Складнопідрядним з підрядною частиною часу є речення  А) Доки сонце зійде, роса очі виїсть.  Б) Біля замку, де ніколи не було бойових дій, якось світліше.  В) Де літо маки стеле килимами, дитя в городі ходить коло мами.</vt:lpstr>
      <vt:lpstr>Складнопідрядне речення з підрядними способу дії, міри і ступеня  та підрядними порівняльними</vt:lpstr>
      <vt:lpstr>Складнопідрядним реченням із підрядним способу дії і ступеня  називають таке складне речення , в якому підрядна частина вказує на спосіб дії або ступінь вияву ознаки.  Підрядна частина відповідає на питання : як? яким способом? якою мірою? наскільки?  </vt:lpstr>
      <vt:lpstr>                 Підрядна частина способу дії, міри і ступеня приєднується до головної   сполучниками: що, чим…тим, аж, що аж,щоб, що…то, ніби, наче.  сполучними словами:  як, скільки, наскільки.  Сердега так перелякався, що аж тремтить.    </vt:lpstr>
      <vt:lpstr>              Складнопідрядне речення з підрядним порівняльним називають таке складне речення, в якому зміст головної частини розкривається через порівняння зі змістом підрядної.  Місяць з червоного зробився білим, немов одійшов на морозі.    </vt:lpstr>
      <vt:lpstr>              Підрядне порівняльне відповідає на питання ЯК?  Приєднується до головної частини сполучниками : як, мов, наче, ніби.    </vt:lpstr>
      <vt:lpstr>              Вправа 1, ст.81  </vt:lpstr>
      <vt:lpstr>                Складнопідрядні  з підрядними причини, мети, умови</vt:lpstr>
      <vt:lpstr>                Підрядне причини – підрядна частина вказує на причину дії, про яку йдеться в головній частині.  Відповідає на питання : чому з якої причини? через що?  Приєднується сполучниками: бо,оскільки, тому що, через те що.          Не сумуй, що врода падає з личка.  </vt:lpstr>
      <vt:lpstr>                Підрядне мети – підрядна частина вказує  з якою метою відбується дія, про яку йдеться в головній частині.  Відповідає на питання : навіщо? з якою метою?  для чого?  Приєднується сполучниками: щоб, аби, для того щоб, з тим щоб.          І садила квіти біля вікон мама, щоб краси у світі  не було замало.  </vt:lpstr>
      <vt:lpstr>                Підрядне  умови – підрядна частина вказує  на умову,за якої стане можливим ,те  про що йдеться в головній частині.  Відповідає на питання : за якої умови?  Приєднується сполучниками: якщо, якби, коли, якраз. Якщо обрид тобі хто, позич йому грошей.  </vt:lpstr>
      <vt:lpstr>Вправа 1</vt:lpstr>
      <vt:lpstr>Література: Уроки української мови для 9  класу: навч.:посібник/ С.А. Омельчук.- К.:Дивослово,2018 – с. 235  Українська мова та література : Збірник завдань у тестовій формі :ІІч. /О.Авраменко. – Київ: Грамота, 2019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Катя</dc:creator>
  <cp:lastModifiedBy>Пользователь Windows</cp:lastModifiedBy>
  <cp:revision>16</cp:revision>
  <dcterms:created xsi:type="dcterms:W3CDTF">2020-12-18T08:22:52Z</dcterms:created>
  <dcterms:modified xsi:type="dcterms:W3CDTF">2021-06-19T11:41:14Z</dcterms:modified>
</cp:coreProperties>
</file>