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86" r:id="rId4"/>
    <p:sldId id="269" r:id="rId5"/>
    <p:sldId id="271" r:id="rId6"/>
    <p:sldId id="287" r:id="rId7"/>
    <p:sldId id="270" r:id="rId8"/>
    <p:sldId id="281" r:id="rId9"/>
    <p:sldId id="288" r:id="rId10"/>
    <p:sldId id="289" r:id="rId11"/>
    <p:sldId id="260" r:id="rId12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 autoAdjust="0"/>
    <p:restoredTop sz="84583" autoAdjust="0"/>
  </p:normalViewPr>
  <p:slideViewPr>
    <p:cSldViewPr>
      <p:cViewPr varScale="1">
        <p:scale>
          <a:sx n="75" d="100"/>
          <a:sy n="75" d="100"/>
        </p:scale>
        <p:origin x="-84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329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6480720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6480720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691680" y="191549"/>
            <a:ext cx="73448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683568" y="1556792"/>
            <a:ext cx="712879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3724" r:id="rId13"/>
    <p:sldLayoutId id="2147483650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136904" cy="4968552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3200" dirty="0" smtClean="0">
                <a:solidFill>
                  <a:schemeClr val="tx2">
                    <a:lumMod val="75000"/>
                  </a:schemeClr>
                </a:solidFill>
              </a:rPr>
              <a:t>Алгебра 7 клас</a:t>
            </a: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dirty="0" smtClean="0"/>
              <a:t>Розкладання многочленів на множники способом групування</a:t>
            </a: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dirty="0" smtClean="0"/>
              <a:t/>
            </a:r>
            <a:br>
              <a:rPr lang="uk-UA" sz="3600" dirty="0" smtClean="0"/>
            </a:br>
            <a:endParaRPr lang="ru-RU" sz="1800" b="1" dirty="0">
              <a:solidFill>
                <a:srgbClr val="0437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261">
        <p14:ripple dir="ru"/>
      </p:transition>
    </mc:Choice>
    <mc:Fallback>
      <p:transition spd="slow" advTm="10261">
        <p:fade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332657"/>
            <a:ext cx="8280920" cy="6082828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45720" algn="just"/>
            <a:r>
              <a:rPr lang="uk-UA" sz="2400" dirty="0" smtClean="0">
                <a:latin typeface="Century Gothic" pitchFamily="34" charset="0"/>
                <a:cs typeface="Times New Roman" pitchFamily="18" charset="0"/>
              </a:rPr>
              <a:t>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Для розкладання многочлена  на множники </a:t>
            </a:r>
            <a:r>
              <a:rPr lang="uk-UA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способом групування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варто виконувати дії у такій послідовності:</a:t>
            </a:r>
          </a:p>
          <a:p>
            <a:pPr marL="502920" indent="-457200" algn="just">
              <a:buFont typeface="+mj-lt"/>
              <a:buAutoNum type="arabicParenR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розбити многочлен на групи доданків, кожна з яких містить спільний множник;</a:t>
            </a:r>
          </a:p>
          <a:p>
            <a:pPr marL="502920" indent="-457200" algn="just">
              <a:buFont typeface="+mj-lt"/>
              <a:buAutoNum type="arabicParenR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 кожної групи винести спільний множник за дужки;</a:t>
            </a:r>
          </a:p>
          <a:p>
            <a:pPr marL="502920" indent="-457200" algn="just">
              <a:buFont typeface="+mj-lt"/>
              <a:buAutoNum type="arabicParenR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спільний для всіх груп множник, що утворився, винести за дужки.</a:t>
            </a:r>
          </a:p>
          <a:p>
            <a:pPr marL="45720"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algn="ctr"/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2а +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а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i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2а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а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m) + (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i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endParaRPr lang="en-US" sz="2400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(2 + m) 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(</a:t>
            </a:r>
            <a:r>
              <a:rPr lang="en-US" sz="2400" i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+ m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)+ b(</a:t>
            </a:r>
            <a:r>
              <a:rPr lang="en-US" sz="2400" i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+ m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+ (</a:t>
            </a:r>
            <a:r>
              <a:rPr lang="en-US" sz="2400" i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+ m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= </a:t>
            </a:r>
          </a:p>
          <a:p>
            <a:pPr marL="45720" algn="ctr"/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= (2 + m)(a + b – 2).</a:t>
            </a:r>
          </a:p>
          <a:p>
            <a:pPr marL="45720"/>
            <a:endParaRPr lang="ru-RU" sz="2400" i="1" dirty="0">
              <a:latin typeface="Century Gothic" pitchFamily="34" charset="0"/>
              <a:cs typeface="Times New Roman" pitchFamily="18" charset="0"/>
            </a:endParaRPr>
          </a:p>
          <a:p>
            <a:pPr marL="45720" indent="0">
              <a:buNone/>
            </a:pPr>
            <a:endParaRPr lang="uk-UA" sz="2800" b="1" i="1" dirty="0" smtClean="0">
              <a:latin typeface="+mj-lt"/>
              <a:cs typeface="Times New Roman" pitchFamily="18" charset="0"/>
            </a:endParaRPr>
          </a:p>
          <a:p>
            <a:pPr marL="45720" indent="0">
              <a:buNone/>
            </a:pPr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uk-UA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790812" y="5157192"/>
            <a:ext cx="1224136" cy="125829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8788">
        <p:split orient="vert"/>
      </p:transition>
    </mc:Choice>
    <mc:Fallback>
      <p:transition spd="slow" advTm="5878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835436" cy="653462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Розв'язування вправ</a:t>
            </a:r>
          </a:p>
          <a:p>
            <a:pPr marL="4572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Подайте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вираз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добутку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многочленів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с) +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р(х - у) + 7х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1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31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Розв‘язання:</a:t>
            </a:r>
          </a:p>
          <a:p>
            <a:pPr marL="45720"/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а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с) +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i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Зс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с) +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(b +c)(a + 3);</a:t>
            </a:r>
            <a:endParaRPr lang="en-US" sz="2400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/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р(х - у) + 7х -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7у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р(х - у) + 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 – у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= (x – y)(p + 7).</a:t>
            </a:r>
            <a:endParaRPr lang="en-US" sz="2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uk-UA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Виконай самостійно:</a:t>
            </a:r>
            <a:endParaRPr lang="en-US" sz="32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Подайте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вираз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добутку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многочленів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x(a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(х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2400" b="1" i="1" dirty="0">
              <a:solidFill>
                <a:schemeClr val="bg2">
                  <a:lumMod val="25000"/>
                </a:schemeClr>
              </a:solidFill>
              <a:latin typeface="+mj-lt"/>
              <a:cs typeface="Times New Roman" pitchFamily="18" charset="0"/>
            </a:endParaRPr>
          </a:p>
          <a:p>
            <a:pPr marL="45720" indent="0" algn="ctr">
              <a:buNone/>
            </a:pPr>
            <a:endParaRPr lang="uk-UA" sz="4000" b="1" i="1" dirty="0" smtClean="0">
              <a:solidFill>
                <a:schemeClr val="bg2">
                  <a:lumMod val="2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6" name="Picture 19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908720"/>
            <a:ext cx="2088232" cy="216024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299183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689">
        <p:fade/>
      </p:transition>
    </mc:Choice>
    <mc:Fallback>
      <p:transition spd="med" advTm="556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7720"/>
            <a:ext cx="8835436" cy="653462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uk-UA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Розв'язування вправ</a:t>
            </a:r>
            <a:endParaRPr lang="en-US" sz="32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Розкладіть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многочлен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множники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) 9р +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+ 9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р; 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) 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+ ас 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– с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en-US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Розв‘язання:</a:t>
            </a:r>
            <a:endParaRPr lang="en-US" sz="31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just"/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1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9р + </a:t>
            </a:r>
            <a:r>
              <a:rPr lang="en-US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+ 9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9р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+ 9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 + </a:t>
            </a:r>
            <a:r>
              <a:rPr lang="en-US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just"/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=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n)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m(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 +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n) = (p + n)(9 + m);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just"/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а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ас -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с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ас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=</a:t>
            </a:r>
          </a:p>
          <a:p>
            <a:pPr marL="45720" algn="just"/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= a(b + c) – (b + c) = (b + c)(a – 1).</a:t>
            </a:r>
            <a:endParaRPr lang="en-US" sz="31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uk-UA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Виконай самостійно:</a:t>
            </a:r>
          </a:p>
          <a:p>
            <a:pPr marL="4572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Розкладіть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многочлен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множники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у 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+ 2а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- 4.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/>
            <a:endParaRPr lang="en-US" sz="2800" dirty="0" smtClean="0">
              <a:latin typeface="Century Gothic" pitchFamily="34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2800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208752" y="3212976"/>
            <a:ext cx="1260960" cy="129614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468657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699">
        <p:fade/>
      </p:transition>
    </mc:Choice>
    <mc:Fallback>
      <p:transition spd="med" advTm="556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88640"/>
            <a:ext cx="8352928" cy="6226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Розв'язування вправ</a:t>
            </a:r>
            <a:endParaRPr lang="en-US" sz="32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Запишіть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вираз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- ас +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- 2с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вигляді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добутку та знайдіть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його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значення, якщо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а = -1;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= 5,7;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= 6,7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000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en-US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Розв‘язання:</a:t>
            </a:r>
            <a:endParaRPr lang="en-US" sz="3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ас +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2с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ас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2с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= </a:t>
            </a:r>
          </a:p>
          <a:p>
            <a:pPr marL="45720" algn="ctr"/>
            <a:r>
              <a:rPr 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a(</a:t>
            </a:r>
            <a:r>
              <a:rPr 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2(</a:t>
            </a:r>
            <a:r>
              <a:rPr 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(b – c)(a + 2), </a:t>
            </a:r>
            <a:r>
              <a:rPr lang="uk-UA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" algn="ctr"/>
            <a:r>
              <a:rPr lang="uk-UA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якщо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= -1; </a:t>
            </a:r>
            <a:r>
              <a:rPr 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5,7; </a:t>
            </a:r>
            <a:r>
              <a:rPr 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=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6,7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45720" algn="ctr"/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 (5,7 – 6,7)(-1 + 2) = 1· 1 = 1.</a:t>
            </a:r>
            <a:endParaRPr lang="en-US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uk-UA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Виконай самостійно:</a:t>
            </a:r>
            <a:endParaRPr lang="en-US" sz="32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Запишіть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вираз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5х - 5у +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вигляді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добутку 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знайдіть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його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якщо х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у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4,5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28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uk-UA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4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980728"/>
            <a:ext cx="2736304" cy="273630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0679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6076">
        <p:fade/>
      </p:transition>
    </mc:Choice>
    <mc:Fallback>
      <p:transition spd="med" advTm="560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339036" y="333792"/>
                <a:ext cx="8352928" cy="6226844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Розв'язування вправ</a:t>
                </a:r>
                <a:endParaRPr lang="en-US" sz="3200" b="1" i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ru-RU" sz="26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dirty="0" err="1" smtClean="0">
                    <a:latin typeface="Times New Roman" pitchFamily="18" charset="0"/>
                    <a:cs typeface="Times New Roman" pitchFamily="18" charset="0"/>
                  </a:rPr>
                  <a:t>Розкладіть</a:t>
                </a:r>
                <a:r>
                  <a:rPr lang="ru-RU" sz="26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dirty="0">
                    <a:latin typeface="Times New Roman" pitchFamily="18" charset="0"/>
                    <a:cs typeface="Times New Roman" pitchFamily="18" charset="0"/>
                  </a:rPr>
                  <a:t>на </a:t>
                </a:r>
                <a:r>
                  <a:rPr lang="ru-RU" sz="2600" dirty="0" err="1">
                    <a:latin typeface="Times New Roman" pitchFamily="18" charset="0"/>
                    <a:cs typeface="Times New Roman" pitchFamily="18" charset="0"/>
                  </a:rPr>
                  <a:t>множники</a:t>
                </a:r>
                <a:r>
                  <a:rPr lang="ru-RU" sz="26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marL="45720" algn="ctr"/>
                <a:r>
                  <a:rPr lang="ru-RU" sz="2600" i="1" dirty="0" smtClean="0">
                    <a:latin typeface="Times New Roman" pitchFamily="18" charset="0"/>
                    <a:cs typeface="Times New Roman" pitchFamily="18" charset="0"/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 smtClean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600" i="1" dirty="0" err="1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600" i="1" dirty="0" smtClean="0">
                    <a:latin typeface="Times New Roman" pitchFamily="18" charset="0"/>
                    <a:cs typeface="Times New Roman" pitchFamily="18" charset="0"/>
                  </a:rPr>
                  <a:t>х </a:t>
                </a:r>
                <a:r>
                  <a:rPr lang="ru-RU" sz="26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 smtClean="0">
                    <a:latin typeface="Times New Roman" pitchFamily="18" charset="0"/>
                    <a:cs typeface="Times New Roman" pitchFamily="18" charset="0"/>
                  </a:rPr>
                  <a:t>у </a:t>
                </a:r>
                <a:r>
                  <a:rPr lang="ru-RU" sz="26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2600" i="1" dirty="0" err="1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600" i="1" dirty="0" err="1" smtClean="0">
                    <a:latin typeface="Times New Roman" pitchFamily="18" charset="0"/>
                    <a:cs typeface="Times New Roman" pitchFamily="18" charset="0"/>
                  </a:rPr>
                  <a:t>ху</a:t>
                </a:r>
                <a:r>
                  <a:rPr lang="ru-RU" sz="2600" i="1" dirty="0">
                    <a:latin typeface="Times New Roman" pitchFamily="18" charset="0"/>
                    <a:cs typeface="Times New Roman" pitchFamily="18" charset="0"/>
                  </a:rPr>
                  <a:t>;</a:t>
                </a:r>
              </a:p>
              <a:p>
                <a:pPr marL="45720" algn="ctr"/>
                <a:r>
                  <a:rPr lang="ru-RU" sz="2600" i="1" dirty="0">
                    <a:latin typeface="Times New Roman" pitchFamily="18" charset="0"/>
                    <a:cs typeface="Times New Roman" pitchFamily="18" charset="0"/>
                  </a:rPr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i="1">
                        <a:latin typeface="Cambria Math"/>
                        <a:cs typeface="Times New Roman" pitchFamily="18" charset="0"/>
                      </a:rPr>
                      <m:t>𝒃</m:t>
                    </m:r>
                  </m:oMath>
                </a14:m>
                <a:r>
                  <a:rPr lang="ru-RU" sz="2600" i="1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6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cs typeface="Times New Roman" pitchFamily="18" charset="0"/>
                      </a:rPr>
                      <m:t>𝒂𝒃</m:t>
                    </m:r>
                  </m:oMath>
                </a14:m>
                <a:r>
                  <a:rPr lang="ru-RU" sz="2600" i="1" dirty="0" err="1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ru-RU" sz="26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cs typeface="Times New Roman" pitchFamily="18" charset="0"/>
                      </a:rPr>
                      <m:t>𝒂</m:t>
                    </m:r>
                  </m:oMath>
                </a14:m>
                <a:r>
                  <a:rPr lang="ru-RU" sz="2600" i="1" dirty="0" smtClean="0"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en-US" sz="2600" i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600" b="1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en-US" sz="26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uk-UA" sz="26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Розв‘язання</a:t>
                </a:r>
                <a:r>
                  <a:rPr lang="uk-UA" sz="26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2600" b="1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600" i="1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х </a:t>
                </a:r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у 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en-US" sz="2600" i="1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600" i="1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ху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=</a:t>
                </a:r>
                <a:r>
                  <a:rPr lang="en-US" sz="26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600" i="1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–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у 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600" i="1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ху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=</a:t>
                </a:r>
              </a:p>
              <a:p>
                <a:pPr marL="45720" algn="just"/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   = x</a:t>
                </a:r>
                <a:r>
                  <a:rPr lang="en-US" sz="26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(x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b)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–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by(b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</a:t>
                </a:r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)= (x + b)(x – by);</a:t>
                </a:r>
                <a:endParaRPr lang="ru-RU" sz="2600" i="1" dirty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𝒃</m:t>
                    </m:r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abc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– ac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𝒃</m:t>
                    </m:r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abc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ac) = </a:t>
                </a:r>
              </a:p>
              <a:p>
                <a:pPr marL="45720" algn="just"/>
                <a:r>
                  <a:rPr lang="en-US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   = </a:t>
                </a:r>
                <a:r>
                  <a:rPr lang="en-US" sz="2600" i="1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ab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(a – c) + c(c – a) =  </a:t>
                </a:r>
                <a:r>
                  <a:rPr lang="en-US" sz="2600" i="1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ab</a:t>
                </a:r>
                <a:r>
                  <a:rPr lang="en-US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(a – c) 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c(a </a:t>
                </a:r>
                <a:r>
                  <a:rPr lang="en-US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c) </a:t>
                </a:r>
                <a:r>
                  <a:rPr lang="en-US" sz="26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endParaRPr lang="en-US" sz="2600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    =</a:t>
                </a:r>
                <a:r>
                  <a:rPr lang="ru-RU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 – c)(</a:t>
                </a:r>
                <a:r>
                  <a:rPr lang="en-US" sz="2600" i="1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ab</a:t>
                </a:r>
                <a:r>
                  <a:rPr lang="en-US" sz="26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– c). </a:t>
                </a:r>
                <a:endParaRPr lang="en-US" sz="2600" b="1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Виконай самостійно:</a:t>
                </a:r>
                <a:endParaRPr lang="en-US" sz="3200" b="1" i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uk-UA" sz="3200" b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Розкладіть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множники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marL="45720" algn="ctr"/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400" i="1" dirty="0" err="1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х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у -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i="1" dirty="0" err="1" smtClean="0">
                    <a:latin typeface="Times New Roman" pitchFamily="18" charset="0"/>
                    <a:cs typeface="Times New Roman" pitchFamily="18" charset="0"/>
                  </a:rPr>
                  <a:t>ху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𝒃</m:t>
                    </m:r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𝒂𝒃</m:t>
                    </m:r>
                  </m:oMath>
                </a14:m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𝒂</m:t>
                    </m:r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45720" indent="0">
                  <a:buNone/>
                </a:pPr>
                <a:endParaRPr lang="en-US" sz="26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800" b="1" i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800" b="1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uk-UA" sz="2800" b="1" i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ru-RU" sz="4800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9036" y="333792"/>
                <a:ext cx="8352928" cy="6226844"/>
              </a:xfrm>
              <a:prstGeom prst="rect">
                <a:avLst/>
              </a:prstGeom>
              <a:blipFill rotWithShape="1">
                <a:blip r:embed="rId3"/>
                <a:stretch>
                  <a:fillRect t="-274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4668" y="-99392"/>
            <a:ext cx="2088232" cy="216024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65478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660">
        <p:fade/>
      </p:transition>
    </mc:Choice>
    <mc:Fallback>
      <p:transition spd="med" advTm="556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60647"/>
            <a:ext cx="8280920" cy="64626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35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Розв'язування вправ</a:t>
            </a:r>
            <a:endParaRPr lang="en-US" sz="35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Обчисліть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виразу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найзручнішим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способом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157·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37 +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29·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157 +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143·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42 +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24· 143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2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Розв‘язання:</a:t>
            </a:r>
            <a:endParaRPr lang="en-US" sz="2800" b="1" i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37 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157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42 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 (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37 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157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42 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=</a:t>
            </a:r>
          </a:p>
          <a:p>
            <a:pPr marL="45720" algn="ctr"/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157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37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42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= 157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66 +143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66 =</a:t>
            </a:r>
          </a:p>
          <a:p>
            <a:pPr marL="45720" algn="ctr"/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 66(157 + 143) =66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300 = 19800.</a:t>
            </a:r>
            <a:endParaRPr lang="en-US" sz="2400" b="1" i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uk-UA" sz="35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Виконай самостійно:</a:t>
            </a:r>
            <a:endParaRPr lang="en-US" sz="35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Обчисліть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виразу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найзручнішим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способом: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 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72.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uk-UA" sz="2400" b="1" i="1" dirty="0">
              <a:solidFill>
                <a:schemeClr val="bg2">
                  <a:lumMod val="2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5864" y="1124744"/>
            <a:ext cx="2376264" cy="237626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2379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6043">
        <p:fade/>
      </p:transition>
    </mc:Choice>
    <mc:Fallback>
      <p:transition spd="med" advTm="660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45720" indent="0" algn="ctr">
                  <a:buNone/>
                </a:pPr>
                <a:r>
                  <a:rPr lang="uk-UA" sz="35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Розв'язування вправ</a:t>
                </a:r>
                <a:endParaRPr lang="en-US" sz="3500" b="1" i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Запишіть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вираз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у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вигляді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добутку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marL="45720" algn="ctr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2,1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2,8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2,7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3,6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400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en-US" sz="30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uk-UA" sz="30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Розв‘язання</a:t>
                </a:r>
                <a:r>
                  <a:rPr lang="uk-UA" sz="30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3000" b="1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ctr"/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2,1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- 2,8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- 2,7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+ 3,6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</a:p>
              <a:p>
                <a:pPr marL="45720" algn="ctr"/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(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2,1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- 2,7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24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2,8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3,6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= </a:t>
                </a:r>
              </a:p>
              <a:p>
                <a:pPr marL="45720" algn="ctr"/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(0,7m – 0,9n) - 4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(0,4m – 0,9n) =</a:t>
                </a:r>
              </a:p>
              <a:p>
                <a:pPr marL="45720" algn="ctr"/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0,4m – 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0,9n)(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400" i="1" dirty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Запишіть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вираз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у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вигляді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добутку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marL="45720" algn="ctr"/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с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х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16с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12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  <a:blipFill rotWithShape="1">
                <a:blip r:embed="rId3"/>
                <a:stretch>
                  <a:fillRect t="-243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1680" y="4005064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14831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1015">
        <p:fade/>
      </p:transition>
    </mc:Choice>
    <mc:Fallback>
      <p:transition spd="med" advTm="610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45720" indent="0" algn="ctr">
                  <a:buNone/>
                </a:pPr>
                <a:r>
                  <a:rPr lang="uk-UA" sz="35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Розв'я</a:t>
                </a:r>
                <a:r>
                  <a:rPr lang="uk-UA" sz="3500" i="1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з</a:t>
                </a:r>
                <a:r>
                  <a:rPr lang="uk-UA" sz="35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ування </a:t>
                </a:r>
                <a:r>
                  <a:rPr lang="uk-UA" sz="35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вправ</a:t>
                </a:r>
                <a:endParaRPr lang="en-US" sz="3500" b="1" i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Розкладіть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множники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ctr"/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 – а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400" b="1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6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Розв‘язання</a:t>
                </a:r>
                <a:r>
                  <a:rPr lang="uk-UA" sz="26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2600" b="1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ctr"/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– 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</a:p>
              <a:p>
                <a:pPr marL="45720" algn="ctr"/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(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– 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m)</a:t>
                </a:r>
                <a:r>
                  <a:rPr lang="ru-RU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</a:p>
              <a:p>
                <a:pPr marL="45720" algn="ctr"/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a(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1) – 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1) =</a:t>
                </a:r>
              </a:p>
              <a:p>
                <a:pPr marL="45720" algn="ctr"/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i="1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en-US" sz="2400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1)(a – m). </a:t>
                </a:r>
                <a:endParaRPr lang="en-US" sz="2400" b="1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Виконай самостійно:</a:t>
                </a:r>
                <a:endParaRPr lang="en-US" sz="3200" b="1" i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Розкладіть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множники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ctr"/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+ а +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9а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9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4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uk-UA" sz="2400" b="1" i="1" dirty="0" smtClean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  <a:blipFill rotWithShape="1">
                <a:blip r:embed="rId3"/>
                <a:stretch>
                  <a:fillRect t="-243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9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2396" y="620688"/>
            <a:ext cx="2088232" cy="216024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719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459">
        <p:fade/>
      </p:transition>
    </mc:Choice>
    <mc:Fallback>
      <p:transition spd="med" advTm="604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67720"/>
                <a:ext cx="8835436" cy="6534621"/>
              </a:xfrm>
              <a:prstGeom prst="rect">
                <a:avLst/>
              </a:prstGeom>
            </p:spPr>
            <p:txBody>
              <a:bodyPr>
                <a:normAutofit fontScale="92500" lnSpcReduction="1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Розв'язування вправ</a:t>
                </a:r>
                <a:endParaRPr lang="en-US" sz="3200" b="1" i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Розкладіть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множники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тричлен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ctr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+ х - 6; 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ctr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4а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45720" indent="0" algn="just">
                  <a:buNone/>
                </a:pPr>
                <a:r>
                  <a:rPr lang="uk-UA" sz="31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Розв‘язання</a:t>
                </a:r>
                <a:r>
                  <a:rPr lang="uk-UA" sz="3100" b="1" i="1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3100" b="1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uk-UA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х </a:t>
                </a:r>
                <a:r>
                  <a:rPr lang="ru-RU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6</a:t>
                </a:r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ru-RU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2x</a:t>
                </a:r>
                <a:r>
                  <a:rPr lang="ru-RU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6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ru-RU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(2x</a:t>
                </a:r>
                <a:r>
                  <a:rPr lang="ru-RU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=</a:t>
                </a:r>
              </a:p>
              <a:p>
                <a:pPr marL="45720" algn="just"/>
                <a:r>
                  <a:rPr lang="uk-UA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x(x + 3) – 2(x + 3) = (x + 3)(x – 2); </a:t>
                </a:r>
                <a:endPara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just"/>
                <a:r>
                  <a:rPr lang="uk-UA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+ 4а</a:t>
                </a:r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400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ab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+ 3</a:t>
                </a:r>
                <a:r>
                  <a:rPr lang="ru-RU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</a:p>
              <a:p>
                <a:pPr marL="45720" algn="just"/>
                <a:r>
                  <a:rPr lang="uk-UA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400" dirty="0" err="1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ab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)+ (3</a:t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+ 3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= a(a + b) + 3b(a + b) =</a:t>
                </a:r>
              </a:p>
              <a:p>
                <a:pPr marL="45720" algn="just"/>
                <a:r>
                  <a:rPr lang="en-US" sz="2400" dirty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uk-UA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(a + b)(a + 3b).</a:t>
                </a:r>
                <a:endParaRPr lang="en-US" sz="2400" b="1" i="1" dirty="0" smtClean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Розкладіть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множники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тричлен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algn="ctr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5а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en-US" sz="2800" b="1" i="1" dirty="0" smtClean="0">
                  <a:solidFill>
                    <a:schemeClr val="bg2">
                      <a:lumMod val="2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67720"/>
                <a:ext cx="8835436" cy="6534621"/>
              </a:xfrm>
              <a:prstGeom prst="rect">
                <a:avLst/>
              </a:prstGeom>
              <a:blipFill rotWithShape="1">
                <a:blip r:embed="rId3"/>
                <a:stretch>
                  <a:fillRect t="-18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308304" y="1124744"/>
            <a:ext cx="1260960" cy="129614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187333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878">
        <p:fade/>
      </p:transition>
    </mc:Choice>
    <mc:Fallback>
      <p:transition spd="med" advTm="558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xmlns="" val="240085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229">
        <p:fade/>
      </p:transition>
    </mc:Choice>
    <mc:Fallback>
      <p:transition spd="med" advTm="722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623ea7a244dcf1fe1d8f8b57163c9afd2298a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0.1|9.7|5.6|9.4|2.4|7.1|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6|2.4|6.2|3.7|9.5|5.4|9.9|3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6|2.1|6.1|3.8|10.4|4.1|10|3.3|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4|8.1|3.7|14|5.3|6.7|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3.2|2.7|5.8|3.4|10.1|4.9|13.6|1.5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|1.7|6.4|3.6|4.4|11.8|8.6|9.7|2.2|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9|1.7|6.7|3.8|4.3|9.8|10|6.5|3.5|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6|2.2|6.9|3.7|4.8|9.1|10.2|8.6|2.1|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9|2.1|5|2.9|12.3|5.5|8.6|2.7|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4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4454</TotalTime>
  <Words>724</Words>
  <Application>Microsoft Office PowerPoint</Application>
  <PresentationFormat>Экран (4:3)</PresentationFormat>
  <Paragraphs>66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Главная</vt:lpstr>
      <vt:lpstr>Алгебра 7 клас  Розкладання многочленів на множники способом групування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Уголки зеленых оттенков</dc:title>
  <dc:creator>obstinate</dc:creator>
  <dc:description>Шаблон презентации с сайта https://presentation-creation.ru/</dc:description>
  <cp:lastModifiedBy>Sch</cp:lastModifiedBy>
  <cp:revision>1416</cp:revision>
  <dcterms:created xsi:type="dcterms:W3CDTF">2018-02-25T09:09:03Z</dcterms:created>
  <dcterms:modified xsi:type="dcterms:W3CDTF">2022-11-14T10:44:40Z</dcterms:modified>
</cp:coreProperties>
</file>