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4" r:id="rId6"/>
    <p:sldId id="261" r:id="rId7"/>
    <p:sldId id="262" r:id="rId8"/>
    <p:sldId id="266" r:id="rId9"/>
    <p:sldId id="263" r:id="rId10"/>
    <p:sldId id="267" r:id="rId11"/>
    <p:sldId id="26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32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6A7BEE-95BE-4967-A18B-AEBF9A7E7CBF}" type="datetimeFigureOut">
              <a:rPr lang="en-US" smtClean="0"/>
              <a:pPr>
                <a:defRPr/>
              </a:pPr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68168125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6A7BEE-95BE-4967-A18B-AEBF9A7E7CBF}" type="datetimeFigureOut">
              <a:rPr lang="en-US" smtClean="0"/>
              <a:pPr>
                <a:defRPr/>
              </a:pPr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86956797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6A7BEE-95BE-4967-A18B-AEBF9A7E7CBF}" type="datetimeFigureOut">
              <a:rPr lang="en-US" smtClean="0"/>
              <a:pPr>
                <a:defRPr/>
              </a:pPr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7295573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6A7BEE-95BE-4967-A18B-AEBF9A7E7CBF}" type="datetimeFigureOut">
              <a:rPr lang="en-US" smtClean="0"/>
              <a:pPr>
                <a:defRPr/>
              </a:pPr>
              <a:t>11/14/2022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91662682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6A7BEE-95BE-4967-A18B-AEBF9A7E7CBF}" type="datetimeFigureOut">
              <a:rPr lang="en-US" smtClean="0"/>
              <a:pPr>
                <a:defRPr/>
              </a:pPr>
              <a:t>11/14/2022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52291722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6A7BEE-95BE-4967-A18B-AEBF9A7E7CBF}" type="datetimeFigureOut">
              <a:rPr lang="en-US" smtClean="0"/>
              <a:pPr>
                <a:defRPr/>
              </a:pPr>
              <a:t>11/14/2022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34898839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6A7BEE-95BE-4967-A18B-AEBF9A7E7CBF}" type="datetimeFigureOut">
              <a:rPr lang="en-US" smtClean="0"/>
              <a:pPr>
                <a:defRPr/>
              </a:pPr>
              <a:t>11/14/2022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719818237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6A7BEE-95BE-4967-A18B-AEBF9A7E7CBF}" type="datetimeFigureOut">
              <a:rPr lang="en-US" smtClean="0"/>
              <a:pPr>
                <a:defRPr/>
              </a:pPr>
              <a:t>11/14/2022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85199776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D96A7BEE-95BE-4967-A18B-AEBF9A7E7CBF}" type="datetimeFigureOut">
              <a:rPr lang="en-US" smtClean="0"/>
              <a:pPr>
                <a:defRPr/>
              </a:pPr>
              <a:t>11/14/2022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1611082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6A7BEE-95BE-4967-A18B-AEBF9A7E7CBF}" type="datetimeFigureOut">
              <a:rPr lang="en-US" smtClean="0"/>
              <a:pPr>
                <a:defRPr/>
              </a:pPr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94294198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6A7BEE-95BE-4967-A18B-AEBF9A7E7CBF}" type="datetimeFigureOut">
              <a:rPr lang="en-US" smtClean="0"/>
              <a:pPr>
                <a:defRPr/>
              </a:pPr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0314024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96A7BEE-95BE-4967-A18B-AEBF9A7E7CBF}" type="datetimeFigureOut">
              <a:rPr lang="en-US" smtClean="0"/>
              <a:pPr>
                <a:defRPr/>
              </a:pPr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4118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3439" y="711200"/>
            <a:ext cx="10620805" cy="2512085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defRPr/>
            </a:pPr>
            <a:r>
              <a:rPr lang="uk-UA" dirty="0" smtClean="0"/>
              <a:t>   </a:t>
            </a:r>
            <a:r>
              <a:rPr lang="uk-UA" sz="49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Розкладання </a:t>
            </a:r>
            <a:r>
              <a:rPr lang="uk-UA" sz="4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многочлена на       </a:t>
            </a:r>
            <a:br>
              <a:rPr lang="uk-UA" sz="4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uk-UA" sz="49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множники</a:t>
            </a:r>
            <a:br>
              <a:rPr lang="uk-UA" sz="49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9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uk-UA" sz="2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(метод групування)</a:t>
            </a:r>
            <a:endParaRPr lang="uk-UA" sz="2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81833" y="3753465"/>
            <a:ext cx="1904999" cy="2057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557144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900" b="1" dirty="0" smtClean="0">
                <a:solidFill>
                  <a:srgbClr val="0070C0"/>
                </a:solidFill>
              </a:rPr>
              <a:t>                   </a:t>
            </a:r>
            <a:r>
              <a:rPr lang="uk-UA" sz="49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Згадайте ! </a:t>
            </a:r>
            <a:r>
              <a:rPr lang="ru-RU" sz="49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9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229897" y="2212258"/>
                <a:ext cx="9173497" cy="4350774"/>
              </a:xfrm>
            </p:spPr>
            <p:txBody>
              <a:bodyPr>
                <a:normAutofit/>
              </a:bodyPr>
              <a:lstStyle/>
              <a:p>
                <a:pPr>
                  <a:buClrTx/>
                  <a:buFont typeface="Wingdings" panose="05000000000000000000" pitchFamily="2" charset="2"/>
                  <a:buChar char="Ø"/>
                </a:pPr>
                <a:r>
                  <a:rPr lang="uk-UA" sz="32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Многочлен</a:t>
                </a:r>
                <a:r>
                  <a:rPr lang="uk-UA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вираз, який є сумою кількох </a:t>
                </a:r>
                <a:r>
                  <a:rPr lang="uk-UA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br>
                  <a:rPr lang="uk-UA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uk-UA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одночленів</a:t>
                </a:r>
                <a:r>
                  <a:rPr lang="uk-UA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>
                  <a:buClrTx/>
                  <a:buNone/>
                </a:pPr>
                <a:r>
                  <a:rPr lang="uk-UA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Наприклад :   8</a:t>
                </a:r>
                <a:r>
                  <a:rPr lang="uk-UA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ху </a:t>
                </a:r>
                <a:r>
                  <a:rPr lang="uk-UA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uk-UA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2х - 5</a:t>
                </a:r>
                <a:r>
                  <a:rPr lang="uk-UA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uk-UA" sz="3200" b="1" i="1">
                            <a:latin typeface="Cambria Math" panose="02040503050406030204" pitchFamily="18" charset="0"/>
                          </a:rPr>
                          <m:t>   х</m:t>
                        </m:r>
                      </m:e>
                      <m:sup>
                        <m:r>
                          <a:rPr lang="uk-UA" sz="3200" b="1" i="1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uk-UA" sz="3200" b="1" i="1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  <m:r>
                      <a:rPr lang="uk-UA" sz="3200" b="1" i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ru-RU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7х .</a:t>
                </a:r>
                <a:endParaRPr lang="ru-RU" sz="3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ClrTx/>
                  <a:buFont typeface="Wingdings" panose="05000000000000000000" pitchFamily="2" charset="2"/>
                  <a:buChar char="Ø"/>
                </a:pPr>
                <a:r>
                  <a:rPr lang="uk-UA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Одночлени</a:t>
                </a:r>
                <a:r>
                  <a:rPr lang="uk-UA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з яких складено многочлен, </a:t>
                </a:r>
                <a:r>
                  <a:rPr lang="uk-UA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br>
                  <a:rPr lang="uk-UA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uk-UA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називають </a:t>
                </a:r>
                <a:r>
                  <a:rPr lang="uk-UA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членами многочлена.</a:t>
                </a:r>
                <a:endParaRPr lang="ru-RU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29897" y="2212258"/>
                <a:ext cx="9173497" cy="4350774"/>
              </a:xfrm>
              <a:blipFill>
                <a:blip r:embed="rId2"/>
                <a:stretch>
                  <a:fillRect l="-1728" t="-8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949" y="2322743"/>
            <a:ext cx="2544096" cy="29199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6239793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1549" y="715296"/>
            <a:ext cx="777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                         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СЛІД ЗНАТИ !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Объект 3"/>
              <p:cNvSpPr>
                <a:spLocks noGrp="1"/>
              </p:cNvSpPr>
              <p:nvPr>
                <p:ph idx="1"/>
              </p:nvPr>
            </p:nvSpPr>
            <p:spPr>
              <a:xfrm>
                <a:off x="442452" y="2015732"/>
                <a:ext cx="11356257" cy="3450613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uk-UA" sz="3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Розкласти многочлен на множники </a:t>
                </a:r>
                <a:r>
                  <a:rPr lang="uk-UA" sz="3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подати многочлен у вигляді добутку кількох многочленів.</a:t>
                </a:r>
              </a:p>
              <a:p>
                <a:pPr marL="0" indent="0">
                  <a:buNone/>
                </a:pPr>
                <a:r>
                  <a:rPr lang="uk-UA" sz="3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Наприклад</a:t>
                </a:r>
                <a:r>
                  <a:rPr lang="uk-UA" sz="3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14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uk-UA" sz="3600" b="1" i="1">
                            <a:latin typeface="Cambria Math" panose="02040503050406030204" pitchFamily="18" charset="0"/>
                          </a:rPr>
                          <m:t>х</m:t>
                        </m:r>
                      </m:e>
                      <m:sup>
                        <m:r>
                          <a:rPr lang="uk-UA" sz="36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3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 + 7х = 7х(2ху + 1</a:t>
                </a:r>
                <a:r>
                  <a:rPr lang="ru-RU" sz="3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);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uk-UA" sz="3600" b="1" i="1">
                            <a:latin typeface="Cambria Math" panose="02040503050406030204" pitchFamily="18" charset="0"/>
                          </a:rPr>
                          <m:t>                           с</m:t>
                        </m:r>
                      </m:e>
                      <m:sup>
                        <m:r>
                          <a:rPr lang="uk-UA" sz="36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3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- 16 = </a:t>
                </a:r>
                <a:r>
                  <a:rPr lang="ru-RU" sz="3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ru-RU" sz="3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 - 4</a:t>
                </a:r>
                <a:r>
                  <a:rPr lang="ru-RU" sz="3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)(</a:t>
                </a:r>
                <a:r>
                  <a:rPr lang="ru-RU" sz="3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 + 4</a:t>
                </a:r>
                <a:r>
                  <a:rPr lang="ru-RU" sz="3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>
          <p:sp>
            <p:nvSpPr>
              <p:cNvPr id="4" name="Объект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2452" y="2015732"/>
                <a:ext cx="11356257" cy="3450613"/>
              </a:xfrm>
              <a:blipFill>
                <a:blip r:embed="rId2"/>
                <a:stretch>
                  <a:fillRect l="-1665" t="-14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229578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3"/>
          <p:cNvSpPr txBox="1">
            <a:spLocks noChangeArrowheads="1"/>
          </p:cNvSpPr>
          <p:nvPr/>
        </p:nvSpPr>
        <p:spPr bwMode="auto">
          <a:xfrm>
            <a:off x="2684206" y="495301"/>
            <a:ext cx="1008789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</a:t>
            </a:r>
            <a:r>
              <a:rPr lang="uk-UA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РОЗКЛАДАННЯ</a:t>
            </a:r>
            <a:b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МНОГОЧЛЕНІВ НА МНОЖНИКИ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Вертикальний сувій 4">
            <a:hlinkClick r:id="rId2" action="ppaction://hlinksldjump"/>
          </p:cNvPr>
          <p:cNvSpPr/>
          <p:nvPr/>
        </p:nvSpPr>
        <p:spPr>
          <a:xfrm>
            <a:off x="1946787" y="2798804"/>
            <a:ext cx="2968113" cy="2992395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Винесення спільного множника за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дужки</a:t>
            </a:r>
          </a:p>
        </p:txBody>
      </p:sp>
      <p:sp>
        <p:nvSpPr>
          <p:cNvPr id="6" name="Вертикальний сувій 5">
            <a:hlinkClick r:id="rId3" action="ppaction://hlinksldjump"/>
          </p:cNvPr>
          <p:cNvSpPr/>
          <p:nvPr/>
        </p:nvSpPr>
        <p:spPr>
          <a:xfrm>
            <a:off x="5106629" y="2857499"/>
            <a:ext cx="2968113" cy="2971801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Групування </a:t>
            </a:r>
            <a:endParaRPr kumimoji="0" lang="uk-UA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Вертикальний сувій 6">
            <a:hlinkClick r:id="rId4" action="ppaction://hlinksldjump"/>
          </p:cNvPr>
          <p:cNvSpPr/>
          <p:nvPr/>
        </p:nvSpPr>
        <p:spPr>
          <a:xfrm>
            <a:off x="8266471" y="2895600"/>
            <a:ext cx="2968113" cy="293370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 допомогою формул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скороченого</a:t>
            </a:r>
            <a:endParaRPr kumimoji="0" lang="uk-UA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множення</a:t>
            </a: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301" y="495301"/>
            <a:ext cx="1904999" cy="2057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7091689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0605" y="707924"/>
            <a:ext cx="1151849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cap="all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</a:t>
            </a:r>
            <a:r>
              <a:rPr lang="en-US" sz="4400" b="1" cap="all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uk-UA" sz="4400" b="1" cap="all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uk-UA" sz="4400" b="1" cap="all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Метод  </a:t>
            </a:r>
            <a:r>
              <a:rPr lang="uk-UA" sz="4400" b="1" cap="all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групування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7702" y="2227005"/>
            <a:ext cx="1176429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Розкладемо на множники многочлен</a:t>
            </a:r>
            <a:r>
              <a:rPr lang="uk-UA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xb</a:t>
            </a:r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xc</a:t>
            </a:r>
            <a:r>
              <a:rPr lang="uk-UA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Многочлен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xb</a:t>
            </a:r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xc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вдасться розкласти на множники методом винесення спільного множника за дужки, оскільки множника, спільного для всіх доданків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немає.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12932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03239" y="368710"/>
            <a:ext cx="11975690" cy="1504335"/>
          </a:xfrm>
        </p:spPr>
        <p:txBody>
          <a:bodyPr>
            <a:noAutofit/>
          </a:bodyPr>
          <a:lstStyle/>
          <a:p>
            <a:pPr lvl="0">
              <a:lnSpc>
                <a:spcPct val="120000"/>
              </a:lnSpc>
              <a:spcBef>
                <a:spcPts val="1000"/>
              </a:spcBef>
              <a:buClr>
                <a:srgbClr val="B71E42"/>
              </a:buClr>
              <a:buSzPct val="100000"/>
              <a:defRPr/>
            </a:pPr>
            <a:r>
              <a:rPr lang="uk-UA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b="1" cap="none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Щоб розкласти многочлен на множники способом </a:t>
            </a:r>
            <a:r>
              <a:rPr lang="uk-UA" sz="4000" b="1" cap="none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br>
              <a:rPr lang="uk-UA" sz="4000" b="1" cap="none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uk-UA" sz="4000" b="1" cap="none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uk-UA" sz="4000" b="1" cap="none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 групування</a:t>
            </a:r>
            <a:r>
              <a:rPr lang="uk-UA" sz="4000" b="1" cap="none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потрібно:</a:t>
            </a:r>
            <a:br>
              <a:rPr lang="uk-UA" sz="4000" b="1" cap="none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65471" y="2089666"/>
            <a:ext cx="11710219" cy="3080572"/>
          </a:xfrm>
        </p:spPr>
        <p:txBody>
          <a:bodyPr>
            <a:normAutofit fontScale="92500"/>
          </a:bodyPr>
          <a:lstStyle/>
          <a:p>
            <a:pPr marL="0" indent="0">
              <a:buNone/>
              <a:defRPr/>
            </a:pP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Об’єднати члени многочлена у групи так, щоб кожна з них містила  </a:t>
            </a:r>
            <a:b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спільний множник;</a:t>
            </a:r>
          </a:p>
          <a:p>
            <a:pPr marL="0" indent="0">
              <a:buNone/>
              <a:defRPr/>
            </a:pP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З кожної групи винести спільний множник за дужки;</a:t>
            </a:r>
          </a:p>
          <a:p>
            <a:pPr marL="0" indent="0">
              <a:buNone/>
              <a:defRPr/>
            </a:pP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Винести за дужки спільний  множник</a:t>
            </a:r>
            <a:r>
              <a:rPr lang="uk-UA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здобутому виразі.</a:t>
            </a:r>
            <a:endParaRPr lang="uk-UA" sz="3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Наприклад:</a:t>
            </a:r>
          </a:p>
          <a:p>
            <a:pPr marL="457200" indent="-457200">
              <a:buAutoNum type="arabicParenR"/>
              <a:defRPr/>
            </a:pPr>
            <a:endParaRPr lang="uk-UA" dirty="0" smtClean="0"/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65471" y="5124072"/>
            <a:ext cx="2492477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endParaRPr kumimoji="0" lang="uk-U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3062748" y="5124071"/>
            <a:ext cx="2803099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5865846" y="5170238"/>
            <a:ext cx="304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=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57948" y="517023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=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6170647" y="5124070"/>
            <a:ext cx="2751488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а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</a:t>
            </a:r>
            <a:r>
              <a:rPr kumimoji="0" lang="uk-UA" sz="24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+</a:t>
            </a:r>
            <a:r>
              <a:rPr kumimoji="0" lang="uk-UA" sz="2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</a:t>
            </a:r>
            <a:r>
              <a:rPr kumimoji="0" lang="uk-UA" sz="2400" b="1" i="0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)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+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х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</a:t>
            </a:r>
            <a:r>
              <a:rPr kumimoji="0" lang="uk-UA" sz="2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+</a:t>
            </a:r>
            <a:r>
              <a:rPr kumimoji="0" lang="uk-UA" sz="2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22135" y="5170238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=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226935" y="5124069"/>
            <a:ext cx="2073060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</a:t>
            </a:r>
            <a:r>
              <a:rPr kumimoji="0" lang="uk-UA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+</a:t>
            </a:r>
            <a:r>
              <a:rPr kumimoji="0" lang="uk-UA" sz="2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)(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а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+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х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7432252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3" grpId="0" animBg="1"/>
      <p:bldP spid="6" grpId="0" animBg="1"/>
      <p:bldP spid="12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8343" y="484240"/>
            <a:ext cx="6481309" cy="1015555"/>
          </a:xfrm>
        </p:spPr>
        <p:txBody>
          <a:bodyPr>
            <a:normAutofit fontScale="90000"/>
          </a:bodyPr>
          <a:lstStyle/>
          <a:p>
            <a:r>
              <a:rPr lang="uk-UA" sz="2800" b="1" dirty="0">
                <a:solidFill>
                  <a:srgbClr val="FF0000"/>
                </a:solidFill>
              </a:rPr>
              <a:t>   </a:t>
            </a:r>
            <a:br>
              <a:rPr lang="uk-UA" sz="2800" b="1" dirty="0">
                <a:solidFill>
                  <a:srgbClr val="FF0000"/>
                </a:solidFill>
              </a:rPr>
            </a:br>
            <a:r>
              <a:rPr lang="uk-UA" sz="2800" b="1" dirty="0">
                <a:solidFill>
                  <a:srgbClr val="FF0000"/>
                </a:solidFill>
              </a:rPr>
              <a:t>                      </a:t>
            </a:r>
            <a:r>
              <a:rPr lang="uk-UA" sz="4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Поміркуйте</a:t>
            </a:r>
            <a:endParaRPr lang="ru-RU" sz="49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484" y="2168013"/>
            <a:ext cx="11916697" cy="41737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 + ac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xb</a:t>
            </a:r>
            <a:r>
              <a:rPr lang="en-US" sz="3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xc</a:t>
            </a:r>
            <a:r>
              <a:rPr lang="uk-UA" sz="3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+ </a:t>
            </a: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+ (</a:t>
            </a:r>
            <a:r>
              <a:rPr lang="en-US" sz="3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= </a:t>
            </a: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b+c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+ </a:t>
            </a:r>
            <a:r>
              <a:rPr lang="en-US" sz="3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b+c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(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b+c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uk-UA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 можливо об’єднати члени многочлена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uk-UA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lang="uk-UA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xb</a:t>
            </a:r>
            <a:r>
              <a:rPr lang="uk-UA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xc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 групи так, щоб у  кожній із них були одночлени, які мають  спільний множник, в іншій спосіб?</a:t>
            </a:r>
            <a:endParaRPr lang="en-US" sz="3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uk-UA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xb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xc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en-US" sz="3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uk-UA" sz="3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a+x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a+x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a+x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uk-UA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906636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16194" y="309719"/>
            <a:ext cx="109433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cap="all" dirty="0">
                <a:solidFill>
                  <a:srgbClr val="FF0000"/>
                </a:solidFill>
                <a:ea typeface="+mj-ea"/>
                <a:cs typeface="+mj-cs"/>
              </a:rPr>
              <a:t/>
            </a:r>
            <a:br>
              <a:rPr lang="uk-UA" sz="2800" b="1" cap="all" dirty="0">
                <a:solidFill>
                  <a:srgbClr val="FF0000"/>
                </a:solidFill>
                <a:ea typeface="+mj-ea"/>
                <a:cs typeface="+mj-cs"/>
              </a:rPr>
            </a:br>
            <a:r>
              <a:rPr lang="uk-UA" sz="2800" b="1" cap="all" dirty="0">
                <a:solidFill>
                  <a:srgbClr val="FF0000"/>
                </a:solidFill>
                <a:ea typeface="+mj-ea"/>
                <a:cs typeface="+mj-cs"/>
              </a:rPr>
              <a:t>                 </a:t>
            </a:r>
            <a:r>
              <a:rPr lang="uk-UA" sz="2800" b="1" cap="all" dirty="0" smtClean="0">
                <a:solidFill>
                  <a:srgbClr val="FF0000"/>
                </a:solidFill>
                <a:ea typeface="+mj-ea"/>
                <a:cs typeface="+mj-cs"/>
              </a:rPr>
              <a:t>                  </a:t>
            </a:r>
            <a:r>
              <a:rPr lang="uk-UA" sz="4400" b="1" cap="all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Поміркуйте</a:t>
            </a:r>
            <a:endParaRPr lang="ru-RU" sz="4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981" y="1873045"/>
            <a:ext cx="12285406" cy="2417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  <a:spcBef>
                <a:spcPts val="1000"/>
              </a:spcBef>
              <a:buClr>
                <a:srgbClr val="B71E42"/>
              </a:buClr>
              <a:buSzPct val="100000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xb</a:t>
            </a: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xc</a:t>
            </a: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en-US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uk-UA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uk-UA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uk-UA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lvl="0" indent="-457200">
              <a:lnSpc>
                <a:spcPct val="120000"/>
              </a:lnSpc>
              <a:spcBef>
                <a:spcPts val="1000"/>
              </a:spcBef>
              <a:buSzPct val="100000"/>
              <a:buFont typeface="Wingdings" panose="05000000000000000000" pitchFamily="2" charset="2"/>
              <a:buChar char="Ø"/>
            </a:pP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Чим відрізняється це розкладання на множники від того, що ми отримали раніше?</a:t>
            </a:r>
          </a:p>
          <a:p>
            <a:pPr lvl="0">
              <a:lnSpc>
                <a:spcPct val="120000"/>
              </a:lnSpc>
              <a:spcBef>
                <a:spcPts val="1000"/>
              </a:spcBef>
              <a:buClr>
                <a:srgbClr val="B71E42"/>
              </a:buClr>
              <a:buSzPct val="100000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ac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xb</a:t>
            </a:r>
            <a:r>
              <a:rPr lang="en-US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xc</a:t>
            </a:r>
            <a:r>
              <a:rPr lang="uk-UA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+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+ (</a:t>
            </a:r>
            <a:r>
              <a:rPr lang="en-US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=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</a:t>
            </a:r>
            <a:r>
              <a:rPr lang="uk-UA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+ 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</a:t>
            </a:r>
            <a:r>
              <a:rPr lang="uk-UA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(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1224" y="4391692"/>
            <a:ext cx="11970776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20000"/>
              </a:lnSpc>
              <a:spcBef>
                <a:spcPts val="1000"/>
              </a:spcBef>
              <a:buSzPct val="100000"/>
              <a:buFont typeface="Wingdings" panose="05000000000000000000" pitchFamily="2" charset="2"/>
              <a:buChar char="Ø"/>
            </a:pP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 розкладання відрізняються порядком множників, а від </a:t>
            </a:r>
            <a:r>
              <a:rPr lang="uk-UA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перестановки </a:t>
            </a: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множників добуток не змінюється. Тобто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x)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86276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9296" y="804519"/>
            <a:ext cx="9603275" cy="1049235"/>
          </a:xfrm>
        </p:spPr>
        <p:txBody>
          <a:bodyPr>
            <a:normAutofit/>
          </a:bodyPr>
          <a:lstStyle/>
          <a:p>
            <a:r>
              <a:rPr lang="uk-UA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тренуємося</a:t>
            </a:r>
            <a:endParaRPr lang="ru-RU" sz="4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484" y="1986489"/>
            <a:ext cx="12182168" cy="4552709"/>
          </a:xfrm>
        </p:spPr>
        <p:txBody>
          <a:bodyPr>
            <a:noAutofit/>
          </a:bodyPr>
          <a:lstStyle/>
          <a:p>
            <a:pPr marL="3657600" lvl="8" indent="0">
              <a:buNone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№529 (476)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непарні</a:t>
            </a:r>
          </a:p>
          <a:p>
            <a:pPr marL="0" indent="0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4a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4b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80968" y="2642048"/>
            <a:ext cx="9910915" cy="1677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=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uk-UA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(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)(5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p)</a:t>
            </a:r>
          </a:p>
          <a:p>
            <a:pPr>
              <a:lnSpc>
                <a:spcPts val="43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65871" y="2642048"/>
            <a:ext cx="10205884" cy="564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a+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a+</a:t>
            </a:r>
            <a:r>
              <a:rPr lang="en-US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=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(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484" y="3168752"/>
            <a:ext cx="691231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5a - 5b +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bp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47484" y="3691199"/>
            <a:ext cx="1110553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ab –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47484" y="3744396"/>
            <a:ext cx="646986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 ab + ac – b – c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681989" y="3665937"/>
            <a:ext cx="9994490" cy="564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(ab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=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b(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(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94460" y="4161903"/>
            <a:ext cx="10776394" cy="56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(ab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ac)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(-b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= a(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(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(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)(a –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42911689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2155" y="383458"/>
            <a:ext cx="10559845" cy="1470297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0070C0"/>
                </a:solidFill>
              </a:rPr>
              <a:t>                       </a:t>
            </a:r>
            <a:br>
              <a:rPr lang="uk-UA" b="1" dirty="0" smtClean="0">
                <a:solidFill>
                  <a:srgbClr val="0070C0"/>
                </a:solidFill>
              </a:rPr>
            </a:br>
            <a:r>
              <a:rPr lang="uk-UA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Знаю</a:t>
            </a:r>
            <a:r>
              <a:rPr lang="uk-UA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вмію,</a:t>
            </a:r>
            <a:r>
              <a:rPr lang="en-US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можу!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0" y="1853755"/>
                <a:ext cx="12300155" cy="4414311"/>
              </a:xfrm>
            </p:spPr>
            <p:txBody>
              <a:bodyPr>
                <a:normAutofit fontScale="85000" lnSpcReduction="10000"/>
              </a:bodyPr>
              <a:lstStyle/>
              <a:p>
                <a:pPr marL="0" lvl="0" indent="0">
                  <a:buClr>
                    <a:srgbClr val="B71E42"/>
                  </a:buClr>
                  <a:buNone/>
                </a:pPr>
                <a:r>
                  <a:rPr lang="uk-UA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№531(478)</a:t>
                </a:r>
              </a:p>
              <a:p>
                <a:pPr marL="0" lvl="0" indent="0">
                  <a:buClr>
                    <a:srgbClr val="B71E42"/>
                  </a:buClr>
                  <a:buNone/>
                </a:pPr>
                <a:r>
                  <a:rPr lang="uk-UA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</a:t>
                </a:r>
                <a:r>
                  <a:rPr lang="uk-UA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 a + 1 =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uk-UA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</a:t>
                </a:r>
                <a:r>
                  <a:rPr lang="uk-UA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0" lvl="0" indent="0">
                  <a:buClr>
                    <a:srgbClr val="B71E42"/>
                  </a:buClr>
                  <a:buNone/>
                </a:pPr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uk-UA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sup>
                    </m:sSup>
                  </m:oMath>
                </a14:m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+ 50 =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sup>
                    </m:sSup>
                  </m:oMath>
                </a14:m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(-</a:t>
                </a:r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800" b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 </m:t>
                    </m:r>
                  </m:oMath>
                </a14:m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50 )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- 5(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- 5)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endParaRPr lang="uk-UA" sz="28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buClr>
                    <a:srgbClr val="B71E42"/>
                  </a:buClr>
                  <a:buNone/>
                </a:pP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№ 538(484)(1)</a:t>
                </a:r>
              </a:p>
              <a:p>
                <a:pPr marL="0" lvl="0" indent="0">
                  <a:buClr>
                    <a:srgbClr val="B71E42"/>
                  </a:buClr>
                  <a:buNone/>
                </a:pPr>
                <a:r>
                  <a:rPr lang="uk-UA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 </a:t>
                </a:r>
                <a:r>
                  <a:rPr lang="en-US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+ay</a:t>
                </a:r>
                <a:r>
                  <a:rPr lang="en-US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-b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-by+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uk-UA" sz="2800" b="1" i="0" smtClean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с</m:t>
                        </m:r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+cy=(a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-b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+c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uk-UA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8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800" b="1" dirty="0" err="1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8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-b</a:t>
                </a:r>
                <a:r>
                  <a:rPr lang="en-US" sz="2800" b="1" dirty="0" err="1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8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+c</a:t>
                </a:r>
                <a:r>
                  <a:rPr lang="en-US" sz="2800" b="1" dirty="0" err="1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8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sz="2800" b="1" dirty="0" err="1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a-b+c</a:t>
                </a:r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)+</a:t>
                </a:r>
                <a:r>
                  <a:rPr lang="en-US" sz="28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800" b="1" dirty="0" err="1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a-b+c</a:t>
                </a:r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)=(</a:t>
                </a:r>
                <a:r>
                  <a:rPr lang="en-US" sz="2800" b="1" dirty="0" err="1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a-b+c</a:t>
                </a:r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+y)</a:t>
                </a:r>
                <a:endParaRPr lang="uk-UA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buClr>
                    <a:srgbClr val="B71E42"/>
                  </a:buClr>
                  <a:buNone/>
                </a:pPr>
                <a:r>
                  <a:rPr lang="uk-UA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або</a:t>
                </a:r>
                <a:endParaRPr lang="en-US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buClr>
                    <a:srgbClr val="B71E42"/>
                  </a:buClr>
                  <a:buNone/>
                </a:pP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 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+ay-b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2800" b="1" dirty="0" err="1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by+c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cy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y)+(</a:t>
                </a:r>
                <a:r>
                  <a:rPr lang="en-US" sz="28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-b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28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y)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sz="28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y)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+y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uk-UA" sz="28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+y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8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+y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</a:p>
              <a:p>
                <a:pPr marL="0" lvl="0" indent="0">
                  <a:buClr>
                    <a:srgbClr val="B71E42"/>
                  </a:buClr>
                  <a:buNone/>
                </a:pPr>
                <a:r>
                  <a:rPr lang="uk-UA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= 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+y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)(</a:t>
                </a:r>
                <a:r>
                  <a:rPr lang="en-US" sz="2800" b="1" dirty="0" err="1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a-b+c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sz="28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buClr>
                    <a:srgbClr val="B71E42"/>
                  </a:buClr>
                  <a:buNone/>
                </a:pPr>
                <a:endParaRPr lang="en-US" sz="2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buClr>
                    <a:srgbClr val="B71E42"/>
                  </a:buClr>
                  <a:buNone/>
                </a:pPr>
                <a:endParaRPr lang="en-US" sz="2400" dirty="0">
                  <a:solidFill>
                    <a:prstClr val="black"/>
                  </a:solidFill>
                </a:endParaRPr>
              </a:p>
              <a:p>
                <a:pPr marL="0" lvl="0" indent="0">
                  <a:buClr>
                    <a:srgbClr val="B71E42"/>
                  </a:buClr>
                  <a:buNone/>
                </a:pPr>
                <a:endParaRPr lang="en-US" sz="2400" dirty="0">
                  <a:solidFill>
                    <a:prstClr val="black"/>
                  </a:solidFill>
                </a:endParaRPr>
              </a:p>
              <a:p>
                <a:pPr marL="0" lvl="0" indent="0">
                  <a:buClr>
                    <a:srgbClr val="B71E42"/>
                  </a:buClr>
                  <a:buNone/>
                </a:pPr>
                <a:endParaRPr lang="ru-RU" sz="2400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853755"/>
                <a:ext cx="12300155" cy="4414311"/>
              </a:xfrm>
              <a:blipFill>
                <a:blip r:embed="rId2"/>
                <a:stretch>
                  <a:fillRect l="-743" t="-8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554345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8077" y="804519"/>
            <a:ext cx="9476777" cy="1049235"/>
          </a:xfrm>
        </p:spPr>
        <p:txBody>
          <a:bodyPr>
            <a:normAutofit/>
          </a:bodyPr>
          <a:lstStyle/>
          <a:p>
            <a:r>
              <a:rPr lang="uk-UA" sz="5400" b="1" dirty="0" smtClean="0">
                <a:solidFill>
                  <a:srgbClr val="0070C0"/>
                </a:solidFill>
              </a:rPr>
              <a:t>     Домашнє завдання</a:t>
            </a:r>
            <a:endParaRPr lang="ru-RU" sz="54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1579" y="2015732"/>
            <a:ext cx="10435621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підручником: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П. 13 (читати, опрацювати приклади)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Виконати № 529(476) парні, №531(478)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55745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536</Words>
  <Application>Microsoft Office PowerPoint</Application>
  <PresentationFormat>Произвольный</PresentationFormat>
  <Paragraphs>55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Gallery</vt:lpstr>
      <vt:lpstr>   Розкладання многочлена на                                 множники                           (метод групування)</vt:lpstr>
      <vt:lpstr>                   Згадайте !  </vt:lpstr>
      <vt:lpstr>Слайд 3</vt:lpstr>
      <vt:lpstr>Слайд 4</vt:lpstr>
      <vt:lpstr>Слайд 5</vt:lpstr>
      <vt:lpstr> Щоб розкласти многочлен на множники способом                             групування, потрібно: </vt:lpstr>
      <vt:lpstr>                          Поміркуйте</vt:lpstr>
      <vt:lpstr>Слайд 8</vt:lpstr>
      <vt:lpstr>                    тренуємося</vt:lpstr>
      <vt:lpstr>                                  Знаю, вмію, можу!</vt:lpstr>
      <vt:lpstr>     Домашнє завдання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Розкладання многочлена на                                 множники</dc:title>
  <dc:creator>Пользователь Windows</dc:creator>
  <cp:lastModifiedBy>Sch</cp:lastModifiedBy>
  <cp:revision>46</cp:revision>
  <dcterms:created xsi:type="dcterms:W3CDTF">2021-01-17T06:51:53Z</dcterms:created>
  <dcterms:modified xsi:type="dcterms:W3CDTF">2022-11-14T11:00:28Z</dcterms:modified>
</cp:coreProperties>
</file>