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62" r:id="rId3"/>
    <p:sldId id="263" r:id="rId4"/>
    <p:sldId id="257" r:id="rId5"/>
    <p:sldId id="276" r:id="rId6"/>
    <p:sldId id="277" r:id="rId7"/>
    <p:sldId id="258" r:id="rId8"/>
    <p:sldId id="278" r:id="rId9"/>
    <p:sldId id="279" r:id="rId10"/>
    <p:sldId id="286" r:id="rId11"/>
    <p:sldId id="28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EC85CA75-34F2-46FE-B7DE-61B8B0BA6775}">
          <p14:sldIdLst>
            <p14:sldId id="268"/>
            <p14:sldId id="275"/>
            <p14:sldId id="262"/>
            <p14:sldId id="263"/>
            <p14:sldId id="285"/>
            <p14:sldId id="257"/>
            <p14:sldId id="276"/>
            <p14:sldId id="277"/>
            <p14:sldId id="258"/>
            <p14:sldId id="278"/>
            <p14:sldId id="279"/>
            <p14:sldId id="286"/>
            <p14:sldId id="281"/>
            <p14:sldId id="280"/>
            <p14:sldId id="284"/>
            <p14:sldId id="287"/>
            <p14:sldId id="273"/>
            <p14:sldId id="28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157" autoAdjust="0"/>
    <p:restoredTop sz="94660"/>
  </p:normalViewPr>
  <p:slideViewPr>
    <p:cSldViewPr>
      <p:cViewPr varScale="1">
        <p:scale>
          <a:sx n="69" d="100"/>
          <a:sy n="69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596E0-D01D-4E88-9384-FEE6CBAB48C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37C99-E72D-4DF6-8D4F-9D53A75EC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369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04B974-9F16-4032-8EC1-D92ED859D859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4155767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04B974-9F16-4032-8EC1-D92ED859D859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80994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74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902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159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033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78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674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0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0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02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752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850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D050-71EC-431F-A1C1-551387107818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6769-5FCF-4143-884C-D23584EACA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45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74646"/>
            <a:ext cx="8449567" cy="4175745"/>
          </a:xfrm>
        </p:spPr>
        <p:txBody>
          <a:bodyPr>
            <a:normAutofit/>
          </a:bodyPr>
          <a:lstStyle/>
          <a:p>
            <a:r>
              <a:rPr lang="uk-UA" sz="4000" dirty="0"/>
              <a:t/>
            </a:r>
            <a:br>
              <a:rPr lang="uk-UA" sz="4000" dirty="0"/>
            </a:br>
            <a:r>
              <a:rPr lang="uk-UA" sz="6000" dirty="0">
                <a:solidFill>
                  <a:srgbClr val="CC3300"/>
                </a:solidFill>
              </a:rPr>
              <a:t>Тема</a:t>
            </a:r>
            <a:r>
              <a:rPr lang="uk-UA" sz="6000" dirty="0" smtClean="0">
                <a:solidFill>
                  <a:srgbClr val="CC3300"/>
                </a:solidFill>
              </a:rPr>
              <a:t>:</a:t>
            </a:r>
            <a:r>
              <a:rPr lang="en-US" dirty="0" smtClean="0">
                <a:solidFill>
                  <a:srgbClr val="CC3300"/>
                </a:solidFill>
              </a:rPr>
              <a:t/>
            </a:r>
            <a:br>
              <a:rPr lang="en-US" dirty="0" smtClean="0">
                <a:solidFill>
                  <a:srgbClr val="CC3300"/>
                </a:solidFill>
              </a:rPr>
            </a:br>
            <a:r>
              <a:rPr lang="uk-UA" dirty="0" smtClean="0"/>
              <a:t> «</a:t>
            </a:r>
            <a:r>
              <a:rPr lang="ru-RU" dirty="0" err="1" smtClean="0"/>
              <a:t>Властивості</a:t>
            </a:r>
            <a:r>
              <a:rPr lang="ru-RU" dirty="0" smtClean="0"/>
              <a:t> </a:t>
            </a:r>
            <a:r>
              <a:rPr lang="ru-RU" dirty="0" err="1"/>
              <a:t>кутів</a:t>
            </a:r>
            <a:r>
              <a:rPr lang="ru-RU" dirty="0"/>
              <a:t>, </a:t>
            </a:r>
            <a:r>
              <a:rPr lang="ru-RU" dirty="0" err="1"/>
              <a:t>утворених</a:t>
            </a:r>
            <a:r>
              <a:rPr lang="ru-RU" dirty="0"/>
              <a:t> при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паралельних</a:t>
            </a:r>
            <a:r>
              <a:rPr lang="ru-RU" dirty="0"/>
              <a:t> </a:t>
            </a:r>
            <a:r>
              <a:rPr lang="ru-RU" dirty="0" err="1"/>
              <a:t>прямих</a:t>
            </a:r>
            <a:r>
              <a:rPr lang="ru-RU" dirty="0"/>
              <a:t> </a:t>
            </a:r>
            <a:r>
              <a:rPr lang="ru-RU" dirty="0" err="1" smtClean="0"/>
              <a:t>січною</a:t>
            </a:r>
            <a:r>
              <a:rPr lang="ru-RU" dirty="0" smtClean="0"/>
              <a:t>»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76303" y="0"/>
            <a:ext cx="46191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з </a:t>
            </a:r>
            <a:r>
              <a:rPr lang="ru-RU" sz="32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геометрії</a:t>
            </a:r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7 </a:t>
            </a:r>
            <a:r>
              <a:rPr lang="ru-RU" sz="32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1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95288" y="206057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339933"/>
                </a:solidFill>
              </a:rPr>
              <a:t>Якщо при перетині двох прямих січною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436562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339933"/>
                </a:solidFill>
              </a:rPr>
              <a:t>то </a:t>
            </a:r>
            <a:r>
              <a:rPr lang="ru-RU" sz="2400" b="1" dirty="0" err="1">
                <a:solidFill>
                  <a:srgbClr val="339933"/>
                </a:solidFill>
              </a:rPr>
              <a:t>ці</a:t>
            </a:r>
            <a:r>
              <a:rPr lang="ru-RU" sz="2400" b="1" dirty="0">
                <a:solidFill>
                  <a:srgbClr val="339933"/>
                </a:solidFill>
              </a:rPr>
              <a:t> 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прямі</a:t>
            </a:r>
            <a:r>
              <a:rPr lang="ru-RU" sz="2400" b="1" dirty="0" smtClean="0">
                <a:solidFill>
                  <a:srgbClr val="339933"/>
                </a:solidFill>
              </a:rPr>
              <a:t>      </a:t>
            </a:r>
            <a:r>
              <a:rPr lang="ru-RU" sz="2400" b="1" dirty="0" smtClean="0">
                <a:solidFill>
                  <a:srgbClr val="FF3300"/>
                </a:solidFill>
              </a:rPr>
              <a:t>п а р а л е л ь н і </a:t>
            </a:r>
            <a:r>
              <a:rPr lang="ru-RU" sz="2400" b="1" dirty="0" smtClean="0">
                <a:solidFill>
                  <a:srgbClr val="339933"/>
                </a:solidFill>
              </a:rPr>
              <a:t>.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058334" y="2776256"/>
            <a:ext cx="28797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</a:rPr>
              <a:t>різносторонні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339933"/>
                </a:solidFill>
              </a:rPr>
              <a:t>кути  </a:t>
            </a:r>
            <a:r>
              <a:rPr lang="ru-RU" sz="2400" b="1" dirty="0" err="1">
                <a:solidFill>
                  <a:srgbClr val="FF3300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5938059" y="2781300"/>
            <a:ext cx="2879725" cy="1584325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відповідні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кути </a:t>
            </a:r>
            <a:r>
              <a:rPr lang="ru-RU" sz="2400" b="1" dirty="0" err="1">
                <a:solidFill>
                  <a:schemeClr val="accent2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4510" y="2776256"/>
            <a:ext cx="26638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односторонні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rgbClr val="339933"/>
                </a:solidFill>
              </a:rPr>
              <a:t>в </a:t>
            </a:r>
            <a:r>
              <a:rPr lang="ru-RU" sz="2400" b="1" dirty="0" err="1">
                <a:solidFill>
                  <a:srgbClr val="339933"/>
                </a:solidFill>
              </a:rPr>
              <a:t>сумі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>
                <a:solidFill>
                  <a:srgbClr val="339933"/>
                </a:solidFill>
              </a:rPr>
              <a:t>дорівнюють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>
                <a:solidFill>
                  <a:srgbClr val="FF3300"/>
                </a:solidFill>
              </a:rPr>
              <a:t>180</a:t>
            </a:r>
            <a:r>
              <a:rPr lang="en-US" sz="2400" b="1" baseline="30000" dirty="0">
                <a:solidFill>
                  <a:srgbClr val="FF3300"/>
                </a:solidFill>
                <a:cs typeface="Arial" charset="0"/>
              </a:rPr>
              <a:t>°</a:t>
            </a:r>
            <a:endParaRPr lang="en-US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2660189" y="4190787"/>
            <a:ext cx="864121" cy="3897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5639960" y="4127908"/>
            <a:ext cx="864716" cy="3897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4504" y="836712"/>
            <a:ext cx="5749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Ознака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паралельності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прямих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95288" y="206057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>
                <a:solidFill>
                  <a:srgbClr val="339933"/>
                </a:solidFill>
              </a:rPr>
              <a:t>Якщо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прямі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FF3300"/>
                </a:solidFill>
              </a:rPr>
              <a:t>паралельні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2787905"/>
            <a:ext cx="8424862" cy="720725"/>
          </a:xfrm>
          <a:prstGeom prst="rect">
            <a:avLst/>
          </a:prstGeom>
          <a:solidFill>
            <a:srgbClr val="F7FECA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339933"/>
                </a:solidFill>
              </a:rPr>
              <a:t>то </a:t>
            </a:r>
            <a:r>
              <a:rPr lang="ru-RU" sz="2400" b="1" dirty="0" smtClean="0">
                <a:solidFill>
                  <a:srgbClr val="339933"/>
                </a:solidFill>
              </a:rPr>
              <a:t>при </a:t>
            </a:r>
            <a:r>
              <a:rPr lang="ru-RU" sz="2400" b="1" dirty="0" err="1" smtClean="0">
                <a:solidFill>
                  <a:srgbClr val="339933"/>
                </a:solidFill>
              </a:rPr>
              <a:t>перетині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цих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прямих</a:t>
            </a:r>
            <a:r>
              <a:rPr lang="ru-RU" sz="2400" b="1" dirty="0" smtClean="0">
                <a:solidFill>
                  <a:srgbClr val="339933"/>
                </a:solidFill>
              </a:rPr>
              <a:t> </a:t>
            </a:r>
            <a:r>
              <a:rPr lang="ru-RU" sz="2400" b="1" dirty="0" err="1" smtClean="0">
                <a:solidFill>
                  <a:srgbClr val="339933"/>
                </a:solidFill>
              </a:rPr>
              <a:t>січною</a:t>
            </a:r>
            <a:endParaRPr lang="ru-RU" sz="2400" b="1" dirty="0">
              <a:solidFill>
                <a:srgbClr val="339933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059113" y="3505115"/>
            <a:ext cx="28797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</a:rPr>
              <a:t>різносторонні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339933"/>
                </a:solidFill>
              </a:rPr>
              <a:t>кути  </a:t>
            </a:r>
            <a:r>
              <a:rPr lang="ru-RU" sz="2400" b="1" dirty="0" err="1">
                <a:solidFill>
                  <a:srgbClr val="FF3300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5938838" y="3508630"/>
            <a:ext cx="2879725" cy="1584325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відповідні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кути </a:t>
            </a:r>
            <a:r>
              <a:rPr lang="ru-RU" sz="2400" b="1" dirty="0" err="1">
                <a:solidFill>
                  <a:schemeClr val="accent2"/>
                </a:solidFill>
              </a:rPr>
              <a:t>рівні</a:t>
            </a:r>
            <a:endParaRPr lang="ru-RU" sz="2400" b="1" dirty="0">
              <a:solidFill>
                <a:srgbClr val="FF3300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5288" y="3505908"/>
            <a:ext cx="2663825" cy="1582738"/>
          </a:xfrm>
          <a:prstGeom prst="rect">
            <a:avLst/>
          </a:prstGeom>
          <a:solidFill>
            <a:srgbClr val="DDFBFF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внутрішні</a:t>
            </a:r>
            <a:endParaRPr lang="ru-RU" sz="2400" b="1" dirty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односторонні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rgbClr val="339933"/>
                </a:solidFill>
              </a:rPr>
              <a:t>в </a:t>
            </a:r>
            <a:r>
              <a:rPr lang="ru-RU" sz="2400" b="1" dirty="0" err="1">
                <a:solidFill>
                  <a:srgbClr val="339933"/>
                </a:solidFill>
              </a:rPr>
              <a:t>сумі</a:t>
            </a:r>
            <a:r>
              <a:rPr lang="ru-RU" sz="2400" b="1" dirty="0">
                <a:solidFill>
                  <a:srgbClr val="339933"/>
                </a:solidFill>
              </a:rPr>
              <a:t> </a:t>
            </a:r>
            <a:r>
              <a:rPr lang="ru-RU" sz="2400" b="1" dirty="0" err="1">
                <a:solidFill>
                  <a:srgbClr val="339933"/>
                </a:solidFill>
              </a:rPr>
              <a:t>дорівнюють</a:t>
            </a:r>
            <a:endParaRPr lang="ru-RU" sz="2400" b="1" dirty="0">
              <a:solidFill>
                <a:srgbClr val="339933"/>
              </a:solidFill>
            </a:endParaRPr>
          </a:p>
          <a:p>
            <a:pPr algn="ctr"/>
            <a:r>
              <a:rPr lang="ru-RU" sz="2400" b="1" dirty="0">
                <a:solidFill>
                  <a:srgbClr val="FF3300"/>
                </a:solidFill>
              </a:rPr>
              <a:t>180</a:t>
            </a:r>
            <a:r>
              <a:rPr lang="en-US" sz="2400" b="1" baseline="30000" dirty="0">
                <a:solidFill>
                  <a:srgbClr val="FF3300"/>
                </a:solidFill>
                <a:cs typeface="Arial" charset="0"/>
              </a:rPr>
              <a:t>°</a:t>
            </a:r>
            <a:endParaRPr lang="en-US" sz="2400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2699792" y="4848225"/>
            <a:ext cx="990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5651500" y="4821153"/>
            <a:ext cx="990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F3355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або</a:t>
            </a:r>
            <a:endParaRPr lang="ru-RU" sz="3600" b="1" kern="10" dirty="0">
              <a:ln w="12700">
                <a:solidFill>
                  <a:srgbClr val="F33550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9512" y="508030"/>
            <a:ext cx="78443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Властивість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кутів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,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утворених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при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перетині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паралельних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прямих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січною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2"/>
          <p:cNvGrpSpPr>
            <a:grpSpLocks/>
          </p:cNvGrpSpPr>
          <p:nvPr/>
        </p:nvGrpSpPr>
        <p:grpSpPr bwMode="auto">
          <a:xfrm>
            <a:off x="900113" y="692150"/>
            <a:ext cx="3455987" cy="1590675"/>
            <a:chOff x="567" y="618"/>
            <a:chExt cx="2177" cy="1002"/>
          </a:xfrm>
        </p:grpSpPr>
        <p:sp>
          <p:nvSpPr>
            <p:cNvPr id="23594" name="Rectangle 3"/>
            <p:cNvSpPr>
              <a:spLocks noChangeArrowheads="1"/>
            </p:cNvSpPr>
            <p:nvPr/>
          </p:nvSpPr>
          <p:spPr bwMode="auto">
            <a:xfrm>
              <a:off x="567" y="618"/>
              <a:ext cx="2177" cy="998"/>
            </a:xfrm>
            <a:prstGeom prst="rect">
              <a:avLst/>
            </a:prstGeom>
            <a:solidFill>
              <a:srgbClr val="DDFBFF"/>
            </a:solidFill>
            <a:ln w="9525">
              <a:solidFill>
                <a:srgbClr val="3399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4000"/>
            </a:p>
          </p:txBody>
        </p:sp>
        <p:sp>
          <p:nvSpPr>
            <p:cNvPr id="23595" name="Text Box 4"/>
            <p:cNvSpPr txBox="1">
              <a:spLocks noChangeArrowheads="1"/>
            </p:cNvSpPr>
            <p:nvPr/>
          </p:nvSpPr>
          <p:spPr bwMode="auto">
            <a:xfrm>
              <a:off x="657" y="1298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339933"/>
                  </a:solidFill>
                </a:rPr>
                <a:t>a</a:t>
              </a:r>
              <a:endParaRPr lang="ru-RU" b="1" i="1">
                <a:solidFill>
                  <a:srgbClr val="339933"/>
                </a:solidFill>
              </a:endParaRPr>
            </a:p>
          </p:txBody>
        </p:sp>
        <p:sp>
          <p:nvSpPr>
            <p:cNvPr id="23596" name="Text Box 5"/>
            <p:cNvSpPr txBox="1">
              <a:spLocks noChangeArrowheads="1"/>
            </p:cNvSpPr>
            <p:nvPr/>
          </p:nvSpPr>
          <p:spPr bwMode="auto">
            <a:xfrm>
              <a:off x="748" y="754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339933"/>
                  </a:solidFill>
                </a:rPr>
                <a:t>b</a:t>
              </a:r>
              <a:endParaRPr lang="ru-RU" b="1" i="1">
                <a:solidFill>
                  <a:srgbClr val="339933"/>
                </a:solidFill>
              </a:endParaRPr>
            </a:p>
          </p:txBody>
        </p:sp>
        <p:sp>
          <p:nvSpPr>
            <p:cNvPr id="23597" name="Text Box 6"/>
            <p:cNvSpPr txBox="1">
              <a:spLocks noChangeArrowheads="1"/>
            </p:cNvSpPr>
            <p:nvPr/>
          </p:nvSpPr>
          <p:spPr bwMode="auto">
            <a:xfrm>
              <a:off x="1474" y="1389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chemeClr val="accent2"/>
                  </a:solidFill>
                </a:rPr>
                <a:t>m</a:t>
              </a:r>
              <a:endParaRPr lang="ru-RU" b="1" i="1">
                <a:solidFill>
                  <a:schemeClr val="accent2"/>
                </a:solidFill>
              </a:endParaRPr>
            </a:p>
          </p:txBody>
        </p:sp>
        <p:sp>
          <p:nvSpPr>
            <p:cNvPr id="23598" name="Freeform 7"/>
            <p:cNvSpPr>
              <a:spLocks/>
            </p:cNvSpPr>
            <p:nvPr/>
          </p:nvSpPr>
          <p:spPr bwMode="auto">
            <a:xfrm>
              <a:off x="1383" y="845"/>
              <a:ext cx="227" cy="136"/>
            </a:xfrm>
            <a:custGeom>
              <a:avLst/>
              <a:gdLst>
                <a:gd name="T0" fmla="*/ 0 w 227"/>
                <a:gd name="T1" fmla="*/ 0 h 136"/>
                <a:gd name="T2" fmla="*/ 46 w 227"/>
                <a:gd name="T3" fmla="*/ 136 h 136"/>
                <a:gd name="T4" fmla="*/ 227 w 227"/>
                <a:gd name="T5" fmla="*/ 45 h 136"/>
                <a:gd name="T6" fmla="*/ 0 w 227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7"/>
                <a:gd name="T13" fmla="*/ 0 h 136"/>
                <a:gd name="T14" fmla="*/ 227 w 227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7" h="136">
                  <a:moveTo>
                    <a:pt x="0" y="0"/>
                  </a:moveTo>
                  <a:lnTo>
                    <a:pt x="46" y="136"/>
                  </a:lnTo>
                  <a:lnTo>
                    <a:pt x="227" y="45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B049"/>
                </a:gs>
                <a:gs pos="9000">
                  <a:srgbClr val="B43E85"/>
                </a:gs>
                <a:gs pos="15500">
                  <a:srgbClr val="C50849"/>
                </a:gs>
                <a:gs pos="16499">
                  <a:srgbClr val="F952A0"/>
                </a:gs>
                <a:gs pos="18500">
                  <a:srgbClr val="FEE7F2"/>
                </a:gs>
                <a:gs pos="39500">
                  <a:srgbClr val="F8B049"/>
                </a:gs>
                <a:gs pos="43500">
                  <a:srgbClr val="F8B049"/>
                </a:gs>
                <a:gs pos="50000">
                  <a:srgbClr val="FC9FCB"/>
                </a:gs>
                <a:gs pos="56500">
                  <a:srgbClr val="F8B049"/>
                </a:gs>
                <a:gs pos="60501">
                  <a:srgbClr val="F8B049"/>
                </a:gs>
                <a:gs pos="81500">
                  <a:srgbClr val="FEE7F2"/>
                </a:gs>
                <a:gs pos="83501">
                  <a:srgbClr val="F952A0"/>
                </a:gs>
                <a:gs pos="84500">
                  <a:srgbClr val="C50849"/>
                </a:gs>
                <a:gs pos="91000">
                  <a:srgbClr val="B43E85"/>
                </a:gs>
                <a:gs pos="100000">
                  <a:srgbClr val="F8B049"/>
                </a:gs>
              </a:gsLst>
              <a:lin ang="18900000" scaled="1"/>
            </a:gradFill>
            <a:ln w="0">
              <a:solidFill>
                <a:srgbClr val="DDFB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99" name="Freeform 8"/>
            <p:cNvSpPr>
              <a:spLocks/>
            </p:cNvSpPr>
            <p:nvPr/>
          </p:nvSpPr>
          <p:spPr bwMode="auto">
            <a:xfrm>
              <a:off x="1519" y="1207"/>
              <a:ext cx="363" cy="227"/>
            </a:xfrm>
            <a:custGeom>
              <a:avLst/>
              <a:gdLst>
                <a:gd name="T0" fmla="*/ 91 w 363"/>
                <a:gd name="T1" fmla="*/ 137 h 227"/>
                <a:gd name="T2" fmla="*/ 363 w 363"/>
                <a:gd name="T3" fmla="*/ 227 h 227"/>
                <a:gd name="T4" fmla="*/ 0 w 363"/>
                <a:gd name="T5" fmla="*/ 0 h 227"/>
                <a:gd name="T6" fmla="*/ 91 w 363"/>
                <a:gd name="T7" fmla="*/ 137 h 2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"/>
                <a:gd name="T13" fmla="*/ 0 h 227"/>
                <a:gd name="T14" fmla="*/ 363 w 363"/>
                <a:gd name="T15" fmla="*/ 227 h 2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" h="227">
                  <a:moveTo>
                    <a:pt x="91" y="137"/>
                  </a:moveTo>
                  <a:lnTo>
                    <a:pt x="363" y="227"/>
                  </a:lnTo>
                  <a:lnTo>
                    <a:pt x="0" y="0"/>
                  </a:lnTo>
                  <a:lnTo>
                    <a:pt x="91" y="137"/>
                  </a:lnTo>
                  <a:close/>
                </a:path>
              </a:pathLst>
            </a:custGeom>
            <a:gradFill rotWithShape="1">
              <a:gsLst>
                <a:gs pos="0">
                  <a:srgbClr val="5E9EFF"/>
                </a:gs>
                <a:gs pos="20000">
                  <a:srgbClr val="85C2FF"/>
                </a:gs>
                <a:gs pos="35001">
                  <a:srgbClr val="C4D6EB"/>
                </a:gs>
                <a:gs pos="50000">
                  <a:srgbClr val="FFEBFA"/>
                </a:gs>
                <a:gs pos="64999">
                  <a:srgbClr val="C4D6EB"/>
                </a:gs>
                <a:gs pos="80000">
                  <a:srgbClr val="85C2FF"/>
                </a:gs>
                <a:gs pos="100000">
                  <a:srgbClr val="5E9EFF"/>
                </a:gs>
              </a:gsLst>
              <a:lin ang="2700000" scaled="1"/>
            </a:gradFill>
            <a:ln w="0">
              <a:solidFill>
                <a:srgbClr val="DDFB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00" name="Line 9"/>
            <p:cNvSpPr>
              <a:spLocks noChangeShapeType="1"/>
            </p:cNvSpPr>
            <p:nvPr/>
          </p:nvSpPr>
          <p:spPr bwMode="auto">
            <a:xfrm>
              <a:off x="930" y="754"/>
              <a:ext cx="1406" cy="317"/>
            </a:xfrm>
            <a:prstGeom prst="line">
              <a:avLst/>
            </a:prstGeom>
            <a:noFill/>
            <a:ln w="28575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1" name="Line 10"/>
            <p:cNvSpPr>
              <a:spLocks noChangeShapeType="1"/>
            </p:cNvSpPr>
            <p:nvPr/>
          </p:nvSpPr>
          <p:spPr bwMode="auto">
            <a:xfrm>
              <a:off x="1292" y="663"/>
              <a:ext cx="409" cy="907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2" name="Line 11"/>
            <p:cNvSpPr>
              <a:spLocks noChangeShapeType="1"/>
            </p:cNvSpPr>
            <p:nvPr/>
          </p:nvSpPr>
          <p:spPr bwMode="auto">
            <a:xfrm>
              <a:off x="748" y="1162"/>
              <a:ext cx="1406" cy="317"/>
            </a:xfrm>
            <a:prstGeom prst="line">
              <a:avLst/>
            </a:prstGeom>
            <a:noFill/>
            <a:ln w="28575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603" name="Text Box 12"/>
            <p:cNvSpPr txBox="1">
              <a:spLocks noChangeArrowheads="1"/>
            </p:cNvSpPr>
            <p:nvPr/>
          </p:nvSpPr>
          <p:spPr bwMode="auto">
            <a:xfrm>
              <a:off x="1383" y="845"/>
              <a:ext cx="31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/>
                <a:t>50</a:t>
              </a:r>
              <a:r>
                <a:rPr lang="en-US" b="1" baseline="30000">
                  <a:cs typeface="Arial" charset="0"/>
                </a:rPr>
                <a:t>°</a:t>
              </a:r>
              <a:endParaRPr lang="en-US" b="1">
                <a:cs typeface="Arial" charset="0"/>
              </a:endParaRPr>
            </a:p>
          </p:txBody>
        </p:sp>
        <p:sp>
          <p:nvSpPr>
            <p:cNvPr id="23604" name="Text Box 13"/>
            <p:cNvSpPr txBox="1">
              <a:spLocks noChangeArrowheads="1"/>
            </p:cNvSpPr>
            <p:nvPr/>
          </p:nvSpPr>
          <p:spPr bwMode="auto">
            <a:xfrm>
              <a:off x="1610" y="1162"/>
              <a:ext cx="4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/>
                <a:t>130</a:t>
              </a:r>
              <a:r>
                <a:rPr lang="en-US" b="1" baseline="30000">
                  <a:cs typeface="Arial" charset="0"/>
                </a:rPr>
                <a:t>°</a:t>
              </a:r>
              <a:endParaRPr lang="en-US" b="1">
                <a:cs typeface="Arial" charset="0"/>
              </a:endParaRPr>
            </a:p>
          </p:txBody>
        </p:sp>
      </p:grpSp>
      <p:sp>
        <p:nvSpPr>
          <p:cNvPr id="23556" name="Rectangle 14"/>
          <p:cNvSpPr>
            <a:spLocks noChangeArrowheads="1"/>
          </p:cNvSpPr>
          <p:nvPr/>
        </p:nvSpPr>
        <p:spPr bwMode="auto">
          <a:xfrm>
            <a:off x="900113" y="2565400"/>
            <a:ext cx="3455987" cy="1584325"/>
          </a:xfrm>
          <a:prstGeom prst="rect">
            <a:avLst/>
          </a:prstGeom>
          <a:solidFill>
            <a:srgbClr val="DDFBFF"/>
          </a:soli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2411413" y="2708275"/>
            <a:ext cx="4333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a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1187450" y="2781300"/>
            <a:ext cx="4333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b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3203575" y="3573463"/>
            <a:ext cx="433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m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23560" name="Line 18"/>
          <p:cNvSpPr>
            <a:spLocks noChangeShapeType="1"/>
          </p:cNvSpPr>
          <p:nvPr/>
        </p:nvSpPr>
        <p:spPr bwMode="auto">
          <a:xfrm>
            <a:off x="2268538" y="2636838"/>
            <a:ext cx="649287" cy="14398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1" name="Rectangle 19"/>
          <p:cNvSpPr>
            <a:spLocks noChangeArrowheads="1"/>
          </p:cNvSpPr>
          <p:nvPr/>
        </p:nvSpPr>
        <p:spPr bwMode="auto">
          <a:xfrm>
            <a:off x="827088" y="4724400"/>
            <a:ext cx="3455987" cy="1584325"/>
          </a:xfrm>
          <a:prstGeom prst="rect">
            <a:avLst/>
          </a:prstGeom>
          <a:solidFill>
            <a:srgbClr val="DDFBFF"/>
          </a:soli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62" name="Text Box 20"/>
          <p:cNvSpPr txBox="1">
            <a:spLocks noChangeArrowheads="1"/>
          </p:cNvSpPr>
          <p:nvPr/>
        </p:nvSpPr>
        <p:spPr bwMode="auto">
          <a:xfrm>
            <a:off x="2339975" y="4508500"/>
            <a:ext cx="4333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a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63" name="Text Box 21"/>
          <p:cNvSpPr txBox="1">
            <a:spLocks noChangeArrowheads="1"/>
          </p:cNvSpPr>
          <p:nvPr/>
        </p:nvSpPr>
        <p:spPr bwMode="auto">
          <a:xfrm>
            <a:off x="3779838" y="4868863"/>
            <a:ext cx="433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rgbClr val="339933"/>
                </a:solidFill>
              </a:rPr>
              <a:t>b</a:t>
            </a:r>
            <a:endParaRPr lang="ru-RU" b="1" i="1">
              <a:solidFill>
                <a:srgbClr val="339933"/>
              </a:solidFill>
            </a:endParaRPr>
          </a:p>
        </p:txBody>
      </p:sp>
      <p:sp>
        <p:nvSpPr>
          <p:cNvPr id="23564" name="Text Box 22"/>
          <p:cNvSpPr txBox="1">
            <a:spLocks noChangeArrowheads="1"/>
          </p:cNvSpPr>
          <p:nvPr/>
        </p:nvSpPr>
        <p:spPr bwMode="auto">
          <a:xfrm>
            <a:off x="3419475" y="5516563"/>
            <a:ext cx="433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m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23565" name="Freeform 23"/>
          <p:cNvSpPr>
            <a:spLocks/>
          </p:cNvSpPr>
          <p:nvPr/>
        </p:nvSpPr>
        <p:spPr bwMode="auto">
          <a:xfrm>
            <a:off x="2268538" y="2997200"/>
            <a:ext cx="503237" cy="792163"/>
          </a:xfrm>
          <a:custGeom>
            <a:avLst/>
            <a:gdLst>
              <a:gd name="T0" fmla="*/ 2147483647 w 317"/>
              <a:gd name="T1" fmla="*/ 2147483647 h 499"/>
              <a:gd name="T2" fmla="*/ 0 w 317"/>
              <a:gd name="T3" fmla="*/ 2147483647 h 499"/>
              <a:gd name="T4" fmla="*/ 2147483647 w 317"/>
              <a:gd name="T5" fmla="*/ 0 h 499"/>
              <a:gd name="T6" fmla="*/ 2147483647 w 317"/>
              <a:gd name="T7" fmla="*/ 2147483647 h 499"/>
              <a:gd name="T8" fmla="*/ 0 60000 65536"/>
              <a:gd name="T9" fmla="*/ 0 60000 65536"/>
              <a:gd name="T10" fmla="*/ 0 60000 65536"/>
              <a:gd name="T11" fmla="*/ 0 60000 65536"/>
              <a:gd name="T12" fmla="*/ 0 w 317"/>
              <a:gd name="T13" fmla="*/ 0 h 499"/>
              <a:gd name="T14" fmla="*/ 317 w 317"/>
              <a:gd name="T15" fmla="*/ 499 h 4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7" h="499">
                <a:moveTo>
                  <a:pt x="317" y="499"/>
                </a:moveTo>
                <a:lnTo>
                  <a:pt x="0" y="408"/>
                </a:lnTo>
                <a:lnTo>
                  <a:pt x="90" y="0"/>
                </a:lnTo>
                <a:lnTo>
                  <a:pt x="317" y="499"/>
                </a:lnTo>
                <a:close/>
              </a:path>
            </a:pathLst>
          </a:cu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189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6" name="Freeform 24"/>
          <p:cNvSpPr>
            <a:spLocks/>
          </p:cNvSpPr>
          <p:nvPr/>
        </p:nvSpPr>
        <p:spPr bwMode="auto">
          <a:xfrm>
            <a:off x="1258888" y="2997200"/>
            <a:ext cx="576262" cy="576263"/>
          </a:xfrm>
          <a:custGeom>
            <a:avLst/>
            <a:gdLst>
              <a:gd name="T0" fmla="*/ 2147483647 w 363"/>
              <a:gd name="T1" fmla="*/ 2147483647 h 363"/>
              <a:gd name="T2" fmla="*/ 0 w 363"/>
              <a:gd name="T3" fmla="*/ 2147483647 h 363"/>
              <a:gd name="T4" fmla="*/ 2147483647 w 363"/>
              <a:gd name="T5" fmla="*/ 0 h 363"/>
              <a:gd name="T6" fmla="*/ 2147483647 w 363"/>
              <a:gd name="T7" fmla="*/ 2147483647 h 363"/>
              <a:gd name="T8" fmla="*/ 0 60000 65536"/>
              <a:gd name="T9" fmla="*/ 0 60000 65536"/>
              <a:gd name="T10" fmla="*/ 0 60000 65536"/>
              <a:gd name="T11" fmla="*/ 0 60000 65536"/>
              <a:gd name="T12" fmla="*/ 0 w 363"/>
              <a:gd name="T13" fmla="*/ 0 h 363"/>
              <a:gd name="T14" fmla="*/ 363 w 363"/>
              <a:gd name="T15" fmla="*/ 363 h 3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" h="363">
                <a:moveTo>
                  <a:pt x="363" y="363"/>
                </a:moveTo>
                <a:lnTo>
                  <a:pt x="0" y="272"/>
                </a:lnTo>
                <a:lnTo>
                  <a:pt x="182" y="0"/>
                </a:lnTo>
                <a:lnTo>
                  <a:pt x="363" y="363"/>
                </a:lnTo>
                <a:close/>
              </a:path>
            </a:pathLst>
          </a:custGeom>
          <a:gradFill rotWithShape="1">
            <a:gsLst>
              <a:gs pos="0">
                <a:srgbClr val="F8B049"/>
              </a:gs>
              <a:gs pos="9000">
                <a:srgbClr val="B43E85"/>
              </a:gs>
              <a:gs pos="15500">
                <a:srgbClr val="C50849"/>
              </a:gs>
              <a:gs pos="16499">
                <a:srgbClr val="F952A0"/>
              </a:gs>
              <a:gs pos="18500">
                <a:srgbClr val="FEE7F2"/>
              </a:gs>
              <a:gs pos="39500">
                <a:srgbClr val="F8B049"/>
              </a:gs>
              <a:gs pos="43500">
                <a:srgbClr val="F8B049"/>
              </a:gs>
              <a:gs pos="50000">
                <a:srgbClr val="FC9FCB"/>
              </a:gs>
              <a:gs pos="56500">
                <a:srgbClr val="F8B049"/>
              </a:gs>
              <a:gs pos="60501">
                <a:srgbClr val="F8B049"/>
              </a:gs>
              <a:gs pos="81500">
                <a:srgbClr val="FEE7F2"/>
              </a:gs>
              <a:gs pos="83501">
                <a:srgbClr val="F952A0"/>
              </a:gs>
              <a:gs pos="84500">
                <a:srgbClr val="C50849"/>
              </a:gs>
              <a:gs pos="91000">
                <a:srgbClr val="B43E85"/>
              </a:gs>
              <a:gs pos="100000">
                <a:srgbClr val="F8B049"/>
              </a:gs>
            </a:gsLst>
            <a:lin ang="27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7" name="Line 25"/>
          <p:cNvSpPr>
            <a:spLocks noChangeShapeType="1"/>
          </p:cNvSpPr>
          <p:nvPr/>
        </p:nvSpPr>
        <p:spPr bwMode="auto">
          <a:xfrm>
            <a:off x="1403350" y="2636838"/>
            <a:ext cx="649288" cy="14398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8" name="Line 26"/>
          <p:cNvSpPr>
            <a:spLocks noChangeShapeType="1"/>
          </p:cNvSpPr>
          <p:nvPr/>
        </p:nvSpPr>
        <p:spPr bwMode="auto">
          <a:xfrm>
            <a:off x="1187450" y="3429000"/>
            <a:ext cx="2232025" cy="503238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9" name="Text Box 27"/>
          <p:cNvSpPr txBox="1">
            <a:spLocks noChangeArrowheads="1"/>
          </p:cNvSpPr>
          <p:nvPr/>
        </p:nvSpPr>
        <p:spPr bwMode="auto">
          <a:xfrm>
            <a:off x="1331913" y="3141663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45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0" name="Text Box 28"/>
          <p:cNvSpPr txBox="1">
            <a:spLocks noChangeArrowheads="1"/>
          </p:cNvSpPr>
          <p:nvPr/>
        </p:nvSpPr>
        <p:spPr bwMode="auto">
          <a:xfrm>
            <a:off x="2195513" y="3357563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45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1" name="Freeform 29"/>
          <p:cNvSpPr>
            <a:spLocks/>
          </p:cNvSpPr>
          <p:nvPr/>
        </p:nvSpPr>
        <p:spPr bwMode="auto">
          <a:xfrm>
            <a:off x="1116013" y="5445125"/>
            <a:ext cx="792162" cy="144463"/>
          </a:xfrm>
          <a:custGeom>
            <a:avLst/>
            <a:gdLst>
              <a:gd name="T0" fmla="*/ 2147483647 w 499"/>
              <a:gd name="T1" fmla="*/ 0 h 91"/>
              <a:gd name="T2" fmla="*/ 0 w 499"/>
              <a:gd name="T3" fmla="*/ 2147483647 h 91"/>
              <a:gd name="T4" fmla="*/ 2147483647 w 499"/>
              <a:gd name="T5" fmla="*/ 2147483647 h 91"/>
              <a:gd name="T6" fmla="*/ 2147483647 w 49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  <a:gd name="T12" fmla="*/ 0 w 499"/>
              <a:gd name="T13" fmla="*/ 0 h 91"/>
              <a:gd name="T14" fmla="*/ 499 w 499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9" h="91">
                <a:moveTo>
                  <a:pt x="181" y="0"/>
                </a:moveTo>
                <a:lnTo>
                  <a:pt x="0" y="91"/>
                </a:lnTo>
                <a:lnTo>
                  <a:pt x="499" y="45"/>
                </a:lnTo>
                <a:lnTo>
                  <a:pt x="181" y="0"/>
                </a:lnTo>
                <a:close/>
              </a:path>
            </a:pathLst>
          </a:cu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2" name="Freeform 30"/>
          <p:cNvSpPr>
            <a:spLocks/>
          </p:cNvSpPr>
          <p:nvPr/>
        </p:nvSpPr>
        <p:spPr bwMode="auto">
          <a:xfrm>
            <a:off x="2124075" y="5445125"/>
            <a:ext cx="935038" cy="288925"/>
          </a:xfrm>
          <a:custGeom>
            <a:avLst/>
            <a:gdLst>
              <a:gd name="T0" fmla="*/ 2147483647 w 589"/>
              <a:gd name="T1" fmla="*/ 2147483647 h 182"/>
              <a:gd name="T2" fmla="*/ 0 w 589"/>
              <a:gd name="T3" fmla="*/ 2147483647 h 182"/>
              <a:gd name="T4" fmla="*/ 2147483647 w 589"/>
              <a:gd name="T5" fmla="*/ 0 h 182"/>
              <a:gd name="T6" fmla="*/ 2147483647 w 589"/>
              <a:gd name="T7" fmla="*/ 2147483647 h 182"/>
              <a:gd name="T8" fmla="*/ 0 60000 65536"/>
              <a:gd name="T9" fmla="*/ 0 60000 65536"/>
              <a:gd name="T10" fmla="*/ 0 60000 65536"/>
              <a:gd name="T11" fmla="*/ 0 60000 65536"/>
              <a:gd name="T12" fmla="*/ 0 w 589"/>
              <a:gd name="T13" fmla="*/ 0 h 182"/>
              <a:gd name="T14" fmla="*/ 589 w 589"/>
              <a:gd name="T15" fmla="*/ 182 h 1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89" h="182">
                <a:moveTo>
                  <a:pt x="317" y="182"/>
                </a:moveTo>
                <a:lnTo>
                  <a:pt x="0" y="91"/>
                </a:lnTo>
                <a:lnTo>
                  <a:pt x="589" y="0"/>
                </a:lnTo>
                <a:lnTo>
                  <a:pt x="317" y="182"/>
                </a:lnTo>
                <a:close/>
              </a:path>
            </a:pathLst>
          </a:custGeom>
          <a:gradFill rotWithShape="1">
            <a:gsLst>
              <a:gs pos="0">
                <a:srgbClr val="F8B049"/>
              </a:gs>
              <a:gs pos="9000">
                <a:srgbClr val="B43E85"/>
              </a:gs>
              <a:gs pos="15500">
                <a:srgbClr val="C50849"/>
              </a:gs>
              <a:gs pos="16499">
                <a:srgbClr val="F952A0"/>
              </a:gs>
              <a:gs pos="18500">
                <a:srgbClr val="FEE7F2"/>
              </a:gs>
              <a:gs pos="39500">
                <a:srgbClr val="F8B049"/>
              </a:gs>
              <a:gs pos="43500">
                <a:srgbClr val="F8B049"/>
              </a:gs>
              <a:gs pos="50000">
                <a:srgbClr val="FC9FCB"/>
              </a:gs>
              <a:gs pos="56500">
                <a:srgbClr val="F8B049"/>
              </a:gs>
              <a:gs pos="60501">
                <a:srgbClr val="F8B049"/>
              </a:gs>
              <a:gs pos="81500">
                <a:srgbClr val="FEE7F2"/>
              </a:gs>
              <a:gs pos="83501">
                <a:srgbClr val="F952A0"/>
              </a:gs>
              <a:gs pos="84500">
                <a:srgbClr val="C50849"/>
              </a:gs>
              <a:gs pos="91000">
                <a:srgbClr val="B43E85"/>
              </a:gs>
              <a:gs pos="100000">
                <a:srgbClr val="F8B049"/>
              </a:gs>
            </a:gsLst>
            <a:lin ang="18900000" scaled="1"/>
          </a:gradFill>
          <a:ln w="0">
            <a:solidFill>
              <a:srgbClr val="DDFB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3" name="Line 31"/>
          <p:cNvSpPr>
            <a:spLocks noChangeShapeType="1"/>
          </p:cNvSpPr>
          <p:nvPr/>
        </p:nvSpPr>
        <p:spPr bwMode="auto">
          <a:xfrm flipV="1">
            <a:off x="1116013" y="4724400"/>
            <a:ext cx="1584325" cy="8651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4" name="Line 32"/>
          <p:cNvSpPr>
            <a:spLocks noChangeShapeType="1"/>
          </p:cNvSpPr>
          <p:nvPr/>
        </p:nvSpPr>
        <p:spPr bwMode="auto">
          <a:xfrm>
            <a:off x="1187450" y="5372100"/>
            <a:ext cx="2232025" cy="503238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5" name="Line 33"/>
          <p:cNvSpPr>
            <a:spLocks noChangeShapeType="1"/>
          </p:cNvSpPr>
          <p:nvPr/>
        </p:nvSpPr>
        <p:spPr bwMode="auto">
          <a:xfrm flipV="1">
            <a:off x="2195513" y="5084763"/>
            <a:ext cx="1584325" cy="8651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6" name="Text Box 34"/>
          <p:cNvSpPr txBox="1">
            <a:spLocks noChangeArrowheads="1"/>
          </p:cNvSpPr>
          <p:nvPr/>
        </p:nvSpPr>
        <p:spPr bwMode="auto">
          <a:xfrm>
            <a:off x="1116013" y="5445125"/>
            <a:ext cx="647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150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7" name="Text Box 35"/>
          <p:cNvSpPr txBox="1">
            <a:spLocks noChangeArrowheads="1"/>
          </p:cNvSpPr>
          <p:nvPr/>
        </p:nvSpPr>
        <p:spPr bwMode="auto">
          <a:xfrm>
            <a:off x="2339975" y="5300663"/>
            <a:ext cx="7191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150</a:t>
            </a:r>
            <a:r>
              <a:rPr lang="en-US" b="1" baseline="30000">
                <a:cs typeface="Arial" charset="0"/>
              </a:rPr>
              <a:t>°</a:t>
            </a:r>
            <a:endParaRPr lang="en-US" b="1">
              <a:cs typeface="Arial" charset="0"/>
            </a:endParaRPr>
          </a:p>
        </p:txBody>
      </p:sp>
      <p:sp>
        <p:nvSpPr>
          <p:cNvPr id="23578" name="Rectangle 36"/>
          <p:cNvSpPr>
            <a:spLocks noChangeArrowheads="1"/>
          </p:cNvSpPr>
          <p:nvPr/>
        </p:nvSpPr>
        <p:spPr bwMode="auto">
          <a:xfrm>
            <a:off x="4787900" y="692150"/>
            <a:ext cx="3455988" cy="1439863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Оскільки</a:t>
            </a:r>
            <a:r>
              <a:rPr lang="ru-RU" sz="2400" b="1" dirty="0" smtClean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внутрішні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cs typeface="Arial" charset="0"/>
              </a:rPr>
              <a:t>різносторонні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кути </a:t>
            </a:r>
            <a:r>
              <a:rPr lang="ru-RU" sz="2400" b="1" dirty="0" err="1" smtClean="0">
                <a:solidFill>
                  <a:srgbClr val="FF0000"/>
                </a:solidFill>
                <a:cs typeface="Arial" charset="0"/>
              </a:rPr>
              <a:t>рівні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то</a:t>
            </a:r>
            <a:r>
              <a:rPr lang="en-US" sz="2400" b="1" dirty="0" smtClean="0">
                <a:solidFill>
                  <a:schemeClr val="accent2"/>
                </a:solidFill>
              </a:rPr>
              <a:t> 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3579" name="Rectangle 37"/>
          <p:cNvSpPr>
            <a:spLocks noChangeArrowheads="1"/>
          </p:cNvSpPr>
          <p:nvPr/>
        </p:nvSpPr>
        <p:spPr bwMode="auto">
          <a:xfrm>
            <a:off x="4787900" y="2781300"/>
            <a:ext cx="3455988" cy="1079500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cs typeface="Arial" charset="0"/>
              </a:rPr>
              <a:t>Оскільки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uk-UA" sz="2400" b="1" dirty="0">
                <a:solidFill>
                  <a:srgbClr val="FF0000"/>
                </a:solidFill>
                <a:cs typeface="Arial" charset="0"/>
              </a:rPr>
              <a:t>відповідні </a:t>
            </a:r>
            <a:endParaRPr lang="ru-RU" sz="2400" b="1" dirty="0">
              <a:solidFill>
                <a:srgbClr val="FF0000"/>
              </a:solidFill>
              <a:cs typeface="Arial" charset="0"/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кути  </a:t>
            </a:r>
            <a:r>
              <a:rPr lang="ru-RU" sz="2400" b="1" dirty="0" err="1" smtClean="0">
                <a:solidFill>
                  <a:srgbClr val="FF0000"/>
                </a:solidFill>
                <a:cs typeface="Arial" charset="0"/>
              </a:rPr>
              <a:t>рівні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</a:rPr>
              <a:t>, то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3580" name="Rectangle 38"/>
          <p:cNvSpPr>
            <a:spLocks noChangeArrowheads="1"/>
          </p:cNvSpPr>
          <p:nvPr/>
        </p:nvSpPr>
        <p:spPr bwMode="auto">
          <a:xfrm>
            <a:off x="4716463" y="4581525"/>
            <a:ext cx="3600450" cy="1441450"/>
          </a:xfrm>
          <a:prstGeom prst="rect">
            <a:avLst/>
          </a:prstGeom>
          <a:solidFill>
            <a:srgbClr val="DDFB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</a:rPr>
              <a:t>Оскільки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  <a:cs typeface="Arial" charset="0"/>
              </a:rPr>
              <a:t>сума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внутрішніх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cs typeface="Arial" charset="0"/>
              </a:rPr>
              <a:t>односторонніх</a:t>
            </a:r>
            <a:r>
              <a:rPr lang="ru-RU" sz="2400" b="1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кутів</a:t>
            </a:r>
            <a:endParaRPr lang="ru-RU" sz="2400" b="1" dirty="0">
              <a:solidFill>
                <a:schemeClr val="accent2"/>
              </a:solidFill>
              <a:cs typeface="Arial" charset="0"/>
            </a:endParaRPr>
          </a:p>
          <a:p>
            <a:pPr algn="ctr"/>
            <a:r>
              <a:rPr lang="ru-RU" sz="2400" b="1" dirty="0" err="1">
                <a:solidFill>
                  <a:schemeClr val="accent2"/>
                </a:solidFill>
                <a:cs typeface="Arial" charset="0"/>
              </a:rPr>
              <a:t>дорівнює</a:t>
            </a:r>
            <a:r>
              <a:rPr lang="ru-RU" sz="2400" b="1" dirty="0">
                <a:solidFill>
                  <a:srgbClr val="FF0000"/>
                </a:solidFill>
                <a:cs typeface="Arial" charset="0"/>
              </a:rPr>
              <a:t> 180</a:t>
            </a:r>
            <a:r>
              <a:rPr lang="en-US" sz="2400" b="1" dirty="0" smtClean="0">
                <a:solidFill>
                  <a:srgbClr val="FF0000"/>
                </a:solidFill>
                <a:cs typeface="Arial" charset="0"/>
              </a:rPr>
              <a:t>°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то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b="1" dirty="0" smtClean="0">
                <a:solidFill>
                  <a:schemeClr val="accent2"/>
                </a:solidFill>
                <a:cs typeface="Arial" charset="0"/>
              </a:rPr>
              <a:t>||b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375" name="AutoShape 39"/>
          <p:cNvSpPr>
            <a:spLocks noChangeArrowheads="1"/>
          </p:cNvSpPr>
          <p:nvPr/>
        </p:nvSpPr>
        <p:spPr bwMode="auto">
          <a:xfrm rot="-1500280">
            <a:off x="4213225" y="1779588"/>
            <a:ext cx="360363" cy="3671887"/>
          </a:xfrm>
          <a:prstGeom prst="upDownArrow">
            <a:avLst>
              <a:gd name="adj1" fmla="val 50000"/>
              <a:gd name="adj2" fmla="val 203788"/>
            </a:avLst>
          </a:prstGeom>
          <a:solidFill>
            <a:srgbClr val="FFFF00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14376" name="AutoShape 40"/>
          <p:cNvSpPr>
            <a:spLocks noChangeArrowheads="1"/>
          </p:cNvSpPr>
          <p:nvPr/>
        </p:nvSpPr>
        <p:spPr bwMode="auto">
          <a:xfrm rot="5400000">
            <a:off x="4067968" y="2421732"/>
            <a:ext cx="360363" cy="1943100"/>
          </a:xfrm>
          <a:prstGeom prst="upDownArrow">
            <a:avLst>
              <a:gd name="adj1" fmla="val 50000"/>
              <a:gd name="adj2" fmla="val 107841"/>
            </a:avLst>
          </a:prstGeom>
          <a:solidFill>
            <a:srgbClr val="339966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 sz="4000"/>
          </a:p>
        </p:txBody>
      </p:sp>
      <p:sp>
        <p:nvSpPr>
          <p:cNvPr id="14377" name="AutoShape 41"/>
          <p:cNvSpPr>
            <a:spLocks noChangeArrowheads="1"/>
          </p:cNvSpPr>
          <p:nvPr/>
        </p:nvSpPr>
        <p:spPr bwMode="auto">
          <a:xfrm rot="2004099">
            <a:off x="4079875" y="1223963"/>
            <a:ext cx="360363" cy="4295775"/>
          </a:xfrm>
          <a:prstGeom prst="upDownArrow">
            <a:avLst>
              <a:gd name="adj1" fmla="val 50000"/>
              <a:gd name="adj2" fmla="val 238414"/>
            </a:avLst>
          </a:prstGeom>
          <a:solidFill>
            <a:srgbClr val="FFFF00"/>
          </a:solidFill>
          <a:ln w="9525">
            <a:solidFill>
              <a:srgbClr val="FEA0E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/>
          </a:p>
        </p:txBody>
      </p:sp>
      <p:sp>
        <p:nvSpPr>
          <p:cNvPr id="23584" name="AutoShape 42"/>
          <p:cNvSpPr>
            <a:spLocks noChangeArrowheads="1"/>
          </p:cNvSpPr>
          <p:nvPr/>
        </p:nvSpPr>
        <p:spPr bwMode="auto">
          <a:xfrm>
            <a:off x="0" y="981075"/>
            <a:ext cx="914400" cy="914400"/>
          </a:xfrm>
          <a:prstGeom prst="star4">
            <a:avLst>
              <a:gd name="adj" fmla="val 125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1</a:t>
            </a:r>
          </a:p>
        </p:txBody>
      </p:sp>
      <p:sp>
        <p:nvSpPr>
          <p:cNvPr id="23585" name="AutoShape 43"/>
          <p:cNvSpPr>
            <a:spLocks noChangeArrowheads="1"/>
          </p:cNvSpPr>
          <p:nvPr/>
        </p:nvSpPr>
        <p:spPr bwMode="auto">
          <a:xfrm>
            <a:off x="0" y="2781300"/>
            <a:ext cx="914400" cy="9144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2</a:t>
            </a:r>
          </a:p>
        </p:txBody>
      </p:sp>
      <p:sp>
        <p:nvSpPr>
          <p:cNvPr id="23586" name="AutoShape 44"/>
          <p:cNvSpPr>
            <a:spLocks noChangeArrowheads="1"/>
          </p:cNvSpPr>
          <p:nvPr/>
        </p:nvSpPr>
        <p:spPr bwMode="auto">
          <a:xfrm>
            <a:off x="0" y="4797425"/>
            <a:ext cx="914400" cy="9144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3</a:t>
            </a:r>
          </a:p>
        </p:txBody>
      </p:sp>
      <p:sp>
        <p:nvSpPr>
          <p:cNvPr id="23588" name="AutoShape 47"/>
          <p:cNvSpPr>
            <a:spLocks noChangeArrowheads="1"/>
          </p:cNvSpPr>
          <p:nvPr/>
        </p:nvSpPr>
        <p:spPr bwMode="auto">
          <a:xfrm>
            <a:off x="8229600" y="1196975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89" name="AutoShape 48"/>
          <p:cNvSpPr>
            <a:spLocks noChangeArrowheads="1"/>
          </p:cNvSpPr>
          <p:nvPr/>
        </p:nvSpPr>
        <p:spPr bwMode="auto">
          <a:xfrm>
            <a:off x="8229600" y="2852738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90" name="AutoShape 49"/>
          <p:cNvSpPr>
            <a:spLocks noChangeArrowheads="1"/>
          </p:cNvSpPr>
          <p:nvPr/>
        </p:nvSpPr>
        <p:spPr bwMode="auto">
          <a:xfrm>
            <a:off x="8229600" y="5013325"/>
            <a:ext cx="914400" cy="914400"/>
          </a:xfrm>
          <a:prstGeom prst="star24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91" name="WordArt 50"/>
          <p:cNvSpPr>
            <a:spLocks noChangeArrowheads="1" noChangeShapeType="1" noTextEdit="1"/>
          </p:cNvSpPr>
          <p:nvPr/>
        </p:nvSpPr>
        <p:spPr bwMode="auto">
          <a:xfrm>
            <a:off x="8532813" y="1341438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3592" name="WordArt 51"/>
          <p:cNvSpPr>
            <a:spLocks noChangeArrowheads="1" noChangeShapeType="1" noTextEdit="1"/>
          </p:cNvSpPr>
          <p:nvPr/>
        </p:nvSpPr>
        <p:spPr bwMode="auto">
          <a:xfrm>
            <a:off x="8532813" y="2924175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23593" name="WordArt 52"/>
          <p:cNvSpPr>
            <a:spLocks noChangeArrowheads="1" noChangeShapeType="1" noTextEdit="1"/>
          </p:cNvSpPr>
          <p:nvPr/>
        </p:nvSpPr>
        <p:spPr bwMode="auto">
          <a:xfrm>
            <a:off x="8532813" y="5084763"/>
            <a:ext cx="22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"/>
                <a:cs typeface="Arial"/>
              </a:rPr>
              <a:t>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13537" y="-30376"/>
            <a:ext cx="6486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 </a:t>
            </a:r>
            <a:r>
              <a:rPr lang="ru-RU" sz="4000" dirty="0" err="1" smtClean="0"/>
              <a:t>Знайди</a:t>
            </a:r>
            <a:r>
              <a:rPr lang="ru-RU" sz="4000" dirty="0" smtClean="0"/>
              <a:t> </a:t>
            </a:r>
            <a:r>
              <a:rPr lang="ru-RU" sz="4000" dirty="0" err="1" smtClean="0"/>
              <a:t>відповідність</a:t>
            </a:r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9994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5" grpId="0" animBg="1"/>
      <p:bldP spid="14376" grpId="0" animBg="1"/>
      <p:bldP spid="143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кутник 1"/>
          <p:cNvSpPr>
            <a:spLocks noChangeArrowheads="1"/>
          </p:cNvSpPr>
          <p:nvPr/>
        </p:nvSpPr>
        <p:spPr bwMode="auto">
          <a:xfrm>
            <a:off x="2397125" y="3244850"/>
            <a:ext cx="185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uk-UA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531" name="Group 7"/>
          <p:cNvGrpSpPr>
            <a:grpSpLocks/>
          </p:cNvGrpSpPr>
          <p:nvPr/>
        </p:nvGrpSpPr>
        <p:grpSpPr bwMode="auto">
          <a:xfrm>
            <a:off x="611188" y="1557338"/>
            <a:ext cx="8210550" cy="4903787"/>
            <a:chOff x="385" y="981"/>
            <a:chExt cx="5172" cy="3089"/>
          </a:xfrm>
        </p:grpSpPr>
        <p:sp>
          <p:nvSpPr>
            <p:cNvPr id="4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5" y="1401"/>
              <a:ext cx="2676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742950" indent="-742950" eaLnBrk="0" hangingPunct="0">
                <a:buFontTx/>
                <a:buAutoNum type="arabicPeriod"/>
                <a:defRPr/>
              </a:pP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Дано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прямі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</a:p>
            <a:p>
              <a:pPr marL="742950" indent="-742950" eaLnBrk="0" hangingPunct="0">
                <a:defRPr/>
              </a:pP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r>
                <a:rPr lang="ru-RU" sz="4000" i="1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40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перетнуті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прямою </a:t>
              </a:r>
              <a:r>
                <a:rPr lang="ru-RU" sz="4000" i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r>
                <a:rPr lang="ru-RU" sz="40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lang="ru-RU" sz="4000" dirty="0">
                <a:solidFill>
                  <a:schemeClr val="bg1">
                    <a:lumMod val="10000"/>
                  </a:schemeClr>
                </a:solidFill>
                <a:ea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22535" name="Picture 4" descr="31-5 Рисунок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" y="981"/>
              <a:ext cx="283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111" y="3205"/>
              <a:ext cx="4445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defRPr/>
              </a:pP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треба знати про кути: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3 і 5;    б) 3 і 6; </a:t>
              </a:r>
              <a:r>
                <a:rPr lang="ru-RU" sz="2800" dirty="0" smtClean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в) 2 і 6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щоб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зробити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висновок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i="1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r>
                <a:rPr lang="ru-RU" sz="2800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||</a:t>
              </a:r>
              <a:r>
                <a:rPr lang="ru-RU" sz="2800" i="1" dirty="0" err="1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r>
                <a:rPr lang="ru-RU" sz="2800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  <a:endParaRPr lang="ru-RU" sz="2800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1835150" y="549275"/>
            <a:ext cx="63055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6600"/>
              <a:t>УСНІ  ВПРАВИ </a:t>
            </a:r>
          </a:p>
        </p:txBody>
      </p:sp>
      <p:pic>
        <p:nvPicPr>
          <p:cNvPr id="75778" name="Picture 2" descr="http://biznesobuchaika.ru/wp-content/uploads/2013/12/0a2fe12e7e67b6d067b04d041414a407-300x25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300198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0943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pPr lvl="0"/>
            <a:r>
              <a:rPr lang="uk-UA" dirty="0" smtClean="0"/>
              <a:t>На якому з рисунків прямі будуть паралельними? 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556791"/>
            <a:ext cx="8856984" cy="5207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764997">
            <a:off x="5693678" y="3591484"/>
            <a:ext cx="351608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FF0000"/>
                </a:solidFill>
                <a:ea typeface="+mj-ea"/>
                <a:cs typeface="+mj-cs"/>
              </a:rPr>
              <a:t>Поясніть!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96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284663" y="3357563"/>
            <a:ext cx="1325562" cy="1566862"/>
            <a:chOff x="2699" y="2115"/>
            <a:chExt cx="835" cy="987"/>
          </a:xfrm>
        </p:grpSpPr>
        <p:grpSp>
          <p:nvGrpSpPr>
            <p:cNvPr id="2086" name="Group 3"/>
            <p:cNvGrpSpPr>
              <a:grpSpLocks/>
            </p:cNvGrpSpPr>
            <p:nvPr/>
          </p:nvGrpSpPr>
          <p:grpSpPr bwMode="auto">
            <a:xfrm>
              <a:off x="2699" y="2115"/>
              <a:ext cx="835" cy="987"/>
              <a:chOff x="2699" y="2115"/>
              <a:chExt cx="835" cy="987"/>
            </a:xfrm>
          </p:grpSpPr>
          <p:sp>
            <p:nvSpPr>
              <p:cNvPr id="2088" name="Freeform 4"/>
              <p:cNvSpPr>
                <a:spLocks/>
              </p:cNvSpPr>
              <p:nvPr/>
            </p:nvSpPr>
            <p:spPr bwMode="auto">
              <a:xfrm>
                <a:off x="2742" y="2610"/>
                <a:ext cx="792" cy="492"/>
              </a:xfrm>
              <a:custGeom>
                <a:avLst/>
                <a:gdLst>
                  <a:gd name="T0" fmla="*/ 6 w 792"/>
                  <a:gd name="T1" fmla="*/ 0 h 492"/>
                  <a:gd name="T2" fmla="*/ 0 w 792"/>
                  <a:gd name="T3" fmla="*/ 18 h 492"/>
                  <a:gd name="T4" fmla="*/ 6 w 792"/>
                  <a:gd name="T5" fmla="*/ 228 h 492"/>
                  <a:gd name="T6" fmla="*/ 36 w 792"/>
                  <a:gd name="T7" fmla="*/ 306 h 492"/>
                  <a:gd name="T8" fmla="*/ 330 w 792"/>
                  <a:gd name="T9" fmla="*/ 462 h 492"/>
                  <a:gd name="T10" fmla="*/ 492 w 792"/>
                  <a:gd name="T11" fmla="*/ 492 h 492"/>
                  <a:gd name="T12" fmla="*/ 654 w 792"/>
                  <a:gd name="T13" fmla="*/ 486 h 492"/>
                  <a:gd name="T14" fmla="*/ 762 w 792"/>
                  <a:gd name="T15" fmla="*/ 444 h 492"/>
                  <a:gd name="T16" fmla="*/ 792 w 792"/>
                  <a:gd name="T17" fmla="*/ 408 h 492"/>
                  <a:gd name="T18" fmla="*/ 365 w 792"/>
                  <a:gd name="T19" fmla="*/ 4 h 492"/>
                  <a:gd name="T20" fmla="*/ 6 w 792"/>
                  <a:gd name="T21" fmla="*/ 0 h 4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2"/>
                  <a:gd name="T34" fmla="*/ 0 h 492"/>
                  <a:gd name="T35" fmla="*/ 792 w 792"/>
                  <a:gd name="T36" fmla="*/ 492 h 4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2" h="492">
                    <a:moveTo>
                      <a:pt x="6" y="0"/>
                    </a:moveTo>
                    <a:cubicBezTo>
                      <a:pt x="4" y="6"/>
                      <a:pt x="0" y="12"/>
                      <a:pt x="0" y="18"/>
                    </a:cubicBezTo>
                    <a:cubicBezTo>
                      <a:pt x="0" y="88"/>
                      <a:pt x="2" y="158"/>
                      <a:pt x="6" y="228"/>
                    </a:cubicBezTo>
                    <a:cubicBezTo>
                      <a:pt x="7" y="250"/>
                      <a:pt x="17" y="290"/>
                      <a:pt x="36" y="306"/>
                    </a:cubicBezTo>
                    <a:cubicBezTo>
                      <a:pt x="110" y="371"/>
                      <a:pt x="235" y="438"/>
                      <a:pt x="330" y="462"/>
                    </a:cubicBezTo>
                    <a:cubicBezTo>
                      <a:pt x="371" y="490"/>
                      <a:pt x="447" y="489"/>
                      <a:pt x="492" y="492"/>
                    </a:cubicBezTo>
                    <a:cubicBezTo>
                      <a:pt x="546" y="490"/>
                      <a:pt x="600" y="491"/>
                      <a:pt x="654" y="486"/>
                    </a:cubicBezTo>
                    <a:cubicBezTo>
                      <a:pt x="693" y="482"/>
                      <a:pt x="726" y="456"/>
                      <a:pt x="762" y="444"/>
                    </a:cubicBezTo>
                    <a:cubicBezTo>
                      <a:pt x="787" y="406"/>
                      <a:pt x="772" y="408"/>
                      <a:pt x="792" y="408"/>
                    </a:cubicBezTo>
                    <a:lnTo>
                      <a:pt x="365" y="4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path path="rect">
                  <a:fillToRect r="100000" b="100000"/>
                </a:path>
              </a:gradFill>
              <a:ln w="9525" cap="rnd">
                <a:solidFill>
                  <a:srgbClr val="CCFFCC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9" name="Freeform 5"/>
              <p:cNvSpPr>
                <a:spLocks/>
              </p:cNvSpPr>
              <p:nvPr/>
            </p:nvSpPr>
            <p:spPr bwMode="auto">
              <a:xfrm rot="10800000">
                <a:off x="2699" y="2115"/>
                <a:ext cx="792" cy="492"/>
              </a:xfrm>
              <a:custGeom>
                <a:avLst/>
                <a:gdLst>
                  <a:gd name="T0" fmla="*/ 6 w 792"/>
                  <a:gd name="T1" fmla="*/ 0 h 492"/>
                  <a:gd name="T2" fmla="*/ 0 w 792"/>
                  <a:gd name="T3" fmla="*/ 18 h 492"/>
                  <a:gd name="T4" fmla="*/ 6 w 792"/>
                  <a:gd name="T5" fmla="*/ 228 h 492"/>
                  <a:gd name="T6" fmla="*/ 36 w 792"/>
                  <a:gd name="T7" fmla="*/ 306 h 492"/>
                  <a:gd name="T8" fmla="*/ 330 w 792"/>
                  <a:gd name="T9" fmla="*/ 462 h 492"/>
                  <a:gd name="T10" fmla="*/ 492 w 792"/>
                  <a:gd name="T11" fmla="*/ 492 h 492"/>
                  <a:gd name="T12" fmla="*/ 654 w 792"/>
                  <a:gd name="T13" fmla="*/ 486 h 492"/>
                  <a:gd name="T14" fmla="*/ 762 w 792"/>
                  <a:gd name="T15" fmla="*/ 444 h 492"/>
                  <a:gd name="T16" fmla="*/ 792 w 792"/>
                  <a:gd name="T17" fmla="*/ 408 h 492"/>
                  <a:gd name="T18" fmla="*/ 365 w 792"/>
                  <a:gd name="T19" fmla="*/ 4 h 492"/>
                  <a:gd name="T20" fmla="*/ 6 w 792"/>
                  <a:gd name="T21" fmla="*/ 0 h 4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2"/>
                  <a:gd name="T34" fmla="*/ 0 h 492"/>
                  <a:gd name="T35" fmla="*/ 792 w 792"/>
                  <a:gd name="T36" fmla="*/ 492 h 4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2" h="492">
                    <a:moveTo>
                      <a:pt x="6" y="0"/>
                    </a:moveTo>
                    <a:cubicBezTo>
                      <a:pt x="4" y="6"/>
                      <a:pt x="0" y="12"/>
                      <a:pt x="0" y="18"/>
                    </a:cubicBezTo>
                    <a:cubicBezTo>
                      <a:pt x="0" y="88"/>
                      <a:pt x="2" y="158"/>
                      <a:pt x="6" y="228"/>
                    </a:cubicBezTo>
                    <a:cubicBezTo>
                      <a:pt x="7" y="250"/>
                      <a:pt x="17" y="290"/>
                      <a:pt x="36" y="306"/>
                    </a:cubicBezTo>
                    <a:cubicBezTo>
                      <a:pt x="110" y="371"/>
                      <a:pt x="235" y="438"/>
                      <a:pt x="330" y="462"/>
                    </a:cubicBezTo>
                    <a:cubicBezTo>
                      <a:pt x="371" y="490"/>
                      <a:pt x="447" y="489"/>
                      <a:pt x="492" y="492"/>
                    </a:cubicBezTo>
                    <a:cubicBezTo>
                      <a:pt x="546" y="490"/>
                      <a:pt x="600" y="491"/>
                      <a:pt x="654" y="486"/>
                    </a:cubicBezTo>
                    <a:cubicBezTo>
                      <a:pt x="693" y="482"/>
                      <a:pt x="726" y="456"/>
                      <a:pt x="762" y="444"/>
                    </a:cubicBezTo>
                    <a:cubicBezTo>
                      <a:pt x="787" y="406"/>
                      <a:pt x="772" y="408"/>
                      <a:pt x="792" y="408"/>
                    </a:cubicBezTo>
                    <a:lnTo>
                      <a:pt x="365" y="4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path path="rect">
                  <a:fillToRect t="100000" r="100000"/>
                </a:path>
              </a:gradFill>
              <a:ln w="9525" cap="rnd">
                <a:solidFill>
                  <a:srgbClr val="CCFFCC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87" name="Text Box 6"/>
            <p:cNvSpPr txBox="1">
              <a:spLocks noChangeArrowheads="1"/>
            </p:cNvSpPr>
            <p:nvPr/>
          </p:nvSpPr>
          <p:spPr bwMode="auto">
            <a:xfrm>
              <a:off x="3061" y="2251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/>
                <a:t>3</a:t>
              </a:r>
            </a:p>
          </p:txBody>
        </p:sp>
      </p:grpSp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285886" y="620773"/>
            <a:ext cx="7381739" cy="1169552"/>
            <a:chOff x="172" y="-495"/>
            <a:chExt cx="4689" cy="334823"/>
          </a:xfrm>
          <a:solidFill>
            <a:schemeClr val="bg1"/>
          </a:solidFill>
        </p:grpSpPr>
        <p:sp>
          <p:nvSpPr>
            <p:cNvPr id="2071" name="Text Box 8"/>
            <p:cNvSpPr txBox="1">
              <a:spLocks noChangeArrowheads="1"/>
            </p:cNvSpPr>
            <p:nvPr/>
          </p:nvSpPr>
          <p:spPr bwMode="auto">
            <a:xfrm>
              <a:off x="172" y="-495"/>
              <a:ext cx="4689" cy="3348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800" b="1" dirty="0">
                  <a:solidFill>
                    <a:schemeClr val="accent2"/>
                  </a:solidFill>
                </a:rPr>
                <a:t>           </a:t>
              </a:r>
              <a:r>
                <a:rPr lang="ru-RU" sz="2800" b="1" dirty="0"/>
                <a:t>Дано: </a:t>
              </a:r>
              <a:r>
                <a:rPr lang="uk-UA" sz="2800" b="1" i="1" dirty="0">
                  <a:latin typeface="Times New Roman" pitchFamily="18" charset="0"/>
                  <a:ea typeface="Calibri" pitchFamily="34" charset="0"/>
                  <a:cs typeface="Times New Roman" pitchFamily="18" charset="0"/>
                  <a:sym typeface="Symbol"/>
                </a:rPr>
                <a:t></a:t>
              </a:r>
              <a:r>
                <a:rPr lang="ru-RU" sz="2800" b="1" dirty="0" smtClean="0"/>
                <a:t>                ,                    </a:t>
              </a:r>
              <a:r>
                <a:rPr lang="ru-RU" sz="2800" b="1" dirty="0"/>
                <a:t>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sz="2800" b="1" dirty="0"/>
                <a:t>                                  Довести: </a:t>
              </a:r>
              <a:r>
                <a:rPr lang="en-US" sz="2800" b="1" i="1" dirty="0"/>
                <a:t>m </a:t>
              </a:r>
              <a:r>
                <a:rPr lang="en-US" sz="2800" b="1" dirty="0" err="1">
                  <a:cs typeface="Arial" charset="0"/>
                </a:rPr>
                <a:t>ll</a:t>
              </a:r>
              <a:r>
                <a:rPr lang="en-US" sz="2800" b="1" dirty="0">
                  <a:cs typeface="Arial" charset="0"/>
                </a:rPr>
                <a:t> </a:t>
              </a:r>
              <a:r>
                <a:rPr lang="en-US" sz="2800" b="1" i="1" dirty="0">
                  <a:cs typeface="Arial" charset="0"/>
                </a:rPr>
                <a:t>n.</a:t>
              </a:r>
            </a:p>
          </p:txBody>
        </p:sp>
        <p:grpSp>
          <p:nvGrpSpPr>
            <p:cNvPr id="2072" name="Group 9"/>
            <p:cNvGrpSpPr>
              <a:grpSpLocks/>
            </p:cNvGrpSpPr>
            <p:nvPr/>
          </p:nvGrpSpPr>
          <p:grpSpPr bwMode="auto">
            <a:xfrm>
              <a:off x="1610" y="73"/>
              <a:ext cx="1174" cy="176285"/>
              <a:chOff x="1882" y="1207"/>
              <a:chExt cx="1174" cy="176285"/>
            </a:xfrm>
            <a:grpFill/>
          </p:grpSpPr>
          <p:sp>
            <p:nvSpPr>
              <p:cNvPr id="2080" name="AutoShape 10"/>
              <p:cNvSpPr>
                <a:spLocks noChangeAspect="1" noChangeArrowheads="1" noTextEdit="1"/>
              </p:cNvSpPr>
              <p:nvPr/>
            </p:nvSpPr>
            <p:spPr bwMode="auto">
              <a:xfrm>
                <a:off x="1882" y="1207"/>
                <a:ext cx="1174" cy="4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1" name="Rectangle 11"/>
              <p:cNvSpPr>
                <a:spLocks noChangeArrowheads="1"/>
              </p:cNvSpPr>
              <p:nvPr/>
            </p:nvSpPr>
            <p:spPr bwMode="auto">
              <a:xfrm>
                <a:off x="2927" y="1222"/>
                <a:ext cx="75" cy="1013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2300" dirty="0">
                    <a:latin typeface="Symbol" pitchFamily="18" charset="2"/>
                  </a:rPr>
                  <a:t>°</a:t>
                </a:r>
                <a:endParaRPr lang="ru-RU" dirty="0"/>
              </a:p>
            </p:txBody>
          </p:sp>
          <p:sp>
            <p:nvSpPr>
              <p:cNvPr id="2082" name="Rectangle 12"/>
              <p:cNvSpPr>
                <a:spLocks noChangeArrowheads="1"/>
              </p:cNvSpPr>
              <p:nvPr/>
            </p:nvSpPr>
            <p:spPr bwMode="auto">
              <a:xfrm>
                <a:off x="2347" y="1232"/>
                <a:ext cx="179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Symbol" pitchFamily="18" charset="2"/>
                  </a:rPr>
                  <a:t>=</a:t>
                </a:r>
                <a:endParaRPr lang="ru-RU" dirty="0"/>
              </a:p>
            </p:txBody>
          </p:sp>
          <p:sp>
            <p:nvSpPr>
              <p:cNvPr id="2083" name="Rectangle 13"/>
              <p:cNvSpPr>
                <a:spLocks noChangeArrowheads="1"/>
              </p:cNvSpPr>
              <p:nvPr/>
            </p:nvSpPr>
            <p:spPr bwMode="auto">
              <a:xfrm>
                <a:off x="1926" y="1232"/>
                <a:ext cx="0" cy="79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2084" name="Rectangle 14"/>
              <p:cNvSpPr>
                <a:spLocks noChangeArrowheads="1"/>
              </p:cNvSpPr>
              <p:nvPr/>
            </p:nvSpPr>
            <p:spPr bwMode="auto">
              <a:xfrm>
                <a:off x="2598" y="1269"/>
                <a:ext cx="326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Times New Roman" pitchFamily="18" charset="0"/>
                  </a:rPr>
                  <a:t>24</a:t>
                </a:r>
                <a:endParaRPr lang="ru-RU" dirty="0"/>
              </a:p>
            </p:txBody>
          </p:sp>
          <p:sp>
            <p:nvSpPr>
              <p:cNvPr id="2085" name="Rectangle 15"/>
              <p:cNvSpPr>
                <a:spLocks noChangeArrowheads="1"/>
              </p:cNvSpPr>
              <p:nvPr/>
            </p:nvSpPr>
            <p:spPr bwMode="auto">
              <a:xfrm>
                <a:off x="2140" y="1270"/>
                <a:ext cx="163" cy="1762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0" dirty="0">
                    <a:latin typeface="Times New Roman" pitchFamily="18" charset="0"/>
                  </a:rPr>
                  <a:t>1</a:t>
                </a:r>
                <a:endParaRPr lang="ru-RU" dirty="0"/>
              </a:p>
            </p:txBody>
          </p:sp>
        </p:grpSp>
        <p:grpSp>
          <p:nvGrpSpPr>
            <p:cNvPr id="2073" name="Group 16"/>
            <p:cNvGrpSpPr>
              <a:grpSpLocks/>
            </p:cNvGrpSpPr>
            <p:nvPr/>
          </p:nvGrpSpPr>
          <p:grpSpPr bwMode="auto">
            <a:xfrm>
              <a:off x="2971" y="73"/>
              <a:ext cx="1225" cy="176246"/>
              <a:chOff x="2018" y="2044"/>
              <a:chExt cx="1225" cy="176246"/>
            </a:xfrm>
            <a:grpFill/>
          </p:grpSpPr>
          <p:sp>
            <p:nvSpPr>
              <p:cNvPr id="2074" name="AutoShape 17"/>
              <p:cNvSpPr>
                <a:spLocks noChangeAspect="1" noChangeArrowheads="1" noTextEdit="1"/>
              </p:cNvSpPr>
              <p:nvPr/>
            </p:nvSpPr>
            <p:spPr bwMode="auto">
              <a:xfrm>
                <a:off x="2018" y="2044"/>
                <a:ext cx="1225" cy="3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5" name="Rectangle 18"/>
              <p:cNvSpPr>
                <a:spLocks noChangeArrowheads="1"/>
              </p:cNvSpPr>
              <p:nvPr/>
            </p:nvSpPr>
            <p:spPr bwMode="auto">
              <a:xfrm>
                <a:off x="3134" y="2059"/>
                <a:ext cx="71" cy="969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2200" dirty="0">
                    <a:latin typeface="Symbol" pitchFamily="18" charset="2"/>
                  </a:rPr>
                  <a:t>°</a:t>
                </a:r>
                <a:endParaRPr lang="ru-RU" dirty="0"/>
              </a:p>
            </p:txBody>
          </p:sp>
          <p:sp>
            <p:nvSpPr>
              <p:cNvPr id="2076" name="Rectangle 19"/>
              <p:cNvSpPr>
                <a:spLocks noChangeArrowheads="1"/>
              </p:cNvSpPr>
              <p:nvPr/>
            </p:nvSpPr>
            <p:spPr bwMode="auto">
              <a:xfrm>
                <a:off x="2500" y="2067"/>
                <a:ext cx="165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Symbol" pitchFamily="18" charset="2"/>
                  </a:rPr>
                  <a:t>=</a:t>
                </a:r>
                <a:endParaRPr lang="ru-RU" dirty="0"/>
              </a:p>
            </p:txBody>
          </p:sp>
          <p:sp>
            <p:nvSpPr>
              <p:cNvPr id="2077" name="Rectangle 20"/>
              <p:cNvSpPr>
                <a:spLocks noChangeArrowheads="1"/>
              </p:cNvSpPr>
              <p:nvPr/>
            </p:nvSpPr>
            <p:spPr bwMode="auto">
              <a:xfrm>
                <a:off x="2059" y="2067"/>
                <a:ext cx="250" cy="1762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uk-UA" sz="4000" b="1" i="1" dirty="0">
                    <a:latin typeface="Times New Roman" pitchFamily="18" charset="0"/>
                    <a:ea typeface="Calibri" pitchFamily="34" charset="0"/>
                    <a:cs typeface="Times New Roman" pitchFamily="18" charset="0"/>
                    <a:sym typeface="Symbol"/>
                  </a:rPr>
                  <a:t></a:t>
                </a:r>
                <a:endParaRPr lang="ru-RU" dirty="0"/>
              </a:p>
            </p:txBody>
          </p:sp>
          <p:sp>
            <p:nvSpPr>
              <p:cNvPr id="2078" name="Rectangle 21"/>
              <p:cNvSpPr>
                <a:spLocks noChangeArrowheads="1"/>
              </p:cNvSpPr>
              <p:nvPr/>
            </p:nvSpPr>
            <p:spPr bwMode="auto">
              <a:xfrm>
                <a:off x="2696" y="2101"/>
                <a:ext cx="452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Times New Roman" pitchFamily="18" charset="0"/>
                  </a:rPr>
                  <a:t>156</a:t>
                </a:r>
                <a:endParaRPr lang="ru-RU" dirty="0"/>
              </a:p>
            </p:txBody>
          </p:sp>
          <p:sp>
            <p:nvSpPr>
              <p:cNvPr id="2079" name="Rectangle 22"/>
              <p:cNvSpPr>
                <a:spLocks noChangeArrowheads="1"/>
              </p:cNvSpPr>
              <p:nvPr/>
            </p:nvSpPr>
            <p:spPr bwMode="auto">
              <a:xfrm>
                <a:off x="2287" y="2101"/>
                <a:ext cx="151" cy="1630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700" dirty="0">
                    <a:latin typeface="Times New Roman" pitchFamily="18" charset="0"/>
                  </a:rPr>
                  <a:t>2</a:t>
                </a:r>
                <a:endParaRPr lang="ru-RU" dirty="0"/>
              </a:p>
            </p:txBody>
          </p:sp>
        </p:grpSp>
      </p:grpSp>
      <p:sp>
        <p:nvSpPr>
          <p:cNvPr id="2053" name="Line 23"/>
          <p:cNvSpPr>
            <a:spLocks noChangeShapeType="1"/>
          </p:cNvSpPr>
          <p:nvPr/>
        </p:nvSpPr>
        <p:spPr bwMode="auto">
          <a:xfrm>
            <a:off x="1331913" y="2565400"/>
            <a:ext cx="6264275" cy="0"/>
          </a:xfrm>
          <a:prstGeom prst="line">
            <a:avLst/>
          </a:prstGeom>
          <a:noFill/>
          <a:ln w="28575">
            <a:solidFill>
              <a:srgbClr val="D90D2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4" name="Line 24"/>
          <p:cNvSpPr>
            <a:spLocks noChangeShapeType="1"/>
          </p:cNvSpPr>
          <p:nvPr/>
        </p:nvSpPr>
        <p:spPr bwMode="auto">
          <a:xfrm>
            <a:off x="1331913" y="4149725"/>
            <a:ext cx="6264275" cy="0"/>
          </a:xfrm>
          <a:prstGeom prst="line">
            <a:avLst/>
          </a:prstGeom>
          <a:noFill/>
          <a:ln w="28575">
            <a:solidFill>
              <a:srgbClr val="D90D2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Line 25"/>
          <p:cNvSpPr>
            <a:spLocks noChangeShapeType="1"/>
          </p:cNvSpPr>
          <p:nvPr/>
        </p:nvSpPr>
        <p:spPr bwMode="auto">
          <a:xfrm>
            <a:off x="2627313" y="1916113"/>
            <a:ext cx="3457575" cy="33131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Text Box 26"/>
          <p:cNvSpPr txBox="1">
            <a:spLocks noChangeArrowheads="1"/>
          </p:cNvSpPr>
          <p:nvPr/>
        </p:nvSpPr>
        <p:spPr bwMode="auto">
          <a:xfrm>
            <a:off x="7164388" y="2060575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D90D2A"/>
                </a:solidFill>
              </a:rPr>
              <a:t>m</a:t>
            </a:r>
            <a:endParaRPr lang="ru-RU" sz="2400" b="1">
              <a:solidFill>
                <a:srgbClr val="D90D2A"/>
              </a:solidFill>
            </a:endParaRPr>
          </a:p>
        </p:txBody>
      </p:sp>
      <p:sp>
        <p:nvSpPr>
          <p:cNvPr id="2057" name="Text Box 27"/>
          <p:cNvSpPr txBox="1">
            <a:spLocks noChangeArrowheads="1"/>
          </p:cNvSpPr>
          <p:nvPr/>
        </p:nvSpPr>
        <p:spPr bwMode="auto">
          <a:xfrm>
            <a:off x="7092950" y="3644900"/>
            <a:ext cx="50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D90D2A"/>
                </a:solidFill>
              </a:rPr>
              <a:t>n</a:t>
            </a:r>
            <a:endParaRPr lang="ru-RU" sz="2400">
              <a:solidFill>
                <a:srgbClr val="D90D2A"/>
              </a:solidFill>
            </a:endParaRPr>
          </a:p>
        </p:txBody>
      </p:sp>
      <p:sp>
        <p:nvSpPr>
          <p:cNvPr id="2058" name="Text Box 28"/>
          <p:cNvSpPr txBox="1">
            <a:spLocks noChangeArrowheads="1"/>
          </p:cNvSpPr>
          <p:nvPr/>
        </p:nvSpPr>
        <p:spPr bwMode="auto">
          <a:xfrm>
            <a:off x="6011863" y="4724400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</a:rPr>
              <a:t>a</a:t>
            </a:r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2059" name="Text Box 29"/>
          <p:cNvSpPr txBox="1">
            <a:spLocks noChangeArrowheads="1"/>
          </p:cNvSpPr>
          <p:nvPr/>
        </p:nvSpPr>
        <p:spPr bwMode="auto">
          <a:xfrm>
            <a:off x="3492500" y="2492375"/>
            <a:ext cx="50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2060" name="Text Box 30"/>
          <p:cNvSpPr txBox="1">
            <a:spLocks noChangeArrowheads="1"/>
          </p:cNvSpPr>
          <p:nvPr/>
        </p:nvSpPr>
        <p:spPr bwMode="auto">
          <a:xfrm>
            <a:off x="4643438" y="4149725"/>
            <a:ext cx="503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2</a:t>
            </a:r>
            <a:endParaRPr lang="ru-RU" sz="2400" b="1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924300" y="2781300"/>
            <a:ext cx="2016125" cy="719138"/>
            <a:chOff x="2472" y="1752"/>
            <a:chExt cx="1270" cy="453"/>
          </a:xfrm>
        </p:grpSpPr>
        <p:sp>
          <p:nvSpPr>
            <p:cNvPr id="2069" name="Line 33"/>
            <p:cNvSpPr>
              <a:spLocks noChangeShapeType="1"/>
            </p:cNvSpPr>
            <p:nvPr/>
          </p:nvSpPr>
          <p:spPr bwMode="auto">
            <a:xfrm flipH="1" flipV="1">
              <a:off x="2472" y="1752"/>
              <a:ext cx="1270" cy="136"/>
            </a:xfrm>
            <a:prstGeom prst="line">
              <a:avLst/>
            </a:prstGeom>
            <a:noFill/>
            <a:ln w="63500" cap="rnd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0" name="Line 34"/>
            <p:cNvSpPr>
              <a:spLocks noChangeShapeType="1"/>
            </p:cNvSpPr>
            <p:nvPr/>
          </p:nvSpPr>
          <p:spPr bwMode="auto">
            <a:xfrm flipH="1">
              <a:off x="3379" y="1888"/>
              <a:ext cx="363" cy="317"/>
            </a:xfrm>
            <a:prstGeom prst="line">
              <a:avLst/>
            </a:prstGeom>
            <a:noFill/>
            <a:ln w="63500" cap="rnd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011863" y="2781300"/>
            <a:ext cx="266382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i="1">
                <a:solidFill>
                  <a:srgbClr val="F33550"/>
                </a:solidFill>
              </a:rPr>
              <a:t>Внутрішні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b="1" i="1">
                <a:solidFill>
                  <a:srgbClr val="F33550"/>
                </a:solidFill>
              </a:rPr>
              <a:t>односторонні</a:t>
            </a:r>
          </a:p>
        </p:txBody>
      </p:sp>
      <p:sp>
        <p:nvSpPr>
          <p:cNvPr id="36" name="AutoShape 43"/>
          <p:cNvSpPr>
            <a:spLocks noChangeArrowheads="1"/>
          </p:cNvSpPr>
          <p:nvPr/>
        </p:nvSpPr>
        <p:spPr bwMode="auto">
          <a:xfrm rot="1040280" flipH="1">
            <a:off x="8104188" y="2581275"/>
            <a:ext cx="923925" cy="2524125"/>
          </a:xfrm>
          <a:prstGeom prst="curvedRightArrow">
            <a:avLst>
              <a:gd name="adj1" fmla="val 53058"/>
              <a:gd name="adj2" fmla="val 106104"/>
              <a:gd name="adj3" fmla="val 35588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 sz="4000"/>
          </a:p>
        </p:txBody>
      </p:sp>
      <p:graphicFrame>
        <p:nvGraphicFramePr>
          <p:cNvPr id="38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070796"/>
              </p:ext>
            </p:extLst>
          </p:nvPr>
        </p:nvGraphicFramePr>
        <p:xfrm>
          <a:off x="1236244" y="5605333"/>
          <a:ext cx="4214813" cy="571500"/>
        </p:xfrm>
        <a:graphic>
          <a:graphicData uri="http://schemas.openxmlformats.org/presentationml/2006/ole">
            <p:oleObj spid="_x0000_s1055" name="Формула" r:id="rId3" imgW="1726451" imgH="203112" progId="Equation.3">
              <p:embed/>
            </p:oleObj>
          </a:graphicData>
        </a:graphic>
      </p:graphicFrame>
      <p:sp>
        <p:nvSpPr>
          <p:cNvPr id="40" name="Стрелка вправо 39"/>
          <p:cNvSpPr/>
          <p:nvPr/>
        </p:nvSpPr>
        <p:spPr>
          <a:xfrm>
            <a:off x="5541963" y="5734050"/>
            <a:ext cx="1620112" cy="384969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27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64388" y="5589240"/>
            <a:ext cx="1296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D90D2A"/>
                </a:solidFill>
              </a:rPr>
              <a:t>m </a:t>
            </a:r>
            <a:r>
              <a:rPr lang="en-US" sz="3600" b="1" dirty="0" err="1">
                <a:solidFill>
                  <a:schemeClr val="accent2"/>
                </a:solidFill>
                <a:cs typeface="Arial" charset="0"/>
              </a:rPr>
              <a:t>ll</a:t>
            </a:r>
            <a:r>
              <a:rPr lang="en-US" sz="3600" b="1" dirty="0">
                <a:solidFill>
                  <a:srgbClr val="339933"/>
                </a:solidFill>
                <a:cs typeface="Arial" charset="0"/>
              </a:rPr>
              <a:t> </a:t>
            </a:r>
            <a:r>
              <a:rPr lang="en-US" sz="3600" b="1" i="1" dirty="0">
                <a:solidFill>
                  <a:srgbClr val="D90D2A"/>
                </a:solidFill>
                <a:cs typeface="Arial" charset="0"/>
              </a:rPr>
              <a:t>n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70201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3" grpId="0"/>
      <p:bldP spid="36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113" t="24801" r="64111" b="68722"/>
          <a:stretch/>
        </p:blipFill>
        <p:spPr>
          <a:xfrm>
            <a:off x="93551" y="908720"/>
            <a:ext cx="4838489" cy="1008112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52368" y="2840162"/>
            <a:ext cx="1008112" cy="504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2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1914" y="-14610"/>
            <a:ext cx="8840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Розв’яжіть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самостійно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1584" t="42073" r="52810" b="42812"/>
          <a:stretch/>
        </p:blipFill>
        <p:spPr>
          <a:xfrm>
            <a:off x="5110422" y="908720"/>
            <a:ext cx="2917962" cy="17728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60480" y="2828836"/>
            <a:ext cx="559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  двох паралельних прямих січною, якщо градусні міри внутрішніх односторонніх кутів відносяться як 4:2.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2368" y="1060868"/>
            <a:ext cx="1008112" cy="49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1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3463" t="37394" r="38975" b="24787"/>
          <a:stretch/>
        </p:blipFill>
        <p:spPr>
          <a:xfrm>
            <a:off x="5757465" y="3717032"/>
            <a:ext cx="2846983" cy="219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38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113" t="57178" r="29776" b="17800"/>
          <a:stretch/>
        </p:blipFill>
        <p:spPr>
          <a:xfrm>
            <a:off x="75941" y="2713986"/>
            <a:ext cx="8866593" cy="31979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1620" y="-99392"/>
            <a:ext cx="91953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Перевіряємо</a:t>
            </a:r>
            <a:r>
              <a:rPr lang="ru-RU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розв’язування</a:t>
            </a:r>
            <a:r>
              <a:rPr lang="ru-RU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endParaRPr lang="ru-RU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5113" t="24801" r="64111" b="68722"/>
          <a:stretch/>
        </p:blipFill>
        <p:spPr>
          <a:xfrm>
            <a:off x="75941" y="1228697"/>
            <a:ext cx="5630577" cy="1008112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1520" y="1340768"/>
            <a:ext cx="1198026" cy="516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1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1584" t="42073" r="52810" b="42812"/>
          <a:stretch/>
        </p:blipFill>
        <p:spPr>
          <a:xfrm>
            <a:off x="5533024" y="1111964"/>
            <a:ext cx="3240360" cy="2173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5941" y="5877272"/>
            <a:ext cx="8888547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0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336" y="-99392"/>
            <a:ext cx="76874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Перевіряємо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розв’язування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задачі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47864" y="2740028"/>
            <a:ext cx="5400600" cy="364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За умовою задачі прямі а і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b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паралельні, с – січна.</a:t>
            </a:r>
            <a:endParaRPr kumimoji="0" lang="uk-UA" sz="1600" b="1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Symbol"/>
            </a:endParaRP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Нехай х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– коефіцієнт пропорційності, тоді градусна міра 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2х, 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=4х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властивістю паралельних прямих</a:t>
            </a:r>
            <a:endParaRPr lang="uk-UA" sz="16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6+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=180</a:t>
            </a:r>
            <a:r>
              <a:rPr kumimoji="0" lang="uk-UA" sz="1600" b="1" i="1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 + 4х 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6х=180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х=180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:6,</a:t>
            </a:r>
            <a:endParaRPr kumimoji="0" lang="uk-UA" sz="16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uk-UA" sz="1600" b="1" i="1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∙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,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=30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∙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4 =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5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як внутрішні різносторонні кути при паралельних прямих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а і</a:t>
            </a:r>
            <a:r>
              <a:rPr lang="en-US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b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та січній с.</a:t>
            </a:r>
            <a:endParaRPr lang="uk-UA" sz="16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1=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як вертикальні кути, аналогічно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6</a:t>
            </a:r>
            <a:r>
              <a:rPr lang="en-US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</a:t>
            </a:r>
            <a:r>
              <a:rPr lang="en-US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=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3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uk-UA" sz="1600" b="1" i="1" baseline="300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Ð"/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/>
              </a:rPr>
              <a:t> 3=2=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як вертикальні кути.</a:t>
            </a:r>
          </a:p>
          <a:p>
            <a:pPr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Відповідь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60</a:t>
            </a:r>
            <a:r>
              <a:rPr lang="uk-UA" sz="1600" b="1" i="1" baseline="300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16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</a:t>
            </a:r>
            <a:r>
              <a:rPr lang="uk-UA" sz="1600" b="1" i="1" baseline="300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uk-UA" sz="16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i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463" t="37394" r="38975" b="24787"/>
          <a:stretch/>
        </p:blipFill>
        <p:spPr>
          <a:xfrm>
            <a:off x="215043" y="1916587"/>
            <a:ext cx="2846983" cy="219624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07391" y="620852"/>
            <a:ext cx="1200966" cy="384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Задача</a:t>
            </a:r>
            <a:r>
              <a:rPr lang="en-US" sz="1600" dirty="0" smtClean="0"/>
              <a:t> 2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13" t="57178" r="86340" b="38843"/>
          <a:stretch/>
        </p:blipFill>
        <p:spPr>
          <a:xfrm>
            <a:off x="4427984" y="1548719"/>
            <a:ext cx="1143744" cy="4236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19671" y="588851"/>
            <a:ext cx="7416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Знайдіть градусні міри усіх кутів, утворених при перетині  двох паралельних прямих січною, якщо градусні міри внутрішніх односторонніх кутів відносяться як 4:2.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208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0000"/>
                </a:solidFill>
                <a:latin typeface="Comic Sans MS" pitchFamily="66" charset="0"/>
              </a:rPr>
              <a:t>Гра “ Вірю – не вірю ”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-2052736" y="1357310"/>
            <a:ext cx="9795476" cy="5857892"/>
            <a:chOff x="-80" y="9506"/>
            <a:chExt cx="3863" cy="2310"/>
          </a:xfrm>
        </p:grpSpPr>
        <p:sp>
          <p:nvSpPr>
            <p:cNvPr id="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-80" y="9703"/>
              <a:ext cx="3311" cy="2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287" y="11027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341" y="1046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1415" y="9714"/>
              <a:ext cx="736" cy="5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</a:t>
              </a:r>
              <a:endPara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AutoShape 10"/>
            <p:cNvSpPr>
              <a:spLocks noChangeShapeType="1"/>
            </p:cNvSpPr>
            <p:nvPr/>
          </p:nvSpPr>
          <p:spPr bwMode="auto">
            <a:xfrm flipV="1">
              <a:off x="1415" y="9904"/>
              <a:ext cx="2368" cy="12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AutoShape 9"/>
            <p:cNvSpPr>
              <a:spLocks noChangeShapeType="1"/>
            </p:cNvSpPr>
            <p:nvPr/>
          </p:nvSpPr>
          <p:spPr bwMode="auto">
            <a:xfrm flipV="1">
              <a:off x="1287" y="10661"/>
              <a:ext cx="2417" cy="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8"/>
            <p:cNvSpPr>
              <a:spLocks noChangeShapeType="1"/>
            </p:cNvSpPr>
            <p:nvPr/>
          </p:nvSpPr>
          <p:spPr bwMode="auto">
            <a:xfrm flipH="1">
              <a:off x="2151" y="9506"/>
              <a:ext cx="995" cy="1674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1" name="Picture 11" descr="CRCTR1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256"/>
            <a:ext cx="19366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996002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531129SlideId26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453</Words>
  <Application>Microsoft Office PowerPoint</Application>
  <PresentationFormat>Экран (4:3)</PresentationFormat>
  <Paragraphs>120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Формула</vt:lpstr>
      <vt:lpstr> Тема:  «Властивості кутів, утворених при перетині паралельних прямих січною»</vt:lpstr>
      <vt:lpstr>Слайд 2</vt:lpstr>
      <vt:lpstr>Слайд 3</vt:lpstr>
      <vt:lpstr>Слайд 4</vt:lpstr>
      <vt:lpstr>Слайд 5</vt:lpstr>
      <vt:lpstr>На якому з рисунків прямі будуть паралельними? </vt:lpstr>
      <vt:lpstr>Слайд 7</vt:lpstr>
      <vt:lpstr>Слайд 8</vt:lpstr>
      <vt:lpstr>Слайд 9</vt:lpstr>
      <vt:lpstr>Слайд 10</vt:lpstr>
      <vt:lpstr>Гра “ Вірю – не вірю ”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Sergiy Smetanskiy</dc:creator>
  <cp:lastModifiedBy>Sch</cp:lastModifiedBy>
  <cp:revision>50</cp:revision>
  <dcterms:created xsi:type="dcterms:W3CDTF">2013-12-15T15:22:44Z</dcterms:created>
  <dcterms:modified xsi:type="dcterms:W3CDTF">2022-11-14T10:13:44Z</dcterms:modified>
</cp:coreProperties>
</file>