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  <p:sldMasterId id="2147483695" r:id="rId2"/>
  </p:sldMasterIdLst>
  <p:handoutMasterIdLst>
    <p:handoutMasterId r:id="rId17"/>
  </p:handoutMasterIdLst>
  <p:sldIdLst>
    <p:sldId id="262" r:id="rId3"/>
    <p:sldId id="277" r:id="rId4"/>
    <p:sldId id="285" r:id="rId5"/>
    <p:sldId id="263" r:id="rId6"/>
    <p:sldId id="283" r:id="rId7"/>
    <p:sldId id="287" r:id="rId8"/>
    <p:sldId id="278" r:id="rId9"/>
    <p:sldId id="265" r:id="rId10"/>
    <p:sldId id="282" r:id="rId11"/>
    <p:sldId id="279" r:id="rId12"/>
    <p:sldId id="266" r:id="rId13"/>
    <p:sldId id="267" r:id="rId14"/>
    <p:sldId id="284" r:id="rId15"/>
    <p:sldId id="28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5BC8"/>
    <a:srgbClr val="5353FB"/>
    <a:srgbClr val="FF99FF"/>
    <a:srgbClr val="66FF99"/>
    <a:srgbClr val="FFFFCC"/>
    <a:srgbClr val="8BE1FF"/>
    <a:srgbClr val="000000"/>
    <a:srgbClr val="FFCCCC"/>
    <a:srgbClr val="71DAFF"/>
    <a:srgbClr val="00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07" autoAdjust="0"/>
    <p:restoredTop sz="94737" autoAdjust="0"/>
  </p:normalViewPr>
  <p:slideViewPr>
    <p:cSldViewPr>
      <p:cViewPr>
        <p:scale>
          <a:sx n="70" d="100"/>
          <a:sy n="70" d="100"/>
        </p:scale>
        <p:origin x="-52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44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AA8B59-264F-410B-BE3C-34DCDD5711A1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C91E0-7865-42A1-8522-24081B5F76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10424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chportal.ru/load/26" TargetMode="External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dt" sz="half" idx="2"/>
          </p:nvPr>
        </p:nvSpPr>
        <p:spPr>
          <a:xfrm>
            <a:off x="179388" y="61658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20745EB-50C5-443C-A3B6-DA192C9574FD}" type="datetimeFigureOut">
              <a:rPr lang="ru-RU" smtClean="0">
                <a:solidFill>
                  <a:srgbClr val="000000"/>
                </a:solidFill>
              </a:rPr>
              <a:pPr/>
              <a:t>28.11.2022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43365" name="Rectangle 5"/>
          <p:cNvSpPr>
            <a:spLocks noChangeArrowheads="1"/>
          </p:cNvSpPr>
          <p:nvPr/>
        </p:nvSpPr>
        <p:spPr bwMode="auto">
          <a:xfrm>
            <a:off x="0" y="1628775"/>
            <a:ext cx="9144000" cy="3240088"/>
          </a:xfrm>
          <a:prstGeom prst="rect">
            <a:avLst/>
          </a:prstGeom>
          <a:gradFill rotWithShape="0">
            <a:gsLst>
              <a:gs pos="0">
                <a:srgbClr val="71C4F0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rgbClr val="000000"/>
                </a:solidFill>
              </a:rPr>
              <a:t> 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43366" name="Rectangle 6"/>
          <p:cNvSpPr>
            <a:spLocks noChangeArrowheads="1"/>
          </p:cNvSpPr>
          <p:nvPr/>
        </p:nvSpPr>
        <p:spPr bwMode="auto">
          <a:xfrm>
            <a:off x="0" y="1628775"/>
            <a:ext cx="9144000" cy="3529013"/>
          </a:xfrm>
          <a:prstGeom prst="rect">
            <a:avLst/>
          </a:prstGeom>
          <a:pattFill prst="ltDnDiag">
            <a:fgClr>
              <a:srgbClr val="71C4F0">
                <a:alpha val="45000"/>
              </a:srgbClr>
            </a:fgClr>
            <a:bgClr>
              <a:schemeClr val="bg1">
                <a:alpha val="45000"/>
              </a:schemeClr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rgbClr val="000000"/>
                </a:solidFill>
              </a:rPr>
              <a:t> 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43368" name="Rectangle 8"/>
          <p:cNvSpPr>
            <a:spLocks noChangeArrowheads="1"/>
          </p:cNvSpPr>
          <p:nvPr/>
        </p:nvSpPr>
        <p:spPr bwMode="auto">
          <a:xfrm>
            <a:off x="0" y="1484313"/>
            <a:ext cx="9144000" cy="144462"/>
          </a:xfrm>
          <a:prstGeom prst="rect">
            <a:avLst/>
          </a:prstGeom>
          <a:solidFill>
            <a:srgbClr val="244E9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43369" name="Rectangle 9"/>
          <p:cNvSpPr>
            <a:spLocks noChangeArrowheads="1"/>
          </p:cNvSpPr>
          <p:nvPr/>
        </p:nvSpPr>
        <p:spPr bwMode="auto">
          <a:xfrm>
            <a:off x="0" y="5156200"/>
            <a:ext cx="9144000" cy="144463"/>
          </a:xfrm>
          <a:prstGeom prst="rect">
            <a:avLst/>
          </a:prstGeom>
          <a:solidFill>
            <a:srgbClr val="244E9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43372" name="Line 12"/>
          <p:cNvSpPr>
            <a:spLocks noChangeShapeType="1"/>
          </p:cNvSpPr>
          <p:nvPr/>
        </p:nvSpPr>
        <p:spPr bwMode="auto">
          <a:xfrm flipV="1">
            <a:off x="755650" y="2420938"/>
            <a:ext cx="7561263" cy="0"/>
          </a:xfrm>
          <a:prstGeom prst="line">
            <a:avLst/>
          </a:prstGeom>
          <a:noFill/>
          <a:ln w="15875">
            <a:solidFill>
              <a:srgbClr val="71C4F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43375" name="Rectangle 15"/>
          <p:cNvSpPr>
            <a:spLocks noGrp="1" noChangeArrowheads="1"/>
          </p:cNvSpPr>
          <p:nvPr>
            <p:ph type="ctrTitle" sz="quarter"/>
          </p:nvPr>
        </p:nvSpPr>
        <p:spPr>
          <a:xfrm>
            <a:off x="755650" y="2565400"/>
            <a:ext cx="7667625" cy="1079500"/>
          </a:xfrm>
        </p:spPr>
        <p:txBody>
          <a:bodyPr/>
          <a:lstStyle>
            <a:lvl1pPr>
              <a:defRPr b="1">
                <a:solidFill>
                  <a:srgbClr val="E37416"/>
                </a:solidFill>
                <a:latin typeface="Arial Narrow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43376" name="Rectangle 16"/>
          <p:cNvSpPr>
            <a:spLocks noGrp="1" noChangeArrowheads="1"/>
          </p:cNvSpPr>
          <p:nvPr>
            <p:ph type="subTitle" sz="quarter" idx="1"/>
          </p:nvPr>
        </p:nvSpPr>
        <p:spPr bwMode="auto">
          <a:xfrm>
            <a:off x="1619250" y="3860800"/>
            <a:ext cx="6121400" cy="10795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>
                <a:latin typeface="Tahoma" charset="0"/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143385" name="Picture 25" descr="GEARS4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088" y="260350"/>
            <a:ext cx="1017587" cy="1068388"/>
          </a:xfrm>
          <a:prstGeom prst="rect">
            <a:avLst/>
          </a:prstGeom>
          <a:noFill/>
        </p:spPr>
      </p:pic>
      <p:pic>
        <p:nvPicPr>
          <p:cNvPr id="143387" name="Picture 27" descr="rabot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3860800"/>
            <a:ext cx="1800225" cy="1800225"/>
          </a:xfrm>
          <a:prstGeom prst="rect">
            <a:avLst/>
          </a:prstGeom>
          <a:noFill/>
        </p:spPr>
      </p:pic>
      <p:pic>
        <p:nvPicPr>
          <p:cNvPr id="143384" name="Picture 24" descr="0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gray">
          <a:xfrm>
            <a:off x="827088" y="5300663"/>
            <a:ext cx="1081087" cy="7175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253361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0745EB-50C5-443C-A3B6-DA192C9574FD}" type="datetimeFigureOut">
              <a:rPr lang="ru-RU" smtClean="0">
                <a:solidFill>
                  <a:srgbClr val="000000"/>
                </a:solidFill>
              </a:rPr>
              <a:pPr/>
              <a:t>28.11.2022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0148224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0745EB-50C5-443C-A3B6-DA192C9574FD}" type="datetimeFigureOut">
              <a:rPr lang="ru-RU" smtClean="0">
                <a:solidFill>
                  <a:srgbClr val="000000"/>
                </a:solidFill>
              </a:rPr>
              <a:pPr/>
              <a:t>28.11.2022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6686551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0745EB-50C5-443C-A3B6-DA192C9574FD}" type="datetimeFigureOut">
              <a:rPr lang="ru-RU" smtClean="0">
                <a:solidFill>
                  <a:srgbClr val="000000"/>
                </a:solidFill>
              </a:rPr>
              <a:pPr/>
              <a:t>28.11.2022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2002435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0745EB-50C5-443C-A3B6-DA192C9574FD}" type="datetimeFigureOut">
              <a:rPr lang="ru-RU" smtClean="0">
                <a:solidFill>
                  <a:srgbClr val="000000"/>
                </a:solidFill>
              </a:rPr>
              <a:pPr/>
              <a:t>28.11.2022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5603377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0745EB-50C5-443C-A3B6-DA192C9574FD}" type="datetimeFigureOut">
              <a:rPr lang="ru-RU" smtClean="0">
                <a:solidFill>
                  <a:srgbClr val="000000"/>
                </a:solidFill>
              </a:rPr>
              <a:pPr/>
              <a:t>28.11.2022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5052956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0745EB-50C5-443C-A3B6-DA192C9574FD}" type="datetimeFigureOut">
              <a:rPr lang="ru-RU" smtClean="0">
                <a:solidFill>
                  <a:srgbClr val="000000"/>
                </a:solidFill>
              </a:rPr>
              <a:pPr/>
              <a:t>28.11.2022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3180555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0745EB-50C5-443C-A3B6-DA192C9574FD}" type="datetimeFigureOut">
              <a:rPr lang="ru-RU" smtClean="0">
                <a:solidFill>
                  <a:srgbClr val="000000"/>
                </a:solidFill>
              </a:rPr>
              <a:pPr/>
              <a:t>28.11.2022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2493538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0745EB-50C5-443C-A3B6-DA192C9574FD}" type="datetimeFigureOut">
              <a:rPr lang="ru-RU" smtClean="0">
                <a:solidFill>
                  <a:srgbClr val="000000"/>
                </a:solidFill>
              </a:rPr>
              <a:pPr/>
              <a:t>28.11.2022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9259793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0745EB-50C5-443C-A3B6-DA192C9574FD}" type="datetimeFigureOut">
              <a:rPr lang="ru-RU" smtClean="0">
                <a:solidFill>
                  <a:srgbClr val="000000"/>
                </a:solidFill>
              </a:rPr>
              <a:pPr/>
              <a:t>28.11.2022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1496659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14338"/>
            <a:ext cx="2057400" cy="57118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14338"/>
            <a:ext cx="6019800" cy="57118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0745EB-50C5-443C-A3B6-DA192C9574FD}" type="datetimeFigureOut">
              <a:rPr lang="ru-RU" smtClean="0">
                <a:solidFill>
                  <a:srgbClr val="000000"/>
                </a:solidFill>
              </a:rPr>
              <a:pPr/>
              <a:t>28.11.2022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6185367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1021A3-EC7D-4144-A58D-27F4CBDD73C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51497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A753C5-08D7-4797-B2DF-C17243730B08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9767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E59F41-14E0-48D9-B462-E4273CD90982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46027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7C8E75-D5BB-4A4B-B240-E16ED1515C6C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7053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82F370-C3CD-4366-A9E8-3CD2EDEB8C68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52237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23ACE1-CB0C-4CFD-9AC6-FCCF70ADCBCC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84818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FEFC6A-010D-4E8D-B1B5-6D2844783351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24076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EA1EC7-9FD3-4548-883C-D05FBF5AAE73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48156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307640-4130-47D8-B007-381BCEB5ADAA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31888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7F2FED-F718-4B28-B7C8-43B0415959A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60757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E22407-828D-4273-BBF7-B15174C311EC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0499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uchportal.ru/load/26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Rectangle 46"/>
          <p:cNvSpPr>
            <a:spLocks noChangeArrowheads="1"/>
          </p:cNvSpPr>
          <p:nvPr/>
        </p:nvSpPr>
        <p:spPr bwMode="auto">
          <a:xfrm flipH="1">
            <a:off x="2087563" y="6453188"/>
            <a:ext cx="6948487" cy="360362"/>
          </a:xfrm>
          <a:prstGeom prst="rect">
            <a:avLst/>
          </a:prstGeom>
          <a:solidFill>
            <a:srgbClr val="007BC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072" name="Line 48"/>
          <p:cNvSpPr>
            <a:spLocks noChangeShapeType="1"/>
          </p:cNvSpPr>
          <p:nvPr/>
        </p:nvSpPr>
        <p:spPr bwMode="auto">
          <a:xfrm rot="5400000" flipH="1">
            <a:off x="1727994" y="6633369"/>
            <a:ext cx="360362" cy="0"/>
          </a:xfrm>
          <a:prstGeom prst="line">
            <a:avLst/>
          </a:prstGeom>
          <a:noFill/>
          <a:ln w="15875">
            <a:solidFill>
              <a:srgbClr val="71C4F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081" name="Rectangle 57"/>
          <p:cNvSpPr>
            <a:spLocks noChangeArrowheads="1"/>
          </p:cNvSpPr>
          <p:nvPr/>
        </p:nvSpPr>
        <p:spPr bwMode="auto">
          <a:xfrm flipH="1">
            <a:off x="2051050" y="6453188"/>
            <a:ext cx="71438" cy="360362"/>
          </a:xfrm>
          <a:prstGeom prst="rect">
            <a:avLst/>
          </a:prstGeom>
          <a:solidFill>
            <a:srgbClr val="E3741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076" name="Rectangle 5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143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Презентация</a:t>
            </a:r>
          </a:p>
        </p:txBody>
      </p:sp>
      <p:sp>
        <p:nvSpPr>
          <p:cNvPr id="1079" name="Rectangle 55"/>
          <p:cNvSpPr>
            <a:spLocks noChangeArrowheads="1"/>
          </p:cNvSpPr>
          <p:nvPr/>
        </p:nvSpPr>
        <p:spPr bwMode="auto">
          <a:xfrm>
            <a:off x="1588" y="188913"/>
            <a:ext cx="9142412" cy="714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153" name="Line 129"/>
          <p:cNvSpPr>
            <a:spLocks noChangeShapeType="1"/>
          </p:cNvSpPr>
          <p:nvPr/>
        </p:nvSpPr>
        <p:spPr bwMode="auto">
          <a:xfrm rot="5400000" flipH="1">
            <a:off x="-72231" y="6633369"/>
            <a:ext cx="360362" cy="0"/>
          </a:xfrm>
          <a:prstGeom prst="line">
            <a:avLst/>
          </a:prstGeom>
          <a:noFill/>
          <a:ln w="15875">
            <a:solidFill>
              <a:srgbClr val="71C4F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078" name="Rectangle 54"/>
          <p:cNvSpPr>
            <a:spLocks noChangeArrowheads="1"/>
          </p:cNvSpPr>
          <p:nvPr/>
        </p:nvSpPr>
        <p:spPr bwMode="auto">
          <a:xfrm>
            <a:off x="107950" y="306388"/>
            <a:ext cx="8567738" cy="98425"/>
          </a:xfrm>
          <a:prstGeom prst="rect">
            <a:avLst/>
          </a:prstGeom>
          <a:solidFill>
            <a:srgbClr val="007BC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155" name="Line 131"/>
          <p:cNvSpPr>
            <a:spLocks noChangeShapeType="1"/>
          </p:cNvSpPr>
          <p:nvPr/>
        </p:nvSpPr>
        <p:spPr bwMode="auto">
          <a:xfrm flipH="1">
            <a:off x="107950" y="260350"/>
            <a:ext cx="8640763" cy="0"/>
          </a:xfrm>
          <a:prstGeom prst="line">
            <a:avLst/>
          </a:prstGeom>
          <a:noFill/>
          <a:ln w="15875">
            <a:solidFill>
              <a:srgbClr val="71C4F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pic>
        <p:nvPicPr>
          <p:cNvPr id="1156" name="Picture 132" descr="rabot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79388" y="0"/>
            <a:ext cx="1225550" cy="1225550"/>
          </a:xfrm>
          <a:prstGeom prst="rect">
            <a:avLst/>
          </a:prstGeom>
          <a:noFill/>
        </p:spPr>
      </p:pic>
      <p:sp>
        <p:nvSpPr>
          <p:cNvPr id="1157" name="Rectangle 13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820745EB-50C5-443C-A3B6-DA192C9574FD}" type="datetimeFigureOut">
              <a:rPr lang="ru-RU" smtClean="0">
                <a:solidFill>
                  <a:srgbClr val="000000"/>
                </a:solidFill>
              </a:rPr>
              <a:pPr/>
              <a:t>28.11.2022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6052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A396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A396C"/>
          </a:solidFill>
          <a:latin typeface="Tahom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A396C"/>
          </a:solidFill>
          <a:latin typeface="Tahom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A396C"/>
          </a:solidFill>
          <a:latin typeface="Tahom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A396C"/>
          </a:solidFill>
          <a:latin typeface="Tahom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A396C"/>
          </a:solidFill>
          <a:latin typeface="Tahom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A396C"/>
          </a:solidFill>
          <a:latin typeface="Tahom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A396C"/>
          </a:solidFill>
          <a:latin typeface="Tahom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A396C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244E93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244E93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244E93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244E93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44E93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44E93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44E93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44E93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44E93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5A7D09-B33A-4411-9EA7-229143965045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4654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gif"/><Relationship Id="rId3" Type="http://schemas.openxmlformats.org/officeDocument/2006/relationships/image" Target="../media/image24.gif"/><Relationship Id="rId7" Type="http://schemas.openxmlformats.org/officeDocument/2006/relationships/image" Target="../media/image28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gif"/><Relationship Id="rId5" Type="http://schemas.openxmlformats.org/officeDocument/2006/relationships/image" Target="../media/image26.gif"/><Relationship Id="rId4" Type="http://schemas.openxmlformats.org/officeDocument/2006/relationships/image" Target="../media/image25.jpeg"/><Relationship Id="rId9" Type="http://schemas.openxmlformats.org/officeDocument/2006/relationships/image" Target="../media/image30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5.wdp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0" y="1412776"/>
            <a:ext cx="9144000" cy="3888432"/>
          </a:xfrm>
        </p:spPr>
        <p:txBody>
          <a:bodyPr/>
          <a:lstStyle/>
          <a:p>
            <a:r>
              <a:rPr lang="uk-UA" sz="8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Рівність геометричних фігур</a:t>
            </a:r>
            <a:endParaRPr lang="ru-RU" sz="80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5422" y="188640"/>
            <a:ext cx="22637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</a:t>
            </a:r>
            <a:r>
              <a:rPr lang="uk-UA" sz="4000" dirty="0" smtClean="0">
                <a:solidFill>
                  <a:srgbClr val="FF0000"/>
                </a:solidFill>
              </a:rPr>
              <a:t>: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27351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 descr="img078.gi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99FFCC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9552" y="0"/>
            <a:ext cx="3384376" cy="2952328"/>
          </a:xfrm>
          <a:prstGeom prst="rect">
            <a:avLst/>
          </a:prstGeom>
        </p:spPr>
      </p:pic>
      <p:pic>
        <p:nvPicPr>
          <p:cNvPr id="5" name="Рисунок 4" descr="img078.gif"/>
          <p:cNvPicPr>
            <a:picLocks noChangeAspect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83968" y="0"/>
            <a:ext cx="3240360" cy="30689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3156" y="5229200"/>
            <a:ext cx="82809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uk-UA" sz="4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івні</a:t>
            </a:r>
            <a:r>
              <a:rPr lang="uk-UA" sz="4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фігури суміщаються при накладанні</a:t>
            </a:r>
            <a:endParaRPr lang="ru-RU" sz="4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Равнобедренный треугольник 1"/>
          <p:cNvSpPr/>
          <p:nvPr/>
        </p:nvSpPr>
        <p:spPr>
          <a:xfrm>
            <a:off x="647564" y="3428206"/>
            <a:ext cx="3960440" cy="1551816"/>
          </a:xfrm>
          <a:prstGeom prst="triangle">
            <a:avLst/>
          </a:prstGeom>
          <a:solidFill>
            <a:srgbClr val="1AC5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63616" y="3379499"/>
            <a:ext cx="3981450" cy="157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9293971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757 -0.01759 L -0.39757 -0.0175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7037E-7 L -0.42951 0.0076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76" y="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8640960" cy="5693866"/>
          </a:xfrm>
          <a:prstGeom prst="rect">
            <a:avLst/>
          </a:prstGeom>
          <a:pattFill prst="shingle">
            <a:fgClr>
              <a:srgbClr val="FFCCCC"/>
            </a:fgClr>
            <a:bgClr>
              <a:schemeClr val="bg1"/>
            </a:bgClr>
          </a:pattFill>
          <a:ln>
            <a:solidFill>
              <a:srgbClr val="F35BC8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latin typeface="Times New Roman"/>
              </a:rPr>
              <a:t>ЦЕ ЦІКАВО.</a:t>
            </a:r>
            <a:endParaRPr lang="ru-RU" sz="4000" dirty="0" smtClean="0">
              <a:solidFill>
                <a:srgbClr val="FF0000"/>
              </a:solidFill>
            </a:endParaRPr>
          </a:p>
          <a:p>
            <a:pPr algn="just"/>
            <a:r>
              <a:rPr lang="ru-RU" sz="3600" dirty="0" err="1" smtClean="0">
                <a:latin typeface="Times New Roman"/>
              </a:rPr>
              <a:t>Відношення</a:t>
            </a:r>
            <a:r>
              <a:rPr lang="ru-RU" sz="3600" dirty="0" smtClean="0">
                <a:latin typeface="Times New Roman"/>
              </a:rPr>
              <a:t> </a:t>
            </a:r>
            <a:r>
              <a:rPr lang="ru-RU" sz="3600" dirty="0" err="1">
                <a:latin typeface="Times New Roman"/>
              </a:rPr>
              <a:t>рівності</a:t>
            </a:r>
            <a:r>
              <a:rPr lang="ru-RU" sz="3600" dirty="0">
                <a:latin typeface="Times New Roman"/>
              </a:rPr>
              <a:t> </a:t>
            </a:r>
            <a:r>
              <a:rPr lang="ru-RU" sz="3600" dirty="0" err="1">
                <a:latin typeface="Times New Roman"/>
              </a:rPr>
              <a:t>важливе</a:t>
            </a:r>
            <a:r>
              <a:rPr lang="ru-RU" sz="3600" dirty="0">
                <a:latin typeface="Times New Roman"/>
              </a:rPr>
              <a:t> для математики. </a:t>
            </a:r>
            <a:r>
              <a:rPr lang="ru-RU" sz="3600" dirty="0" err="1">
                <a:latin typeface="Times New Roman"/>
              </a:rPr>
              <a:t>Воно</a:t>
            </a:r>
            <a:r>
              <a:rPr lang="ru-RU" sz="3600" dirty="0">
                <a:latin typeface="Times New Roman"/>
              </a:rPr>
              <a:t> </a:t>
            </a:r>
            <a:r>
              <a:rPr lang="ru-RU" sz="3600" dirty="0" err="1">
                <a:latin typeface="Times New Roman"/>
              </a:rPr>
              <a:t>має</a:t>
            </a:r>
            <a:r>
              <a:rPr lang="ru-RU" sz="3600" dirty="0">
                <a:latin typeface="Times New Roman"/>
              </a:rPr>
              <a:t> </a:t>
            </a:r>
            <a:r>
              <a:rPr lang="ru-RU" sz="3600" dirty="0" err="1">
                <a:latin typeface="Times New Roman"/>
              </a:rPr>
              <a:t>такі</a:t>
            </a:r>
            <a:r>
              <a:rPr lang="ru-RU" sz="3600" dirty="0">
                <a:latin typeface="Times New Roman"/>
              </a:rPr>
              <a:t> </a:t>
            </a:r>
            <a:r>
              <a:rPr lang="ru-RU" sz="3600" dirty="0" err="1">
                <a:latin typeface="Times New Roman"/>
              </a:rPr>
              <a:t>властивості</a:t>
            </a:r>
            <a:r>
              <a:rPr lang="ru-RU" sz="3600" dirty="0">
                <a:latin typeface="Times New Roman"/>
              </a:rPr>
              <a:t>:</a:t>
            </a:r>
            <a:endParaRPr lang="ru-RU" sz="3600" dirty="0"/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ru-RU" sz="3600" dirty="0" err="1">
                <a:latin typeface="Times New Roman"/>
              </a:rPr>
              <a:t>Кожна</a:t>
            </a:r>
            <a:r>
              <a:rPr lang="ru-RU" sz="3600" dirty="0">
                <a:latin typeface="Times New Roman"/>
              </a:rPr>
              <a:t> </a:t>
            </a:r>
            <a:r>
              <a:rPr lang="ru-RU" sz="3600" dirty="0" err="1">
                <a:latin typeface="Times New Roman"/>
              </a:rPr>
              <a:t>фігура</a:t>
            </a:r>
            <a:r>
              <a:rPr lang="ru-RU" sz="3600" dirty="0">
                <a:latin typeface="Times New Roman"/>
              </a:rPr>
              <a:t> </a:t>
            </a:r>
            <a:r>
              <a:rPr lang="ru-RU" sz="3600" dirty="0" err="1">
                <a:latin typeface="Times New Roman"/>
              </a:rPr>
              <a:t>рівна</a:t>
            </a:r>
            <a:r>
              <a:rPr lang="ru-RU" sz="3600" dirty="0">
                <a:latin typeface="Times New Roman"/>
              </a:rPr>
              <a:t> сама </a:t>
            </a:r>
            <a:r>
              <a:rPr lang="ru-RU" sz="3600" dirty="0" err="1">
                <a:latin typeface="Times New Roman"/>
              </a:rPr>
              <a:t>собі</a:t>
            </a:r>
            <a:r>
              <a:rPr lang="ru-RU" sz="3600" dirty="0">
                <a:latin typeface="Times New Roman"/>
              </a:rPr>
              <a:t>.</a:t>
            </a:r>
            <a:endParaRPr lang="ru-RU" sz="3600" dirty="0"/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ru-RU" sz="3600" dirty="0" err="1">
                <a:latin typeface="Times New Roman"/>
              </a:rPr>
              <a:t>Якщо</a:t>
            </a:r>
            <a:r>
              <a:rPr lang="ru-RU" sz="3600" dirty="0">
                <a:latin typeface="Times New Roman"/>
              </a:rPr>
              <a:t> перша </a:t>
            </a:r>
            <a:r>
              <a:rPr lang="ru-RU" sz="3600" dirty="0" err="1">
                <a:latin typeface="Times New Roman"/>
              </a:rPr>
              <a:t>фігура</a:t>
            </a:r>
            <a:r>
              <a:rPr lang="ru-RU" sz="3600" dirty="0">
                <a:latin typeface="Times New Roman"/>
              </a:rPr>
              <a:t> </a:t>
            </a:r>
            <a:r>
              <a:rPr lang="ru-RU" sz="3600" dirty="0" err="1">
                <a:latin typeface="Times New Roman"/>
              </a:rPr>
              <a:t>рівна</a:t>
            </a:r>
            <a:r>
              <a:rPr lang="ru-RU" sz="3600" dirty="0">
                <a:latin typeface="Times New Roman"/>
              </a:rPr>
              <a:t> </a:t>
            </a:r>
            <a:r>
              <a:rPr lang="ru-RU" sz="3600" dirty="0" err="1">
                <a:latin typeface="Times New Roman"/>
              </a:rPr>
              <a:t>другій</a:t>
            </a:r>
            <a:r>
              <a:rPr lang="ru-RU" sz="3600" dirty="0">
                <a:latin typeface="Times New Roman"/>
              </a:rPr>
              <a:t> </a:t>
            </a:r>
            <a:r>
              <a:rPr lang="ru-RU" sz="3600" dirty="0" err="1">
                <a:latin typeface="Times New Roman"/>
              </a:rPr>
              <a:t>фігурі</a:t>
            </a:r>
            <a:r>
              <a:rPr lang="ru-RU" sz="3600" dirty="0">
                <a:latin typeface="Times New Roman"/>
              </a:rPr>
              <a:t>, то друга </a:t>
            </a:r>
            <a:r>
              <a:rPr lang="ru-RU" sz="3600" dirty="0" err="1">
                <a:latin typeface="Times New Roman"/>
              </a:rPr>
              <a:t>фігура</a:t>
            </a:r>
            <a:r>
              <a:rPr lang="ru-RU" sz="3600" dirty="0">
                <a:latin typeface="Times New Roman"/>
              </a:rPr>
              <a:t> </a:t>
            </a:r>
            <a:r>
              <a:rPr lang="ru-RU" sz="3600" dirty="0" err="1">
                <a:latin typeface="Times New Roman"/>
              </a:rPr>
              <a:t>рівна</a:t>
            </a:r>
            <a:r>
              <a:rPr lang="ru-RU" sz="3600" dirty="0">
                <a:latin typeface="Times New Roman"/>
              </a:rPr>
              <a:t> </a:t>
            </a:r>
            <a:r>
              <a:rPr lang="ru-RU" sz="3600" dirty="0" err="1">
                <a:latin typeface="Times New Roman"/>
              </a:rPr>
              <a:t>першій</a:t>
            </a:r>
            <a:r>
              <a:rPr lang="ru-RU" sz="3600" dirty="0">
                <a:latin typeface="Times New Roman"/>
              </a:rPr>
              <a:t> </a:t>
            </a:r>
            <a:r>
              <a:rPr lang="ru-RU" sz="3600" dirty="0" err="1">
                <a:latin typeface="Times New Roman"/>
              </a:rPr>
              <a:t>фігурі</a:t>
            </a:r>
            <a:r>
              <a:rPr lang="ru-RU" sz="3600" dirty="0">
                <a:latin typeface="Times New Roman"/>
              </a:rPr>
              <a:t>.</a:t>
            </a:r>
            <a:endParaRPr lang="ru-RU" sz="3600" dirty="0"/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ru-RU" sz="3600" dirty="0" err="1">
                <a:latin typeface="Times New Roman"/>
              </a:rPr>
              <a:t>Якщо</a:t>
            </a:r>
            <a:r>
              <a:rPr lang="ru-RU" sz="3600" dirty="0">
                <a:latin typeface="Times New Roman"/>
              </a:rPr>
              <a:t> перша </a:t>
            </a:r>
            <a:r>
              <a:rPr lang="ru-RU" sz="3600" dirty="0" err="1">
                <a:latin typeface="Times New Roman"/>
              </a:rPr>
              <a:t>фігура</a:t>
            </a:r>
            <a:r>
              <a:rPr lang="ru-RU" sz="3600" dirty="0">
                <a:latin typeface="Times New Roman"/>
              </a:rPr>
              <a:t> </a:t>
            </a:r>
            <a:r>
              <a:rPr lang="ru-RU" sz="3600" dirty="0" err="1">
                <a:latin typeface="Times New Roman"/>
              </a:rPr>
              <a:t>рівна</a:t>
            </a:r>
            <a:r>
              <a:rPr lang="ru-RU" sz="3600" dirty="0">
                <a:latin typeface="Times New Roman"/>
              </a:rPr>
              <a:t> </a:t>
            </a:r>
            <a:r>
              <a:rPr lang="ru-RU" sz="3600" dirty="0" err="1">
                <a:latin typeface="Times New Roman"/>
              </a:rPr>
              <a:t>другій</a:t>
            </a:r>
            <a:r>
              <a:rPr lang="ru-RU" sz="3600" dirty="0">
                <a:latin typeface="Times New Roman"/>
              </a:rPr>
              <a:t> </a:t>
            </a:r>
            <a:r>
              <a:rPr lang="ru-RU" sz="3600" dirty="0" err="1">
                <a:latin typeface="Times New Roman"/>
              </a:rPr>
              <a:t>фігурі</a:t>
            </a:r>
            <a:r>
              <a:rPr lang="ru-RU" sz="3600" dirty="0">
                <a:latin typeface="Times New Roman"/>
              </a:rPr>
              <a:t>, а друга </a:t>
            </a:r>
            <a:r>
              <a:rPr lang="ru-RU" sz="3600" dirty="0" err="1">
                <a:latin typeface="Times New Roman"/>
              </a:rPr>
              <a:t>фігура</a:t>
            </a:r>
            <a:r>
              <a:rPr lang="ru-RU" sz="3600" dirty="0">
                <a:latin typeface="Times New Roman"/>
              </a:rPr>
              <a:t> </a:t>
            </a:r>
            <a:r>
              <a:rPr lang="ru-RU" sz="3600" dirty="0" err="1">
                <a:latin typeface="Times New Roman"/>
              </a:rPr>
              <a:t>рівна</a:t>
            </a:r>
            <a:r>
              <a:rPr lang="ru-RU" sz="3600" dirty="0">
                <a:latin typeface="Times New Roman"/>
              </a:rPr>
              <a:t> </a:t>
            </a:r>
            <a:r>
              <a:rPr lang="ru-RU" sz="3600" dirty="0" err="1">
                <a:latin typeface="Times New Roman"/>
              </a:rPr>
              <a:t>третій</a:t>
            </a:r>
            <a:r>
              <a:rPr lang="ru-RU" sz="3600" dirty="0">
                <a:latin typeface="Times New Roman"/>
              </a:rPr>
              <a:t> </a:t>
            </a:r>
            <a:r>
              <a:rPr lang="ru-RU" sz="3600" dirty="0" err="1">
                <a:latin typeface="Times New Roman"/>
              </a:rPr>
              <a:t>фігурі</a:t>
            </a:r>
            <a:r>
              <a:rPr lang="ru-RU" sz="3600" dirty="0">
                <a:latin typeface="Times New Roman"/>
              </a:rPr>
              <a:t>, то перша </a:t>
            </a:r>
            <a:r>
              <a:rPr lang="ru-RU" sz="3600" dirty="0" err="1">
                <a:latin typeface="Times New Roman"/>
              </a:rPr>
              <a:t>фігура</a:t>
            </a:r>
            <a:r>
              <a:rPr lang="ru-RU" sz="3600" dirty="0">
                <a:latin typeface="Times New Roman"/>
              </a:rPr>
              <a:t> і </a:t>
            </a:r>
            <a:r>
              <a:rPr lang="ru-RU" sz="3600" dirty="0" err="1">
                <a:latin typeface="Times New Roman"/>
              </a:rPr>
              <a:t>третя</a:t>
            </a:r>
            <a:r>
              <a:rPr lang="ru-RU" sz="3600" dirty="0">
                <a:latin typeface="Times New Roman"/>
              </a:rPr>
              <a:t> </a:t>
            </a:r>
            <a:r>
              <a:rPr lang="ru-RU" sz="3600" dirty="0" err="1">
                <a:latin typeface="Times New Roman"/>
              </a:rPr>
              <a:t>фігура</a:t>
            </a:r>
            <a:r>
              <a:rPr lang="ru-RU" sz="3600" dirty="0">
                <a:latin typeface="Times New Roman"/>
              </a:rPr>
              <a:t> </a:t>
            </a:r>
            <a:r>
              <a:rPr lang="ru-RU" sz="3600" dirty="0" err="1">
                <a:latin typeface="Times New Roman"/>
              </a:rPr>
              <a:t>також</a:t>
            </a:r>
            <a:r>
              <a:rPr lang="ru-RU" sz="3600" dirty="0">
                <a:latin typeface="Times New Roman"/>
              </a:rPr>
              <a:t> </a:t>
            </a:r>
            <a:r>
              <a:rPr lang="ru-RU" sz="3600" dirty="0" err="1">
                <a:latin typeface="Times New Roman"/>
              </a:rPr>
              <a:t>рівні</a:t>
            </a:r>
            <a:r>
              <a:rPr lang="ru-RU" sz="3600" dirty="0">
                <a:latin typeface="Times New Roman"/>
              </a:rPr>
              <a:t> </a:t>
            </a:r>
            <a:r>
              <a:rPr lang="ru-RU" sz="3600" dirty="0" err="1">
                <a:latin typeface="Times New Roman"/>
              </a:rPr>
              <a:t>між</a:t>
            </a:r>
            <a:r>
              <a:rPr lang="ru-RU" sz="3600" dirty="0">
                <a:latin typeface="Times New Roman"/>
              </a:rPr>
              <a:t> собою</a:t>
            </a:r>
            <a:r>
              <a:rPr lang="ru-RU" sz="2800" dirty="0">
                <a:latin typeface="Times New Roman"/>
              </a:rPr>
              <a:t>.</a:t>
            </a:r>
            <a:endParaRPr lang="ru-RU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41045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3010"/>
          <a:stretch/>
        </p:blipFill>
        <p:spPr bwMode="auto">
          <a:xfrm>
            <a:off x="112358" y="19549"/>
            <a:ext cx="9031642" cy="1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/>
          <a:stretch/>
        </p:blipFill>
        <p:spPr bwMode="auto">
          <a:xfrm>
            <a:off x="414338" y="1287837"/>
            <a:ext cx="8729662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7931" y="2645898"/>
            <a:ext cx="208451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69533" y="4736347"/>
            <a:ext cx="2696343" cy="1763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400" y="2761562"/>
            <a:ext cx="5982128" cy="2285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981" y="5101502"/>
            <a:ext cx="6208278" cy="1556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63688" y="6228020"/>
            <a:ext cx="2448272" cy="36933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6672376" y="3139091"/>
            <a:ext cx="576064" cy="973986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7282680" y="3157345"/>
            <a:ext cx="1042255" cy="93747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24231" y="5101502"/>
            <a:ext cx="1176337" cy="103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4" name="Прямая соединительная линия 23"/>
          <p:cNvCxnSpPr/>
          <p:nvPr/>
        </p:nvCxnSpPr>
        <p:spPr>
          <a:xfrm flipV="1">
            <a:off x="6552455" y="5111047"/>
            <a:ext cx="576064" cy="973986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6672376" y="4142459"/>
            <a:ext cx="1728192" cy="0"/>
          </a:xfrm>
          <a:prstGeom prst="line">
            <a:avLst/>
          </a:prstGeom>
          <a:ln w="381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6626090" y="6085033"/>
            <a:ext cx="1728192" cy="0"/>
          </a:xfrm>
          <a:prstGeom prst="line">
            <a:avLst/>
          </a:prstGeom>
          <a:ln w="381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ru-RU" alt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ru-RU" alt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2" name="Picture 4" descr="http://zno.academia.in.ua/pluginfile.php/4766/mod_book/chapter/674/geometr_060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-136525"/>
            <a:ext cx="704850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0620672" y="1249737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08000" y="4642973"/>
            <a:ext cx="6164376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400" b="1" kern="0" dirty="0">
                <a:solidFill>
                  <a:srgbClr val="7030A0"/>
                </a:solidFill>
                <a:latin typeface="Georgia"/>
              </a:rPr>
              <a:t>∠ </a:t>
            </a:r>
            <a:r>
              <a:rPr lang="ru-RU" sz="2400" b="1" kern="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400" b="1" kern="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uk-UA" sz="2400" b="1" kern="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dirty="0">
                <a:solidFill>
                  <a:srgbClr val="7030A0"/>
                </a:solidFill>
                <a:latin typeface="Georgia"/>
              </a:rPr>
              <a:t>∠</a:t>
            </a:r>
            <a:r>
              <a:rPr lang="ru-RU" sz="2400" b="1" kern="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kern="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uk-UA" sz="1200" b="1" kern="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400" b="1" kern="0" dirty="0" smtClean="0">
                <a:solidFill>
                  <a:srgbClr val="7030A0"/>
                </a:solidFill>
                <a:latin typeface="Georgia"/>
              </a:rPr>
              <a:t>∠ </a:t>
            </a:r>
            <a:r>
              <a:rPr lang="ru-RU" sz="2400" b="1" kern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2400" b="1" kern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sz="2400" b="1" kern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dirty="0" smtClean="0">
                <a:solidFill>
                  <a:srgbClr val="7030A0"/>
                </a:solidFill>
                <a:latin typeface="Georgia"/>
              </a:rPr>
              <a:t>∠</a:t>
            </a:r>
            <a:r>
              <a:rPr lang="ru-RU" sz="2400" b="1" kern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kern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uk-UA" sz="1400" b="1" kern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1,</a:t>
            </a:r>
            <a:r>
              <a:rPr lang="ru-RU" sz="2000" b="1" kern="0" dirty="0">
                <a:solidFill>
                  <a:srgbClr val="7030A0"/>
                </a:solidFill>
                <a:latin typeface="Georgia"/>
              </a:rPr>
              <a:t> </a:t>
            </a:r>
            <a:r>
              <a:rPr lang="ru-RU" sz="2400" b="1" kern="0" dirty="0">
                <a:solidFill>
                  <a:srgbClr val="7030A0"/>
                </a:solidFill>
                <a:latin typeface="Georgia"/>
              </a:rPr>
              <a:t>∠ </a:t>
            </a:r>
            <a:r>
              <a:rPr lang="ru-RU" sz="2400" b="1" kern="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400" kern="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sz="2400" kern="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dirty="0">
                <a:solidFill>
                  <a:srgbClr val="7030A0"/>
                </a:solidFill>
                <a:latin typeface="Georgia"/>
              </a:rPr>
              <a:t>∠</a:t>
            </a:r>
            <a:r>
              <a:rPr lang="ru-RU" sz="2400" b="1" kern="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kern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uk-UA" sz="1400" b="1" kern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    </a:t>
            </a:r>
            <a:r>
              <a:rPr lang="uk-UA" sz="2400" kern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400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відповідн</a:t>
            </a:r>
            <a:r>
              <a:rPr lang="uk-UA" sz="2400" kern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  </a:t>
            </a:r>
            <a:endParaRPr lang="ru-RU" sz="1400" kern="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ru-RU" alt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2410" y="4581418"/>
            <a:ext cx="184731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/>
            <a:endParaRPr lang="ru-RU" sz="1200" b="1" kern="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4338" y="4199370"/>
            <a:ext cx="566983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smtClean="0">
                <a:solidFill>
                  <a:srgbClr val="5353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 і А</a:t>
            </a:r>
            <a:r>
              <a:rPr lang="ru-RU" altLang="ru-RU" sz="2400" b="1" baseline="-30000" dirty="0" smtClean="0">
                <a:solidFill>
                  <a:srgbClr val="5353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2400" b="1" dirty="0" smtClean="0">
                <a:solidFill>
                  <a:srgbClr val="5353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altLang="ru-RU" sz="2400" b="1" baseline="-30000" dirty="0" smtClean="0">
                <a:solidFill>
                  <a:srgbClr val="5353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altLang="ru-RU" sz="2400" b="1" dirty="0" smtClean="0">
                <a:solidFill>
                  <a:srgbClr val="E917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 і В</a:t>
            </a:r>
            <a:r>
              <a:rPr lang="ru-RU" altLang="ru-RU" sz="2400" b="1" baseline="-30000" dirty="0" smtClean="0">
                <a:solidFill>
                  <a:srgbClr val="E917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2400" b="1" dirty="0" smtClean="0">
                <a:solidFill>
                  <a:srgbClr val="E917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altLang="ru-RU" sz="2400" b="1" baseline="-30000" dirty="0" smtClean="0">
                <a:solidFill>
                  <a:srgbClr val="E917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altLang="ru-RU" sz="2400" b="1" dirty="0" smtClean="0">
                <a:solidFill>
                  <a:srgbClr val="1AC5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,АС і А</a:t>
            </a:r>
            <a:r>
              <a:rPr lang="ru-RU" altLang="ru-RU" sz="2400" b="1" baseline="-30000" dirty="0" smtClean="0">
                <a:solidFill>
                  <a:srgbClr val="1AC5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2400" b="1" dirty="0" smtClean="0">
                <a:solidFill>
                  <a:srgbClr val="1AC5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altLang="ru-RU" sz="2400" b="1" baseline="-30000" dirty="0" smtClean="0">
                <a:solidFill>
                  <a:srgbClr val="1AC5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2400" b="1" dirty="0">
              <a:solidFill>
                <a:srgbClr val="1AC50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301167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73596" y="1772816"/>
            <a:ext cx="8568952" cy="4832092"/>
          </a:xfrm>
          <a:prstGeom prst="rect">
            <a:avLst/>
          </a:prstGeom>
          <a:pattFill prst="lgGrid">
            <a:fgClr>
              <a:srgbClr val="FFCCCC"/>
            </a:fgClr>
            <a:bgClr>
              <a:schemeClr val="bg1"/>
            </a:bgClr>
          </a:pattFill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   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ru-RU" altLang="ru-RU" sz="4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kumimoji="0" lang="ru-RU" altLang="ru-RU" sz="4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два </a:t>
            </a:r>
            <a:r>
              <a:rPr kumimoji="0" lang="ru-RU" altLang="ru-RU" sz="4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трикутники</a:t>
            </a:r>
            <a:r>
              <a:rPr kumimoji="0" lang="ru-RU" altLang="ru-RU" sz="4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4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kumimoji="0" lang="ru-RU" altLang="ru-RU" sz="4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kumimoji="0" lang="ru-RU" altLang="ru-RU" sz="4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kumimoji="0" lang="ru-RU" altLang="ru-RU" sz="4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ru-RU" altLang="ru-RU" sz="440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kumimoji="0" lang="ru-RU" altLang="ru-RU" sz="440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440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сторони</a:t>
            </a:r>
            <a:r>
              <a:rPr kumimoji="0" lang="ru-RU" altLang="ru-RU" sz="440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кути, </a:t>
            </a:r>
            <a:r>
              <a:rPr kumimoji="0" lang="ru-RU" altLang="ru-RU" sz="440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медіани</a:t>
            </a:r>
            <a:r>
              <a:rPr kumimoji="0" lang="ru-RU" altLang="ru-RU" sz="440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altLang="ru-RU" sz="4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ru-RU" sz="4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440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бісектриси</a:t>
            </a:r>
            <a:r>
              <a:rPr kumimoji="0" lang="ru-RU" altLang="ru-RU" sz="440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440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висоти</a:t>
            </a:r>
            <a:r>
              <a:rPr kumimoji="0" lang="ru-RU" altLang="ru-RU" sz="440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440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kumimoji="0" lang="ru-RU" altLang="ru-RU" sz="4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одного з них </a:t>
            </a:r>
            <a:r>
              <a:rPr kumimoji="0" lang="ru-RU" altLang="ru-RU" sz="4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kumimoji="0" lang="ru-RU" altLang="ru-RU" sz="4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4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дорівнюють</a:t>
            </a:r>
            <a:r>
              <a:rPr kumimoji="0" lang="ru-RU" altLang="ru-RU" sz="4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4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елементам</a:t>
            </a:r>
            <a:r>
              <a:rPr lang="ru-RU" alt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4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другого.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  </a:t>
            </a:r>
            <a:endParaRPr kumimoji="0" lang="ru-RU" alt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55776" y="496144"/>
            <a:ext cx="4320480" cy="923330"/>
          </a:xfrm>
          <a:prstGeom prst="chevron">
            <a:avLst/>
          </a:prstGeom>
          <a:noFill/>
          <a:ln w="38100">
            <a:solidFill>
              <a:srgbClr val="5353FB"/>
            </a:solidFill>
          </a:ln>
        </p:spPr>
        <p:txBody>
          <a:bodyPr wrap="square" rtlCol="0">
            <a:spAutoFit/>
          </a:bodyPr>
          <a:lstStyle/>
          <a:p>
            <a:r>
              <a:rPr lang="uk-UA" sz="54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Запам'ятай</a:t>
            </a:r>
            <a:endParaRPr lang="ru-RU" sz="54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137159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араллелограмм 1"/>
          <p:cNvSpPr/>
          <p:nvPr/>
        </p:nvSpPr>
        <p:spPr>
          <a:xfrm rot="21048793">
            <a:off x="3671440" y="1568038"/>
            <a:ext cx="4418021" cy="649724"/>
          </a:xfrm>
          <a:prstGeom prst="parallelogram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кути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endParaRPr lang="ru-RU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араллелограмм 6"/>
          <p:cNvSpPr/>
          <p:nvPr/>
        </p:nvSpPr>
        <p:spPr>
          <a:xfrm rot="470778">
            <a:off x="299966" y="5877730"/>
            <a:ext cx="5718083" cy="586931"/>
          </a:xfrm>
          <a:prstGeom prst="parallelogram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бісектриси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endParaRPr lang="ru-RU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араллелограмм 7"/>
          <p:cNvSpPr/>
          <p:nvPr/>
        </p:nvSpPr>
        <p:spPr>
          <a:xfrm rot="21433357">
            <a:off x="1416186" y="459365"/>
            <a:ext cx="5245517" cy="644664"/>
          </a:xfrm>
          <a:prstGeom prst="parallelogram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сторони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endParaRPr lang="ru-RU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араллелограмм 8"/>
          <p:cNvSpPr/>
          <p:nvPr/>
        </p:nvSpPr>
        <p:spPr>
          <a:xfrm rot="479921">
            <a:off x="3424128" y="4618619"/>
            <a:ext cx="5214436" cy="644664"/>
          </a:xfrm>
          <a:prstGeom prst="parallelogram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медіани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endParaRPr lang="ru-RU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араллелограмм 9"/>
          <p:cNvSpPr/>
          <p:nvPr/>
        </p:nvSpPr>
        <p:spPr>
          <a:xfrm>
            <a:off x="3647909" y="3068960"/>
            <a:ext cx="4922963" cy="644664"/>
          </a:xfrm>
          <a:prstGeom prst="parallelogram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Двойная стрелка влево/вправо 11"/>
          <p:cNvSpPr/>
          <p:nvPr/>
        </p:nvSpPr>
        <p:spPr>
          <a:xfrm rot="1560661">
            <a:off x="2477777" y="4212744"/>
            <a:ext cx="1010508" cy="285401"/>
          </a:xfrm>
          <a:prstGeom prst="leftRightArrow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252651">
            <a:off x="1384544" y="4801087"/>
            <a:ext cx="1083792" cy="314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503098">
            <a:off x="2351058" y="2332722"/>
            <a:ext cx="1243013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2820" y="3235984"/>
            <a:ext cx="1243013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59108">
            <a:off x="1715104" y="1621573"/>
            <a:ext cx="1243013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6106" y="1610782"/>
            <a:ext cx="2603500" cy="2441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591" y="2013609"/>
            <a:ext cx="2603500" cy="244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20420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4"/>
          <p:cNvSpPr>
            <a:spLocks noGrp="1" noChangeArrowheads="1"/>
          </p:cNvSpPr>
          <p:nvPr>
            <p:ph type="title"/>
          </p:nvPr>
        </p:nvSpPr>
        <p:spPr>
          <a:xfrm>
            <a:off x="1140209" y="260260"/>
            <a:ext cx="7772399" cy="1287016"/>
          </a:xfrm>
        </p:spPr>
        <p:txBody>
          <a:bodyPr/>
          <a:lstStyle/>
          <a:p>
            <a:r>
              <a:rPr lang="uk-UA" altLang="ru-RU" sz="3200" b="1" i="1" dirty="0">
                <a:solidFill>
                  <a:srgbClr val="990000"/>
                </a:solidFill>
              </a:rPr>
              <a:t> </a:t>
            </a:r>
            <a:r>
              <a:rPr lang="uk-UA" altLang="ru-RU" sz="32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рівних </a:t>
            </a:r>
            <a:r>
              <a:rPr lang="uk-UA" altLang="ru-RU" sz="3200" b="1" i="1" dirty="0" smtClean="0">
                <a:solidFill>
                  <a:srgbClr val="990000"/>
                </a:solidFill>
              </a:rPr>
              <a:t> </a:t>
            </a:r>
            <a:r>
              <a:rPr lang="uk-UA" altLang="ru-RU" sz="3200" b="1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трикутниках  вкажіть відповідні сторони та кути </a:t>
            </a:r>
            <a:r>
              <a:rPr lang="uk-UA" altLang="ru-RU" sz="3200" b="1" i="1" dirty="0" smtClean="0">
                <a:solidFill>
                  <a:srgbClr val="990000"/>
                </a:solidFill>
              </a:rPr>
              <a:t>.</a:t>
            </a:r>
            <a:endParaRPr lang="ru-RU" altLang="ru-RU" sz="3200" b="1" i="1" dirty="0">
              <a:solidFill>
                <a:srgbClr val="990000"/>
              </a:solidFill>
            </a:endParaRPr>
          </a:p>
        </p:txBody>
      </p:sp>
      <p:sp>
        <p:nvSpPr>
          <p:cNvPr id="70677" name="Line 21"/>
          <p:cNvSpPr>
            <a:spLocks noChangeShapeType="1"/>
          </p:cNvSpPr>
          <p:nvPr/>
        </p:nvSpPr>
        <p:spPr bwMode="auto">
          <a:xfrm>
            <a:off x="3279140" y="6081236"/>
            <a:ext cx="2286000" cy="0"/>
          </a:xfrm>
          <a:prstGeom prst="line">
            <a:avLst/>
          </a:prstGeom>
          <a:ln>
            <a:headEnd/>
            <a:tailEnd/>
          </a:ln>
          <a:ex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70678" name="Line 22"/>
          <p:cNvSpPr>
            <a:spLocks noChangeShapeType="1"/>
          </p:cNvSpPr>
          <p:nvPr/>
        </p:nvSpPr>
        <p:spPr bwMode="auto">
          <a:xfrm flipV="1">
            <a:off x="3279140" y="5185433"/>
            <a:ext cx="502211" cy="914400"/>
          </a:xfrm>
          <a:prstGeom prst="line">
            <a:avLst/>
          </a:prstGeom>
          <a:ln>
            <a:solidFill>
              <a:srgbClr val="FF0000"/>
            </a:solidFill>
            <a:headEnd/>
            <a:tailEnd/>
          </a:ln>
          <a:ex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70679" name="Line 23"/>
          <p:cNvSpPr>
            <a:spLocks noChangeShapeType="1"/>
          </p:cNvSpPr>
          <p:nvPr/>
        </p:nvSpPr>
        <p:spPr bwMode="auto">
          <a:xfrm rot="10800000" flipH="1" flipV="1">
            <a:off x="5105400" y="5151596"/>
            <a:ext cx="457200" cy="914400"/>
          </a:xfrm>
          <a:prstGeom prst="line">
            <a:avLst/>
          </a:prstGeom>
          <a:ln>
            <a:solidFill>
              <a:srgbClr val="FF0000"/>
            </a:solidFill>
            <a:headEnd/>
            <a:tailEnd/>
          </a:ln>
          <a:ex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70680" name="Line 24"/>
          <p:cNvSpPr>
            <a:spLocks noChangeShapeType="1"/>
          </p:cNvSpPr>
          <p:nvPr/>
        </p:nvSpPr>
        <p:spPr bwMode="auto">
          <a:xfrm>
            <a:off x="3781350" y="5151596"/>
            <a:ext cx="1777121" cy="926116"/>
          </a:xfrm>
          <a:prstGeom prst="line">
            <a:avLst/>
          </a:prstGeom>
          <a:ln>
            <a:solidFill>
              <a:srgbClr val="00FF00"/>
            </a:solidFill>
            <a:headEnd/>
            <a:tailEnd/>
          </a:ln>
          <a:ex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70681" name="Line 25"/>
          <p:cNvSpPr>
            <a:spLocks noChangeShapeType="1"/>
          </p:cNvSpPr>
          <p:nvPr/>
        </p:nvSpPr>
        <p:spPr bwMode="auto">
          <a:xfrm flipV="1">
            <a:off x="3309181" y="5151596"/>
            <a:ext cx="1828800" cy="914400"/>
          </a:xfrm>
          <a:prstGeom prst="line">
            <a:avLst/>
          </a:prstGeom>
          <a:ln>
            <a:solidFill>
              <a:srgbClr val="00FF00"/>
            </a:solidFill>
            <a:headEnd/>
            <a:tailEnd/>
          </a:ln>
          <a:ex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70682" name="Text Box 26"/>
          <p:cNvSpPr txBox="1">
            <a:spLocks noChangeArrowheads="1"/>
          </p:cNvSpPr>
          <p:nvPr/>
        </p:nvSpPr>
        <p:spPr bwMode="auto">
          <a:xfrm>
            <a:off x="1676400" y="3962400"/>
            <a:ext cx="137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</a:t>
            </a:r>
            <a:r>
              <a:rPr lang="uk-UA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</a:t>
            </a: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85" name="Rectangle 29"/>
          <p:cNvSpPr>
            <a:spLocks noChangeArrowheads="1"/>
          </p:cNvSpPr>
          <p:nvPr/>
        </p:nvSpPr>
        <p:spPr bwMode="auto">
          <a:xfrm>
            <a:off x="4099560" y="6460807"/>
            <a:ext cx="8808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</a:t>
            </a:r>
            <a:r>
              <a:rPr lang="uk-UA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3</a:t>
            </a: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86" name="Rectangle 30"/>
          <p:cNvSpPr>
            <a:spLocks noChangeArrowheads="1"/>
          </p:cNvSpPr>
          <p:nvPr/>
        </p:nvSpPr>
        <p:spPr bwMode="auto">
          <a:xfrm>
            <a:off x="5562600" y="3886200"/>
            <a:ext cx="8808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</a:t>
            </a:r>
            <a:r>
              <a:rPr lang="uk-UA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</a:t>
            </a: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87" name="Text Box 31"/>
          <p:cNvSpPr txBox="1">
            <a:spLocks noChangeArrowheads="1"/>
          </p:cNvSpPr>
          <p:nvPr/>
        </p:nvSpPr>
        <p:spPr bwMode="auto">
          <a:xfrm>
            <a:off x="0" y="3419717"/>
            <a:ext cx="1143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90" name="Rectangle 34"/>
          <p:cNvSpPr>
            <a:spLocks noChangeArrowheads="1"/>
          </p:cNvSpPr>
          <p:nvPr/>
        </p:nvSpPr>
        <p:spPr bwMode="auto">
          <a:xfrm>
            <a:off x="3729672" y="1578856"/>
            <a:ext cx="42351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ru-RU" alt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91" name="Rectangle 35"/>
          <p:cNvSpPr>
            <a:spLocks noChangeArrowheads="1"/>
          </p:cNvSpPr>
          <p:nvPr/>
        </p:nvSpPr>
        <p:spPr bwMode="auto">
          <a:xfrm>
            <a:off x="7424420" y="1473753"/>
            <a:ext cx="44435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ru-RU" alt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92" name="Rectangle 36"/>
          <p:cNvSpPr>
            <a:spLocks noChangeArrowheads="1"/>
          </p:cNvSpPr>
          <p:nvPr/>
        </p:nvSpPr>
        <p:spPr bwMode="auto">
          <a:xfrm>
            <a:off x="2767056" y="5714726"/>
            <a:ext cx="42351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2800" b="1" i="1" dirty="0">
                <a:solidFill>
                  <a:srgbClr val="1AC5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ru-RU" altLang="ru-RU" sz="2800" b="1" i="1" dirty="0">
              <a:solidFill>
                <a:srgbClr val="1AC50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93" name="Rectangle 37"/>
          <p:cNvSpPr>
            <a:spLocks noChangeArrowheads="1"/>
          </p:cNvSpPr>
          <p:nvPr/>
        </p:nvSpPr>
        <p:spPr bwMode="auto">
          <a:xfrm>
            <a:off x="5131860" y="4786311"/>
            <a:ext cx="40427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2800" b="1" i="1" dirty="0">
                <a:solidFill>
                  <a:srgbClr val="1AC5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ru-RU" altLang="ru-RU" sz="2800" b="1" i="1" dirty="0">
              <a:solidFill>
                <a:srgbClr val="1AC50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94" name="Rectangle 38"/>
          <p:cNvSpPr>
            <a:spLocks noChangeArrowheads="1"/>
          </p:cNvSpPr>
          <p:nvPr/>
        </p:nvSpPr>
        <p:spPr bwMode="auto">
          <a:xfrm>
            <a:off x="5230326" y="3215666"/>
            <a:ext cx="44435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ru-RU" altLang="ru-RU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97" name="Rectangle 41"/>
          <p:cNvSpPr>
            <a:spLocks noChangeArrowheads="1"/>
          </p:cNvSpPr>
          <p:nvPr/>
        </p:nvSpPr>
        <p:spPr bwMode="auto">
          <a:xfrm>
            <a:off x="3101975" y="4569945"/>
            <a:ext cx="44435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ru-RU" altLang="ru-RU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98" name="Rectangle 42"/>
          <p:cNvSpPr>
            <a:spLocks noChangeArrowheads="1"/>
          </p:cNvSpPr>
          <p:nvPr/>
        </p:nvSpPr>
        <p:spPr bwMode="auto">
          <a:xfrm>
            <a:off x="2755931" y="3362980"/>
            <a:ext cx="42351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ru-RU" alt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99" name="Rectangle 43"/>
          <p:cNvSpPr>
            <a:spLocks noChangeArrowheads="1"/>
          </p:cNvSpPr>
          <p:nvPr/>
        </p:nvSpPr>
        <p:spPr bwMode="auto">
          <a:xfrm>
            <a:off x="6714521" y="3477276"/>
            <a:ext cx="42351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ru-RU" altLang="ru-RU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703" name="Rectangle 47"/>
          <p:cNvSpPr>
            <a:spLocks noChangeArrowheads="1"/>
          </p:cNvSpPr>
          <p:nvPr/>
        </p:nvSpPr>
        <p:spPr bwMode="auto">
          <a:xfrm>
            <a:off x="5562600" y="5682669"/>
            <a:ext cx="44435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2800" b="1" i="1" dirty="0">
                <a:solidFill>
                  <a:srgbClr val="1AC5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ru-RU" altLang="ru-RU" sz="2800" b="1" i="1" dirty="0">
              <a:solidFill>
                <a:srgbClr val="1AC50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706" name="Rectangle 50"/>
          <p:cNvSpPr>
            <a:spLocks noChangeArrowheads="1"/>
          </p:cNvSpPr>
          <p:nvPr/>
        </p:nvSpPr>
        <p:spPr bwMode="auto">
          <a:xfrm>
            <a:off x="3357837" y="4878704"/>
            <a:ext cx="42351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2800" b="1" i="1" dirty="0">
                <a:solidFill>
                  <a:srgbClr val="1AC5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ru-RU" altLang="ru-RU" sz="2800" b="1" i="1" dirty="0">
              <a:solidFill>
                <a:srgbClr val="1AC50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707" name="Rectangle 51"/>
          <p:cNvSpPr>
            <a:spLocks noChangeArrowheads="1"/>
          </p:cNvSpPr>
          <p:nvPr/>
        </p:nvSpPr>
        <p:spPr bwMode="auto">
          <a:xfrm>
            <a:off x="4251356" y="2207179"/>
            <a:ext cx="42351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ru-RU" altLang="ru-RU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708" name="Rectangle 52"/>
          <p:cNvSpPr>
            <a:spLocks noChangeArrowheads="1"/>
          </p:cNvSpPr>
          <p:nvPr/>
        </p:nvSpPr>
        <p:spPr bwMode="auto">
          <a:xfrm>
            <a:off x="1059387" y="1683959"/>
            <a:ext cx="42351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ru-RU" alt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араллелограмм 1"/>
          <p:cNvSpPr/>
          <p:nvPr/>
        </p:nvSpPr>
        <p:spPr>
          <a:xfrm>
            <a:off x="330644" y="2207179"/>
            <a:ext cx="3422421" cy="1257296"/>
          </a:xfrm>
          <a:prstGeom prst="parallelogram">
            <a:avLst>
              <a:gd name="adj" fmla="val 86870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Равнобедренный треугольник 2"/>
          <p:cNvSpPr/>
          <p:nvPr/>
        </p:nvSpPr>
        <p:spPr>
          <a:xfrm rot="6908165">
            <a:off x="3406457" y="3413518"/>
            <a:ext cx="2162175" cy="1173957"/>
          </a:xfrm>
          <a:prstGeom prst="triangle">
            <a:avLst>
              <a:gd name="adj" fmla="val 0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034820">
            <a:off x="5494184" y="1889762"/>
            <a:ext cx="2011363" cy="198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674" name="Line 18"/>
          <p:cNvSpPr>
            <a:spLocks noChangeShapeType="1"/>
          </p:cNvSpPr>
          <p:nvPr/>
        </p:nvSpPr>
        <p:spPr bwMode="auto">
          <a:xfrm flipH="1" flipV="1">
            <a:off x="1271144" y="2102076"/>
            <a:ext cx="1424291" cy="1375200"/>
          </a:xfrm>
          <a:prstGeom prst="line">
            <a:avLst/>
          </a:prstGeom>
          <a:noFill/>
          <a:ln w="28575">
            <a:solidFill>
              <a:schemeClr val="accent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4424" y="3772970"/>
            <a:ext cx="2856954" cy="2734687"/>
          </a:xfrm>
          <a:prstGeom prst="flowChartMultidocument">
            <a:avLst/>
          </a:prstGeom>
          <a:pattFill prst="pct20">
            <a:fgClr>
              <a:srgbClr val="71DAFF"/>
            </a:fgClr>
            <a:bgClr>
              <a:schemeClr val="bg1"/>
            </a:bgClr>
          </a:patt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</a:t>
            </a: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uk-UA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і В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  <a:p>
            <a:pPr lvl="0"/>
            <a:r>
              <a:rPr lang="ru-RU" sz="2400" b="1" i="1" kern="0" dirty="0" smtClean="0">
                <a:latin typeface="Georgia"/>
              </a:rPr>
              <a:t>∠ </a:t>
            </a:r>
            <a:r>
              <a:rPr lang="ru-RU" sz="2400" b="1" i="1" kern="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2400" b="1" i="1" kern="0" dirty="0" smtClean="0">
                <a:latin typeface="Times New Roman" pitchFamily="18" charset="0"/>
                <a:cs typeface="Times New Roman" pitchFamily="18" charset="0"/>
              </a:rPr>
              <a:t>CF </a:t>
            </a:r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sz="2400" b="1" i="1" kern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kern="0" dirty="0" smtClean="0">
                <a:latin typeface="Georgia"/>
              </a:rPr>
              <a:t>∠</a:t>
            </a:r>
            <a:r>
              <a:rPr lang="ru-RU" sz="2400" b="1" i="1" kern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kern="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400" b="1" i="1" kern="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kern="0" dirty="0">
                <a:latin typeface="Georgia"/>
              </a:rPr>
              <a:t>∠ </a:t>
            </a:r>
            <a:r>
              <a:rPr lang="ru-RU" sz="2400" b="1" i="1" kern="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2400" b="1" i="1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kern="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sz="2400" b="1" i="1" kern="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i="1" kern="0" dirty="0" smtClean="0">
                <a:latin typeface="Georgia"/>
              </a:rPr>
              <a:t>∠</a:t>
            </a:r>
            <a:r>
              <a:rPr lang="ru-RU" sz="2400" b="1" i="1" kern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kern="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uk-UA" sz="2800" b="1" i="1" kern="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i="1" kern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81285" y="3943636"/>
            <a:ext cx="2653552" cy="2746534"/>
          </a:xfrm>
          <a:prstGeom prst="can">
            <a:avLst>
              <a:gd name="adj" fmla="val 12396"/>
            </a:avLst>
          </a:prstGeom>
          <a:pattFill prst="pct20">
            <a:fgClr>
              <a:srgbClr val="71DAFF"/>
            </a:fgClr>
            <a:bgClr>
              <a:schemeClr val="bg1"/>
            </a:bgClr>
          </a:patt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uk-UA" sz="28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OC</a:t>
            </a:r>
          </a:p>
          <a:p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AO </a:t>
            </a:r>
            <a:r>
              <a:rPr lang="uk-UA" sz="28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sz="2400" b="1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</a:t>
            </a:r>
          </a:p>
          <a:p>
            <a:pPr lvl="0"/>
            <a:r>
              <a:rPr lang="ru-RU" sz="2400" b="1" i="1" kern="0" dirty="0">
                <a:solidFill>
                  <a:srgbClr val="000000"/>
                </a:solidFill>
                <a:latin typeface="Georgia"/>
              </a:rPr>
              <a:t>∠ </a:t>
            </a:r>
            <a:r>
              <a:rPr lang="ru-RU" sz="2400" b="1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2400" b="1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28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sz="2400" b="1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i="1" kern="0" dirty="0">
                <a:solidFill>
                  <a:srgbClr val="000000"/>
                </a:solidFill>
                <a:latin typeface="Georgia"/>
              </a:rPr>
              <a:t>∠</a:t>
            </a:r>
            <a:r>
              <a:rPr lang="ru-RU" sz="2400" b="1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uk-UA" sz="2800" b="1" i="1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b="1" i="1" kern="0" dirty="0">
                <a:solidFill>
                  <a:srgbClr val="000000"/>
                </a:solidFill>
                <a:latin typeface="Georgia"/>
              </a:rPr>
              <a:t>∠ </a:t>
            </a:r>
            <a:r>
              <a:rPr lang="en-US" sz="24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   </a:t>
            </a:r>
            <a:r>
              <a:rPr lang="uk-UA" sz="28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sz="2400" b="1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i="1" kern="0" dirty="0">
                <a:solidFill>
                  <a:srgbClr val="000000"/>
                </a:solidFill>
                <a:latin typeface="Georgia"/>
              </a:rPr>
              <a:t>∠</a:t>
            </a:r>
            <a:r>
              <a:rPr lang="ru-RU" sz="2400" b="1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</a:p>
          <a:p>
            <a:pPr lvl="0"/>
            <a:r>
              <a:rPr lang="ru-RU" sz="2400" b="1" i="1" kern="0" dirty="0">
                <a:solidFill>
                  <a:srgbClr val="000000"/>
                </a:solidFill>
                <a:latin typeface="Georgia"/>
              </a:rPr>
              <a:t>∠ </a:t>
            </a:r>
            <a:r>
              <a:rPr lang="ru-RU" sz="24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24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OC   </a:t>
            </a:r>
            <a:r>
              <a:rPr lang="uk-UA" sz="28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sz="2400" b="1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i="1" kern="0" dirty="0">
                <a:solidFill>
                  <a:srgbClr val="000000"/>
                </a:solidFill>
                <a:latin typeface="Georgia"/>
              </a:rPr>
              <a:t>∠</a:t>
            </a:r>
            <a:r>
              <a:rPr lang="ru-RU" sz="2400" b="1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AON</a:t>
            </a:r>
          </a:p>
        </p:txBody>
      </p:sp>
      <p:sp>
        <p:nvSpPr>
          <p:cNvPr id="7" name="Блок-схема: документ 6"/>
          <p:cNvSpPr/>
          <p:nvPr/>
        </p:nvSpPr>
        <p:spPr>
          <a:xfrm>
            <a:off x="2995045" y="3960657"/>
            <a:ext cx="2645173" cy="2713553"/>
          </a:xfrm>
          <a:prstGeom prst="flowChartDocument">
            <a:avLst/>
          </a:prstGeom>
          <a:pattFill prst="ltUpDiag">
            <a:fgClr>
              <a:srgbClr val="71DAFF"/>
            </a:fgClr>
            <a:bgClr>
              <a:schemeClr val="bg1"/>
            </a:bgClr>
          </a:patt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US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lang="uk-UA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DP</a:t>
            </a:r>
            <a:endParaRPr lang="uk-UA" sz="24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uk-UA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en-US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DC, AD</a:t>
            </a:r>
            <a:r>
              <a:rPr lang="uk-UA" sz="28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</a:t>
            </a:r>
            <a:endParaRPr lang="en-US" sz="24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b="1" i="1" kern="0" dirty="0">
                <a:solidFill>
                  <a:srgbClr val="000000"/>
                </a:solidFill>
                <a:latin typeface="Georgia"/>
              </a:rPr>
              <a:t>∠ </a:t>
            </a:r>
            <a:r>
              <a:rPr lang="en-US" sz="24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APD </a:t>
            </a:r>
            <a:r>
              <a:rPr lang="uk-UA" sz="28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sz="2400" b="1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kern="0" dirty="0">
                <a:solidFill>
                  <a:srgbClr val="000000"/>
                </a:solidFill>
                <a:latin typeface="Georgia"/>
              </a:rPr>
              <a:t>∠</a:t>
            </a:r>
            <a:r>
              <a:rPr lang="ru-RU" sz="2400" b="1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DCA</a:t>
            </a:r>
            <a:r>
              <a:rPr lang="uk-UA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24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b="1" i="1" kern="0" dirty="0">
                <a:solidFill>
                  <a:srgbClr val="000000"/>
                </a:solidFill>
                <a:latin typeface="Georgia"/>
              </a:rPr>
              <a:t>∠ </a:t>
            </a:r>
            <a:r>
              <a:rPr lang="en-US" sz="24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CAD   </a:t>
            </a:r>
            <a:r>
              <a:rPr lang="uk-UA" sz="28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sz="2400" b="1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i="1" kern="0" dirty="0">
                <a:solidFill>
                  <a:srgbClr val="000000"/>
                </a:solidFill>
                <a:latin typeface="Georgia"/>
              </a:rPr>
              <a:t>∠</a:t>
            </a:r>
            <a:r>
              <a:rPr lang="ru-RU" sz="2400" b="1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PDA</a:t>
            </a:r>
          </a:p>
          <a:p>
            <a:pPr lvl="0"/>
            <a:r>
              <a:rPr lang="ru-RU" sz="2400" b="1" i="1" kern="0" dirty="0">
                <a:solidFill>
                  <a:srgbClr val="000000"/>
                </a:solidFill>
                <a:latin typeface="Georgia"/>
              </a:rPr>
              <a:t>∠ </a:t>
            </a:r>
            <a:r>
              <a:rPr lang="en-US" sz="24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="1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   </a:t>
            </a:r>
            <a:r>
              <a:rPr lang="uk-UA" sz="28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sz="2400" b="1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i="1" kern="0" dirty="0">
                <a:solidFill>
                  <a:srgbClr val="000000"/>
                </a:solidFill>
                <a:latin typeface="Georgia"/>
              </a:rPr>
              <a:t>∠</a:t>
            </a:r>
            <a:r>
              <a:rPr lang="ru-RU" sz="2400" b="1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PAD</a:t>
            </a:r>
            <a:endParaRPr lang="uk-UA" sz="2800" b="1" i="1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96341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9376" y="3212976"/>
            <a:ext cx="7469048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9036496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71800" y="5877272"/>
            <a:ext cx="201622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286522" y="2668270"/>
            <a:ext cx="158417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156892" y="4365104"/>
            <a:ext cx="3495228" cy="0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3904506" y="4509120"/>
            <a:ext cx="2806005" cy="711696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V="1">
            <a:off x="2051720" y="3649402"/>
            <a:ext cx="2304256" cy="792088"/>
          </a:xfrm>
          <a:prstGeom prst="line">
            <a:avLst/>
          </a:prstGeom>
          <a:ln w="28575">
            <a:solidFill>
              <a:srgbClr val="5353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6012160" y="4509120"/>
            <a:ext cx="698351" cy="1008112"/>
          </a:xfrm>
          <a:prstGeom prst="line">
            <a:avLst/>
          </a:prstGeom>
          <a:ln w="28575">
            <a:solidFill>
              <a:srgbClr val="5353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4355976" y="3649402"/>
            <a:ext cx="1296144" cy="715702"/>
          </a:xfrm>
          <a:prstGeom prst="line">
            <a:avLst/>
          </a:prstGeom>
          <a:ln w="381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3860304" y="5276789"/>
            <a:ext cx="2151856" cy="357851"/>
          </a:xfrm>
          <a:prstGeom prst="line">
            <a:avLst/>
          </a:prstGeom>
          <a:ln w="381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349372" y="2465824"/>
            <a:ext cx="171752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4731444" y="5877272"/>
            <a:ext cx="1152128" cy="3778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346335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7192"/>
            <a:ext cx="8640960" cy="1184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366" t="6988" r="12251" b="5908"/>
          <a:stretch/>
        </p:blipFill>
        <p:spPr bwMode="auto">
          <a:xfrm>
            <a:off x="137160" y="1371600"/>
            <a:ext cx="1981200" cy="2179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96"/>
          <a:stretch/>
        </p:blipFill>
        <p:spPr bwMode="auto">
          <a:xfrm>
            <a:off x="0" y="3645024"/>
            <a:ext cx="2129056" cy="285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79712" y="980728"/>
            <a:ext cx="7028696" cy="56323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Доведення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Розглянемо пряму а і точку О, яка їй не належить. Припустимо, що через точку О проходять дві прямі ОА і ОВ, перпендикулярні  до прямої а.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основною властивістю рівності трикутників існує трикутник О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АВ, який дорівнює трикутнику ОАВ, такий, що АО = АО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і  ВО=ВО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тоді ∠ ОАВ  = ∠ О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 Отже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∠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=90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º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Звідси, ∠ О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=180°Отже, точки О, А, О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лежать на одній прямій. Аналогічно доводимо, що  точки О, В, О1 також лежать на одній прямій. Тоді прямі ОА та ОВ мають дві точки перетину: точки О та О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це суперечить теоремі 1.1. Наше припущення неправильне Отже, через точку О проходить лише одна пряма, перпендикулярна до прямої 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135311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5429250"/>
            <a:ext cx="9144000" cy="1428750"/>
          </a:xfrm>
          <a:prstGeom prst="rect">
            <a:avLst/>
          </a:prstGeom>
          <a:solidFill>
            <a:srgbClr val="FFCC99"/>
          </a:solidFill>
          <a:ln>
            <a:solidFill>
              <a:srgbClr val="FFCC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" name="Рисунок 4" descr="1c047cb41c5d51f522eb7207c90c12d4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000250" y="-285750"/>
            <a:ext cx="1852612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Рисунок 6" descr="FISH272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6414" t="4478"/>
          <a:stretch>
            <a:fillRect/>
          </a:stretch>
        </p:blipFill>
        <p:spPr bwMode="auto">
          <a:xfrm>
            <a:off x="357188" y="2928938"/>
            <a:ext cx="311785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2f85ee7f950121a49c809aa73d887f4d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0" y="1428750"/>
            <a:ext cx="22606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1c047cb41c5d51f522eb7207c90c12d4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143125" y="-142875"/>
            <a:ext cx="1852612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2f85ee7f950121a49c809aa73d887f4d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0" y="1428750"/>
            <a:ext cx="22606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07e77d4afe178b117f4061721bf5c9ca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2214563" y="5235575"/>
            <a:ext cx="1571625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5c6b09225c5d1f8ff0cb48f84ca72b7c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715500" y="-1500188"/>
            <a:ext cx="1370013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46.gif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2071688" y="2071688"/>
            <a:ext cx="2071688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55.gif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86188" y="-357188"/>
            <a:ext cx="1785937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8" name="Рисунок 17" descr="FISH272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63780"/>
          <a:stretch>
            <a:fillRect/>
          </a:stretch>
        </p:blipFill>
        <p:spPr bwMode="auto">
          <a:xfrm>
            <a:off x="7215188" y="2714625"/>
            <a:ext cx="1776412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839060966"/>
      </p:ext>
    </p:extLst>
  </p:cSld>
  <p:clrMapOvr>
    <a:masterClrMapping/>
  </p:clrMapOvr>
  <p:transition>
    <p:sndAc>
      <p:stSnd>
        <p:snd r:embed="rId2" name="2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111E-6 -2.59259E-6 L 1.29462 0.00209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33333E-6 L -1.3717 -0.00139 " pathEditMode="relative" rAng="0" ptsTypes="AA">
                                      <p:cBhvr>
                                        <p:cTn id="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6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0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24 0.01805 L 1.38073 -1.0213 " pathEditMode="relative" ptsTypes="AA">
                                      <p:cBhvr>
                                        <p:cTn id="1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111E-6 -2.59259E-6 L 1.29462 0.00209 " pathEditMode="relative" rAng="0" ptsTypes="AA">
                                      <p:cBhvr>
                                        <p:cTn id="15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33333E-6 L -1.3717 -0.00139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6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000"/>
                            </p:stCondLst>
                            <p:childTnLst>
                              <p:par>
                                <p:cTn id="2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611 0.08333 L -1.30677 1.00718 " pathEditMode="relative" ptsTypes="AA">
                                      <p:cBhvr>
                                        <p:cTn id="2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264 -0.12407 L 0.16441 -0.1314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" y="-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000"/>
                            </p:stCondLst>
                            <p:childTnLst>
                              <p:par>
                                <p:cTn id="26" presetID="12" presetClass="path" presetSubtype="0" repeatCount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441 -0.13148 C 0.27013 -0.29282 0.42882 -0.39398 0.60538 -0.39398 C 0.78142 -0.39398 0.9401 -0.29282 1.04635 -0.13148 C 0.9401 0.0294 0.78142 0.13102 0.60538 0.13102 C 0.42882 0.13102 0.27013 0.0294 0.16441 -0.13148 Z " pathEditMode="relative" rAng="0" ptsTypes="fffff"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0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0"/>
                            </p:stCondLst>
                            <p:childTnLst>
                              <p:par>
                                <p:cTn id="3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1000"/>
                            </p:stCondLst>
                            <p:childTnLst>
                              <p:par>
                                <p:cTn id="39" presetID="1" presetClass="path" presetSubtype="0" repeatCount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004 0.12245 C 0.26632 0.23009 0.36094 0.4993 0.28854 0.72176 C 0.21615 0.94444 0.00382 1.03704 -0.18246 0.92986 C -0.36979 0.82153 -0.4625 0.55208 -0.39045 0.3294 C -0.31771 0.10694 -0.10729 0.01412 0.08004 0.12245 Z " pathEditMode="relative" rAng="1409149" ptsTypes="fffff">
                                      <p:cBhvr>
                                        <p:cTn id="4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" y="4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8.88889E-6 L -0.94097 -0.78357 " pathEditMode="relative" ptsTypes="AA">
                                      <p:cBhvr>
                                        <p:cTn id="44" dur="20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8195" y="385048"/>
            <a:ext cx="1375324" cy="116955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</a:pPr>
            <a:r>
              <a:rPr lang="en-US" alt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uk-UA" altLang="ru-RU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ct val="50000"/>
              </a:spcBef>
            </a:pPr>
            <a:r>
              <a:rPr lang="uk-UA" alt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endParaRPr lang="ru-RU" alt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Равнобедренный треугольник 1"/>
          <p:cNvSpPr/>
          <p:nvPr/>
        </p:nvSpPr>
        <p:spPr>
          <a:xfrm>
            <a:off x="97511" y="801391"/>
            <a:ext cx="2520280" cy="1440160"/>
          </a:xfrm>
          <a:prstGeom prst="triangle">
            <a:avLst>
              <a:gd name="adj" fmla="val 27299"/>
            </a:avLst>
          </a:prstGeom>
          <a:solidFill>
            <a:srgbClr val="F35B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Равнобедренный треугольник 2"/>
          <p:cNvSpPr/>
          <p:nvPr/>
        </p:nvSpPr>
        <p:spPr>
          <a:xfrm>
            <a:off x="244348" y="2861549"/>
            <a:ext cx="2540064" cy="1440160"/>
          </a:xfrm>
          <a:prstGeom prst="triangle">
            <a:avLst>
              <a:gd name="adj" fmla="val 26428"/>
            </a:avLst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88233" y="2090272"/>
            <a:ext cx="665163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7727" y="4355812"/>
            <a:ext cx="4042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50000"/>
              </a:spcBef>
            </a:pPr>
            <a:r>
              <a:rPr lang="en-US" altLang="ru-RU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ru-RU" altLang="ru-RU" sz="2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06678" y="4094202"/>
            <a:ext cx="4235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50000"/>
              </a:spcBef>
            </a:pPr>
            <a:r>
              <a:rPr lang="en-US" altLang="ru-RU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ru-RU" altLang="ru-RU" sz="2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45884" y="2200930"/>
            <a:ext cx="4235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50000"/>
              </a:spcBef>
            </a:pPr>
            <a:r>
              <a:rPr lang="en-US" alt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ru-RU" altLang="ru-RU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8517" y="2529116"/>
            <a:ext cx="4235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50000"/>
              </a:spcBef>
            </a:pPr>
            <a:r>
              <a:rPr lang="en-US" altLang="ru-RU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ru-RU" altLang="ru-RU" sz="2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05916" y="613530"/>
            <a:ext cx="630254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Дано: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Arial"/>
                <a:cs typeface="Arial"/>
              </a:rPr>
              <a:t>∆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АВС =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Arial"/>
                <a:cs typeface="Arial"/>
              </a:rPr>
              <a:t>∆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PFK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АВ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см,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KF = 8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см, КР =5см.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Знайти: а) ВС, АС,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PF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б) порівняти периметри 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∆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АВС </a:t>
            </a:r>
            <a:r>
              <a:rPr lang="uk-UA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en-US" sz="2800" dirty="0" smtClean="0">
                <a:solidFill>
                  <a:srgbClr val="000000"/>
                </a:solidFill>
                <a:latin typeface="Arial"/>
                <a:cs typeface="Arial"/>
              </a:rPr>
              <a:t>∆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PFK</a:t>
            </a:r>
            <a:endParaRPr lang="uk-UA" sz="28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зробити висновок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50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538158" y="2056755"/>
            <a:ext cx="2616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820671" y="1979941"/>
            <a:ext cx="2744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790508" y="2391103"/>
            <a:ext cx="2744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4238035" y="123438"/>
            <a:ext cx="1537665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1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210524" y="3570238"/>
            <a:ext cx="17172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2. 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3015986" y="4186534"/>
            <a:ext cx="55194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Дано: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∆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АВС =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∆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PFK</a:t>
            </a:r>
            <a:r>
              <a:rPr lang="uk-UA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800" kern="0" dirty="0" smtClean="0">
                <a:latin typeface="Georgia"/>
              </a:rPr>
              <a:t>∠</a:t>
            </a:r>
            <a:r>
              <a:rPr lang="ru-RU" sz="2800" kern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kern="0" dirty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800" kern="0" dirty="0" smtClean="0">
                <a:latin typeface="Times New Roman" pitchFamily="18" charset="0"/>
                <a:cs typeface="Times New Roman" pitchFamily="18" charset="0"/>
              </a:rPr>
              <a:t>= 70</a:t>
            </a:r>
            <a:r>
              <a:rPr lang="en-US" sz="2800" kern="0" dirty="0" smtClean="0">
                <a:latin typeface="Times New Roman" pitchFamily="18" charset="0"/>
                <a:cs typeface="Times New Roman" pitchFamily="18" charset="0"/>
              </a:rPr>
              <a:t>º</a:t>
            </a:r>
            <a:r>
              <a:rPr lang="uk-UA" sz="2800" kern="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lvl="0">
              <a:defRPr/>
            </a:pPr>
            <a:r>
              <a:rPr lang="ru-RU" sz="2800" kern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kern="0" dirty="0">
                <a:latin typeface="Georgia"/>
              </a:rPr>
              <a:t>∠ </a:t>
            </a:r>
            <a:r>
              <a:rPr lang="en-US" sz="2800" kern="0" dirty="0" smtClean="0">
                <a:latin typeface="Times New Roman" pitchFamily="18" charset="0"/>
                <a:cs typeface="Times New Roman" pitchFamily="18" charset="0"/>
              </a:rPr>
              <a:t>F = 35°</a:t>
            </a:r>
            <a:r>
              <a:rPr lang="uk-UA" sz="2800" kern="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700" kern="0" dirty="0">
                <a:latin typeface="Georgia"/>
              </a:rPr>
              <a:t> </a:t>
            </a:r>
            <a:r>
              <a:rPr lang="ru-RU" sz="2800" kern="0" dirty="0">
                <a:latin typeface="Georgia"/>
              </a:rPr>
              <a:t>∠</a:t>
            </a:r>
            <a:r>
              <a:rPr lang="ru-RU" sz="28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kern="0" dirty="0" smtClean="0">
                <a:latin typeface="Times New Roman" pitchFamily="18" charset="0"/>
                <a:cs typeface="Times New Roman" pitchFamily="18" charset="0"/>
              </a:rPr>
              <a:t>С = 75°</a:t>
            </a:r>
          </a:p>
          <a:p>
            <a:pPr lvl="0">
              <a:defRPr/>
            </a:pPr>
            <a:r>
              <a:rPr lang="ru-RU" sz="2800" kern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Знайти</a:t>
            </a:r>
            <a:r>
              <a:rPr lang="uk-UA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kern="0" dirty="0" smtClean="0">
                <a:latin typeface="Georgia"/>
              </a:rPr>
              <a:t>∠ </a:t>
            </a:r>
            <a:r>
              <a:rPr lang="ru-RU" sz="2800" kern="0" dirty="0" smtClean="0">
                <a:latin typeface="Times New Roman" pitchFamily="18" charset="0"/>
                <a:cs typeface="Times New Roman" pitchFamily="18" charset="0"/>
              </a:rPr>
              <a:t>В, </a:t>
            </a:r>
            <a:r>
              <a:rPr lang="ru-RU" sz="2700" kern="0" dirty="0" smtClean="0">
                <a:latin typeface="Georgia"/>
              </a:rPr>
              <a:t>∠</a:t>
            </a:r>
            <a:r>
              <a:rPr lang="ru-RU" sz="2400" b="1" i="1" kern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uk-UA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400" b="1" i="1" kern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kern="0" dirty="0">
                <a:latin typeface="Georgia"/>
              </a:rPr>
              <a:t>∠ 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2700" kern="0" dirty="0" smtClean="0">
                <a:solidFill>
                  <a:prstClr val="white"/>
                </a:solidFill>
                <a:latin typeface="Georgia"/>
              </a:rPr>
              <a:t>∠</a:t>
            </a:r>
            <a:endParaRPr lang="ru-RU" sz="2400" b="1" i="1" kern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Облако 19"/>
          <p:cNvSpPr/>
          <p:nvPr/>
        </p:nvSpPr>
        <p:spPr>
          <a:xfrm>
            <a:off x="2852129" y="3551677"/>
            <a:ext cx="5758881" cy="2862840"/>
          </a:xfrm>
          <a:prstGeom prst="cloud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/>
          <p:cNvCxnSpPr>
            <a:stCxn id="2" idx="0"/>
          </p:cNvCxnSpPr>
          <p:nvPr/>
        </p:nvCxnSpPr>
        <p:spPr>
          <a:xfrm flipH="1">
            <a:off x="48522" y="801391"/>
            <a:ext cx="737000" cy="142195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stCxn id="3" idx="0"/>
          </p:cNvCxnSpPr>
          <p:nvPr/>
        </p:nvCxnSpPr>
        <p:spPr>
          <a:xfrm flipH="1">
            <a:off x="230060" y="2861549"/>
            <a:ext cx="685576" cy="140855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>
            <a:stCxn id="2" idx="0"/>
            <a:endCxn id="2" idx="4"/>
          </p:cNvCxnSpPr>
          <p:nvPr/>
        </p:nvCxnSpPr>
        <p:spPr>
          <a:xfrm>
            <a:off x="785522" y="801391"/>
            <a:ext cx="1832269" cy="1440160"/>
          </a:xfrm>
          <a:prstGeom prst="line">
            <a:avLst/>
          </a:prstGeom>
          <a:ln>
            <a:solidFill>
              <a:srgbClr val="5353FB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927035" y="2845748"/>
            <a:ext cx="1832269" cy="1440160"/>
          </a:xfrm>
          <a:prstGeom prst="line">
            <a:avLst/>
          </a:prstGeom>
          <a:ln>
            <a:solidFill>
              <a:srgbClr val="5353FB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endCxn id="2" idx="4"/>
          </p:cNvCxnSpPr>
          <p:nvPr/>
        </p:nvCxnSpPr>
        <p:spPr>
          <a:xfrm>
            <a:off x="77727" y="2241551"/>
            <a:ext cx="2540064" cy="0"/>
          </a:xfrm>
          <a:prstGeom prst="line">
            <a:avLst/>
          </a:prstGeom>
          <a:ln w="38100">
            <a:solidFill>
              <a:srgbClr val="E917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244348" y="4304616"/>
            <a:ext cx="2540064" cy="0"/>
          </a:xfrm>
          <a:prstGeom prst="line">
            <a:avLst/>
          </a:prstGeom>
          <a:ln w="38100">
            <a:solidFill>
              <a:srgbClr val="E917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705916" y="2897208"/>
            <a:ext cx="5795399" cy="61555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ПАМ′ЯТАЙ !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dirty="0" smtClean="0"/>
              <a:t>В рівних трикутниках відповідні сторони і відповідні кути рівні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4954132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162" b="19206"/>
          <a:stretch/>
        </p:blipFill>
        <p:spPr bwMode="auto">
          <a:xfrm>
            <a:off x="208464" y="764704"/>
            <a:ext cx="8612008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Равнобедренный треугольник 1"/>
          <p:cNvSpPr/>
          <p:nvPr/>
        </p:nvSpPr>
        <p:spPr>
          <a:xfrm>
            <a:off x="826954" y="3179962"/>
            <a:ext cx="2088232" cy="1636008"/>
          </a:xfrm>
          <a:prstGeom prst="triangle">
            <a:avLst>
              <a:gd name="adj" fmla="val 49270"/>
            </a:avLst>
          </a:prstGeom>
          <a:gradFill flip="none" rotWithShape="1">
            <a:gsLst>
              <a:gs pos="0">
                <a:srgbClr val="00FF00">
                  <a:shade val="30000"/>
                  <a:satMod val="115000"/>
                </a:srgbClr>
              </a:gs>
              <a:gs pos="50000">
                <a:srgbClr val="00FF00">
                  <a:shade val="67500"/>
                  <a:satMod val="115000"/>
                </a:srgbClr>
              </a:gs>
              <a:gs pos="100000">
                <a:srgbClr val="00FF00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701793" y="4811647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25304" y="3536300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97095" y="3767132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4625102" y="2478087"/>
            <a:ext cx="1728192" cy="2212910"/>
          </a:xfrm>
          <a:prstGeom prst="triangle">
            <a:avLst/>
          </a:prstGeom>
          <a:gradFill flip="none" rotWithShape="1">
            <a:gsLst>
              <a:gs pos="0">
                <a:srgbClr val="F35BC8">
                  <a:shade val="30000"/>
                  <a:satMod val="115000"/>
                </a:srgbClr>
              </a:gs>
              <a:gs pos="50000">
                <a:srgbClr val="F35BC8">
                  <a:shade val="67500"/>
                  <a:satMod val="115000"/>
                </a:srgbClr>
              </a:gs>
              <a:gs pos="100000">
                <a:srgbClr val="F35BC8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683745" y="335370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898564" y="3283490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150644" y="4690997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Равнобедренный треугольник 12"/>
          <p:cNvSpPr/>
          <p:nvPr/>
        </p:nvSpPr>
        <p:spPr>
          <a:xfrm rot="10800000">
            <a:off x="2631763" y="5541249"/>
            <a:ext cx="3624257" cy="816690"/>
          </a:xfrm>
          <a:prstGeom prst="triangle">
            <a:avLst>
              <a:gd name="adj" fmla="val 70029"/>
            </a:avLst>
          </a:prstGeom>
          <a:gradFill flip="none" rotWithShape="1">
            <a:gsLst>
              <a:gs pos="0">
                <a:srgbClr val="5353FB">
                  <a:shade val="30000"/>
                  <a:satMod val="115000"/>
                </a:srgbClr>
              </a:gs>
              <a:gs pos="50000">
                <a:srgbClr val="5353FB">
                  <a:shade val="67500"/>
                  <a:satMod val="115000"/>
                </a:srgbClr>
              </a:gs>
              <a:gs pos="100000">
                <a:srgbClr val="5353FB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4018003" y="5100936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63704" y="589627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141193" y="5802601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63704" y="143054"/>
            <a:ext cx="3180679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800" dirty="0" smtClean="0">
                <a:solidFill>
                  <a:srgbClr val="FF0000"/>
                </a:solidFill>
              </a:rPr>
              <a:t>Малюнки допоможуть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395928"/>
            <a:ext cx="1749425" cy="2236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63377" y="3105392"/>
            <a:ext cx="51752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08156" y="2978213"/>
            <a:ext cx="51752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7581691" y="4649313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10224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484784"/>
            <a:ext cx="8136904" cy="4462760"/>
          </a:xfrm>
          <a:prstGeom prst="rect">
            <a:avLst/>
          </a:prstGeom>
          <a:pattFill prst="dotGrid">
            <a:fgClr>
              <a:srgbClr val="FFCCCC"/>
            </a:fgClr>
            <a:bgClr>
              <a:schemeClr val="bg1"/>
            </a:bgClr>
          </a:pattFill>
          <a:ln>
            <a:solidFill>
              <a:srgbClr val="F35BC8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4400" b="1" dirty="0" err="1" smtClean="0">
                <a:solidFill>
                  <a:srgbClr val="FF0000"/>
                </a:solidFill>
                <a:latin typeface="Times New Roman"/>
              </a:rPr>
              <a:t>Зверніть</a:t>
            </a:r>
            <a:r>
              <a:rPr lang="ru-RU" sz="4400" b="1" dirty="0" smtClean="0">
                <a:solidFill>
                  <a:srgbClr val="FF0000"/>
                </a:solidFill>
                <a:latin typeface="Times New Roman"/>
              </a:rPr>
              <a:t> </a:t>
            </a:r>
            <a:r>
              <a:rPr lang="ru-RU" sz="4400" b="1" dirty="0" err="1">
                <a:solidFill>
                  <a:srgbClr val="FF0000"/>
                </a:solidFill>
                <a:latin typeface="Times New Roman"/>
              </a:rPr>
              <a:t>увагу</a:t>
            </a:r>
            <a:r>
              <a:rPr lang="ru-RU" sz="4400" b="1" dirty="0">
                <a:solidFill>
                  <a:srgbClr val="FF0000"/>
                </a:solidFill>
                <a:latin typeface="Times New Roman"/>
              </a:rPr>
              <a:t>!</a:t>
            </a:r>
            <a:endParaRPr lang="ru-RU" sz="4400" dirty="0">
              <a:solidFill>
                <a:srgbClr val="FF0000"/>
              </a:solidFill>
            </a:endParaRPr>
          </a:p>
          <a:p>
            <a:pPr algn="just"/>
            <a:r>
              <a:rPr lang="ru-RU" sz="4000" dirty="0">
                <a:solidFill>
                  <a:srgbClr val="0070C0"/>
                </a:solidFill>
                <a:latin typeface="Times New Roman"/>
              </a:rPr>
              <a:t>З того, </a:t>
            </a:r>
            <a:r>
              <a:rPr lang="ru-RU" sz="4000" dirty="0" err="1">
                <a:solidFill>
                  <a:srgbClr val="0070C0"/>
                </a:solidFill>
                <a:latin typeface="Times New Roman"/>
              </a:rPr>
              <a:t>що</a:t>
            </a:r>
            <a:r>
              <a:rPr lang="ru-RU" sz="4000" dirty="0">
                <a:solidFill>
                  <a:srgbClr val="0070C0"/>
                </a:solidFill>
                <a:latin typeface="Times New Roman"/>
              </a:rPr>
              <a:t> </a:t>
            </a:r>
            <a:r>
              <a:rPr lang="ru-RU" sz="4000" dirty="0" err="1">
                <a:solidFill>
                  <a:srgbClr val="0070C0"/>
                </a:solidFill>
                <a:latin typeface="Times New Roman"/>
              </a:rPr>
              <a:t>трикутники</a:t>
            </a:r>
            <a:r>
              <a:rPr lang="ru-RU" sz="4000" dirty="0">
                <a:solidFill>
                  <a:srgbClr val="0070C0"/>
                </a:solidFill>
                <a:latin typeface="Times New Roman"/>
              </a:rPr>
              <a:t> </a:t>
            </a:r>
            <a:r>
              <a:rPr lang="ru-RU" sz="4000" dirty="0" err="1">
                <a:solidFill>
                  <a:srgbClr val="0070C0"/>
                </a:solidFill>
                <a:latin typeface="Times New Roman"/>
              </a:rPr>
              <a:t>рівні</a:t>
            </a:r>
            <a:r>
              <a:rPr lang="ru-RU" sz="4000" dirty="0">
                <a:solidFill>
                  <a:srgbClr val="0070C0"/>
                </a:solidFill>
                <a:latin typeface="Times New Roman"/>
              </a:rPr>
              <a:t>, </a:t>
            </a:r>
            <a:r>
              <a:rPr lang="ru-RU" sz="4000" dirty="0" err="1">
                <a:solidFill>
                  <a:srgbClr val="0070C0"/>
                </a:solidFill>
                <a:latin typeface="Times New Roman"/>
              </a:rPr>
              <a:t>випливає</a:t>
            </a:r>
            <a:r>
              <a:rPr lang="ru-RU" sz="4000" dirty="0">
                <a:solidFill>
                  <a:srgbClr val="0070C0"/>
                </a:solidFill>
                <a:latin typeface="Times New Roman"/>
              </a:rPr>
              <a:t>, </a:t>
            </a:r>
            <a:r>
              <a:rPr lang="ru-RU" sz="4000" dirty="0" err="1">
                <a:solidFill>
                  <a:srgbClr val="0070C0"/>
                </a:solidFill>
                <a:latin typeface="Times New Roman"/>
              </a:rPr>
              <a:t>що</a:t>
            </a:r>
            <a:r>
              <a:rPr lang="ru-RU" sz="4000" dirty="0">
                <a:solidFill>
                  <a:srgbClr val="0070C0"/>
                </a:solidFill>
                <a:latin typeface="Times New Roman"/>
              </a:rPr>
              <a:t> </a:t>
            </a:r>
            <a:r>
              <a:rPr lang="ru-RU" sz="4000" dirty="0" err="1">
                <a:solidFill>
                  <a:srgbClr val="0070C0"/>
                </a:solidFill>
                <a:latin typeface="Times New Roman"/>
              </a:rPr>
              <a:t>рівні</a:t>
            </a:r>
            <a:r>
              <a:rPr lang="ru-RU" sz="4000" dirty="0">
                <a:solidFill>
                  <a:srgbClr val="0070C0"/>
                </a:solidFill>
                <a:latin typeface="Times New Roman"/>
              </a:rPr>
              <a:t> </a:t>
            </a:r>
            <a:r>
              <a:rPr lang="ru-RU" sz="4000" dirty="0" err="1">
                <a:solidFill>
                  <a:srgbClr val="0070C0"/>
                </a:solidFill>
                <a:latin typeface="Times New Roman"/>
              </a:rPr>
              <a:t>їх</a:t>
            </a:r>
            <a:r>
              <a:rPr lang="ru-RU" sz="4000" dirty="0">
                <a:solidFill>
                  <a:srgbClr val="0070C0"/>
                </a:solidFill>
                <a:latin typeface="Times New Roman"/>
              </a:rPr>
              <a:t> </a:t>
            </a:r>
            <a:r>
              <a:rPr lang="ru-RU" sz="4000" dirty="0" err="1">
                <a:solidFill>
                  <a:srgbClr val="0070C0"/>
                </a:solidFill>
                <a:latin typeface="Times New Roman"/>
              </a:rPr>
              <a:t>периметри</a:t>
            </a:r>
            <a:r>
              <a:rPr lang="ru-RU" sz="4000" dirty="0">
                <a:solidFill>
                  <a:srgbClr val="0070C0"/>
                </a:solidFill>
                <a:latin typeface="Times New Roman"/>
              </a:rPr>
              <a:t> і </a:t>
            </a:r>
            <a:r>
              <a:rPr lang="ru-RU" sz="4000" dirty="0" err="1">
                <a:solidFill>
                  <a:srgbClr val="0070C0"/>
                </a:solidFill>
                <a:latin typeface="Times New Roman"/>
              </a:rPr>
              <a:t>площі</a:t>
            </a:r>
            <a:r>
              <a:rPr lang="ru-RU" sz="4000" dirty="0">
                <a:solidFill>
                  <a:srgbClr val="0070C0"/>
                </a:solidFill>
                <a:latin typeface="Times New Roman"/>
              </a:rPr>
              <a:t>. Але з того, </a:t>
            </a:r>
            <a:r>
              <a:rPr lang="ru-RU" sz="4000" dirty="0" err="1">
                <a:solidFill>
                  <a:srgbClr val="0070C0"/>
                </a:solidFill>
                <a:latin typeface="Times New Roman"/>
              </a:rPr>
              <a:t>що</a:t>
            </a:r>
            <a:r>
              <a:rPr lang="ru-RU" sz="4000" dirty="0">
                <a:solidFill>
                  <a:srgbClr val="0070C0"/>
                </a:solidFill>
                <a:latin typeface="Times New Roman"/>
              </a:rPr>
              <a:t> у </a:t>
            </a:r>
            <a:r>
              <a:rPr lang="ru-RU" sz="4000" dirty="0" err="1">
                <a:solidFill>
                  <a:srgbClr val="0070C0"/>
                </a:solidFill>
                <a:latin typeface="Times New Roman"/>
              </a:rPr>
              <a:t>деяких</a:t>
            </a:r>
            <a:r>
              <a:rPr lang="ru-RU" sz="4000" dirty="0">
                <a:solidFill>
                  <a:srgbClr val="0070C0"/>
                </a:solidFill>
                <a:latin typeface="Times New Roman"/>
              </a:rPr>
              <a:t> </a:t>
            </a:r>
            <a:r>
              <a:rPr lang="ru-RU" sz="4000" dirty="0" err="1">
                <a:solidFill>
                  <a:srgbClr val="0070C0"/>
                </a:solidFill>
                <a:latin typeface="Times New Roman"/>
              </a:rPr>
              <a:t>трикутників</a:t>
            </a:r>
            <a:r>
              <a:rPr lang="ru-RU" sz="4000" dirty="0">
                <a:solidFill>
                  <a:srgbClr val="0070C0"/>
                </a:solidFill>
                <a:latin typeface="Times New Roman"/>
              </a:rPr>
              <a:t> </a:t>
            </a:r>
            <a:r>
              <a:rPr lang="ru-RU" sz="4000" dirty="0" err="1">
                <a:solidFill>
                  <a:srgbClr val="0070C0"/>
                </a:solidFill>
                <a:latin typeface="Times New Roman"/>
              </a:rPr>
              <a:t>рівні</a:t>
            </a:r>
            <a:r>
              <a:rPr lang="ru-RU" sz="4000" dirty="0">
                <a:solidFill>
                  <a:srgbClr val="0070C0"/>
                </a:solidFill>
                <a:latin typeface="Times New Roman"/>
              </a:rPr>
              <a:t> </a:t>
            </a:r>
            <a:r>
              <a:rPr lang="ru-RU" sz="4000" dirty="0" err="1">
                <a:solidFill>
                  <a:srgbClr val="0070C0"/>
                </a:solidFill>
                <a:latin typeface="Times New Roman"/>
              </a:rPr>
              <a:t>периметри</a:t>
            </a:r>
            <a:r>
              <a:rPr lang="ru-RU" sz="4000" dirty="0">
                <a:solidFill>
                  <a:srgbClr val="0070C0"/>
                </a:solidFill>
                <a:latin typeface="Times New Roman"/>
              </a:rPr>
              <a:t> </a:t>
            </a:r>
            <a:r>
              <a:rPr lang="ru-RU" sz="4000" dirty="0" err="1">
                <a:solidFill>
                  <a:srgbClr val="0070C0"/>
                </a:solidFill>
                <a:latin typeface="Times New Roman"/>
              </a:rPr>
              <a:t>або</a:t>
            </a:r>
            <a:r>
              <a:rPr lang="ru-RU" sz="4000" dirty="0">
                <a:solidFill>
                  <a:srgbClr val="0070C0"/>
                </a:solidFill>
                <a:latin typeface="Times New Roman"/>
              </a:rPr>
              <a:t> </a:t>
            </a:r>
            <a:r>
              <a:rPr lang="ru-RU" sz="4000" dirty="0" err="1">
                <a:solidFill>
                  <a:srgbClr val="0070C0"/>
                </a:solidFill>
                <a:latin typeface="Times New Roman"/>
              </a:rPr>
              <a:t>площі</a:t>
            </a:r>
            <a:r>
              <a:rPr lang="ru-RU" sz="4000" dirty="0">
                <a:solidFill>
                  <a:srgbClr val="0070C0"/>
                </a:solidFill>
                <a:latin typeface="Times New Roman"/>
              </a:rPr>
              <a:t>, не </a:t>
            </a:r>
            <a:r>
              <a:rPr lang="ru-RU" sz="4000" dirty="0" err="1">
                <a:solidFill>
                  <a:srgbClr val="0070C0"/>
                </a:solidFill>
                <a:latin typeface="Times New Roman"/>
              </a:rPr>
              <a:t>випливає</a:t>
            </a:r>
            <a:r>
              <a:rPr lang="ru-RU" sz="4000" dirty="0">
                <a:solidFill>
                  <a:srgbClr val="0070C0"/>
                </a:solidFill>
                <a:latin typeface="Times New Roman"/>
              </a:rPr>
              <a:t>, </a:t>
            </a:r>
            <a:r>
              <a:rPr lang="ru-RU" sz="4000" dirty="0" err="1">
                <a:solidFill>
                  <a:srgbClr val="0070C0"/>
                </a:solidFill>
                <a:latin typeface="Times New Roman"/>
              </a:rPr>
              <a:t>що</a:t>
            </a:r>
            <a:r>
              <a:rPr lang="ru-RU" sz="4000" dirty="0">
                <a:solidFill>
                  <a:srgbClr val="0070C0"/>
                </a:solidFill>
                <a:latin typeface="Times New Roman"/>
              </a:rPr>
              <a:t> </a:t>
            </a:r>
            <a:r>
              <a:rPr lang="ru-RU" sz="4000" dirty="0" err="1">
                <a:solidFill>
                  <a:srgbClr val="0070C0"/>
                </a:solidFill>
                <a:latin typeface="Times New Roman"/>
              </a:rPr>
              <a:t>ці</a:t>
            </a:r>
            <a:r>
              <a:rPr lang="ru-RU" sz="4000" dirty="0">
                <a:solidFill>
                  <a:srgbClr val="0070C0"/>
                </a:solidFill>
                <a:latin typeface="Times New Roman"/>
              </a:rPr>
              <a:t> </a:t>
            </a:r>
            <a:r>
              <a:rPr lang="ru-RU" sz="4000" dirty="0" err="1">
                <a:solidFill>
                  <a:srgbClr val="0070C0"/>
                </a:solidFill>
                <a:latin typeface="Times New Roman"/>
              </a:rPr>
              <a:t>трикутники</a:t>
            </a:r>
            <a:r>
              <a:rPr lang="ru-RU" sz="4000" dirty="0">
                <a:solidFill>
                  <a:srgbClr val="0070C0"/>
                </a:solidFill>
                <a:latin typeface="Times New Roman"/>
              </a:rPr>
              <a:t> </a:t>
            </a:r>
            <a:r>
              <a:rPr lang="ru-RU" sz="4000" dirty="0" err="1">
                <a:solidFill>
                  <a:srgbClr val="0070C0"/>
                </a:solidFill>
                <a:latin typeface="Times New Roman"/>
              </a:rPr>
              <a:t>рівні</a:t>
            </a:r>
            <a:r>
              <a:rPr lang="ru-RU" sz="4000" dirty="0">
                <a:solidFill>
                  <a:srgbClr val="0070C0"/>
                </a:solidFill>
                <a:latin typeface="Times New Roman"/>
              </a:rPr>
              <a:t>. </a:t>
            </a:r>
            <a:endParaRPr lang="ru-RU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789022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3" descr="79161_sinij_cvetok_belyj_small_(www.oboifon.ru).jpg"/>
          <p:cNvPicPr>
            <a:picLocks noChangeAspect="1"/>
          </p:cNvPicPr>
          <p:nvPr/>
        </p:nvPicPr>
        <p:blipFill>
          <a:blip r:embed="rId2">
            <a:lum bright="40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836712"/>
            <a:ext cx="7772400" cy="1470025"/>
          </a:xfrm>
        </p:spPr>
        <p:txBody>
          <a:bodyPr>
            <a:normAutofit/>
          </a:bodyPr>
          <a:lstStyle/>
          <a:p>
            <a:r>
              <a:rPr lang="uk-UA" sz="5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Домашнє завдання:</a:t>
            </a:r>
            <a:endParaRPr lang="ru-RU" sz="5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2420888"/>
            <a:ext cx="7776864" cy="1752600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ru-RU" sz="6000" b="1" i="1" dirty="0" smtClean="0">
                <a:solidFill>
                  <a:srgbClr val="084825"/>
                </a:solidFill>
                <a:latin typeface="Times New Roman" pitchFamily="18" charset="0"/>
                <a:cs typeface="Times New Roman" pitchFamily="18" charset="0"/>
              </a:rPr>
              <a:t>§ 2, п.7,стор.56</a:t>
            </a:r>
          </a:p>
          <a:p>
            <a:pPr algn="l"/>
            <a:r>
              <a:rPr lang="uk-UA" sz="6000" b="1" i="1" dirty="0" smtClean="0">
                <a:solidFill>
                  <a:srgbClr val="084825"/>
                </a:solidFill>
                <a:latin typeface="Times New Roman" pitchFamily="18" charset="0"/>
                <a:cs typeface="Times New Roman" pitchFamily="18" charset="0"/>
              </a:rPr>
              <a:t>№143, 144 відповіді на запитання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0816" y="4077072"/>
            <a:ext cx="2808312" cy="2970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44237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лубой 8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Оформление по умолчанию">
      <a:majorFont>
        <a:latin typeface="Tahoma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Другая 11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1231</TotalTime>
  <Words>551</Words>
  <Application>Microsoft Office PowerPoint</Application>
  <PresentationFormat>Экран (4:3)</PresentationFormat>
  <Paragraphs>96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голубой 8</vt:lpstr>
      <vt:lpstr>Тема Office</vt:lpstr>
      <vt:lpstr>Рівність геометричних фігур</vt:lpstr>
      <vt:lpstr>Слайд 2</vt:lpstr>
      <vt:lpstr>Слайд 3</vt:lpstr>
      <vt:lpstr>Слайд 4</vt:lpstr>
      <vt:lpstr>Слайд 5</vt:lpstr>
      <vt:lpstr>Слайд 6</vt:lpstr>
      <vt:lpstr> В рівних  трикутниках  вкажіть відповідні сторони та кути .</vt:lpstr>
      <vt:lpstr>Слайд 8</vt:lpstr>
      <vt:lpstr>Слайд 9</vt:lpstr>
      <vt:lpstr>Слайд 10</vt:lpstr>
      <vt:lpstr>Слайд 11</vt:lpstr>
      <vt:lpstr>Слайд 12</vt:lpstr>
      <vt:lpstr>Слайд 13</vt:lpstr>
      <vt:lpstr>Домашнє завдання: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Любовь</dc:creator>
  <cp:lastModifiedBy>Sch</cp:lastModifiedBy>
  <cp:revision>83</cp:revision>
  <dcterms:created xsi:type="dcterms:W3CDTF">2015-12-13T03:53:33Z</dcterms:created>
  <dcterms:modified xsi:type="dcterms:W3CDTF">2022-11-28T08:22:39Z</dcterms:modified>
</cp:coreProperties>
</file>