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653" r:id="rId2"/>
    <p:sldId id="258" r:id="rId3"/>
    <p:sldId id="669" r:id="rId4"/>
    <p:sldId id="471" r:id="rId5"/>
    <p:sldId id="486" r:id="rId6"/>
    <p:sldId id="680" r:id="rId7"/>
    <p:sldId id="491" r:id="rId8"/>
    <p:sldId id="394" r:id="rId9"/>
    <p:sldId id="497" r:id="rId10"/>
    <p:sldId id="496" r:id="rId11"/>
    <p:sldId id="393" r:id="rId12"/>
    <p:sldId id="494" r:id="rId13"/>
    <p:sldId id="392" r:id="rId14"/>
    <p:sldId id="403" r:id="rId15"/>
    <p:sldId id="672" r:id="rId16"/>
    <p:sldId id="676" r:id="rId17"/>
    <p:sldId id="675" r:id="rId18"/>
    <p:sldId id="674" r:id="rId19"/>
    <p:sldId id="673" r:id="rId20"/>
    <p:sldId id="68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660033"/>
    <a:srgbClr val="FF0000"/>
    <a:srgbClr val="9900FF"/>
    <a:srgbClr val="0066FF"/>
    <a:srgbClr val="006600"/>
    <a:srgbClr val="993366"/>
    <a:srgbClr val="3399FF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089" autoAdjust="0"/>
    <p:restoredTop sz="87840" autoAdjust="0"/>
  </p:normalViewPr>
  <p:slideViewPr>
    <p:cSldViewPr>
      <p:cViewPr varScale="1">
        <p:scale>
          <a:sx n="65" d="100"/>
          <a:sy n="65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202D2-3534-4ADE-A152-3FBF155E9C54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B3D26-A669-4F5B-9AE7-3294450B7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B3D26-A669-4F5B-9AE7-3294450B75C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0EB39-6A1B-4A04-968D-2D05543DEA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A633E-A4F2-480E-91A7-266C71D46D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925C5-084A-4D14-BFBF-1668040D4B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63D4C-E879-43D1-A192-4AC4F52654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410BC-A763-441F-A350-CBB5CD2E7A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D3191-ED0A-4E94-AEB0-D8D4D0B9AB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43358-04FC-4A9B-9029-5547DFE0DE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87FE6-1FF0-4E1A-9906-2265DAEFF6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DEB77-0EDC-4B59-B200-22A2B67060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EEB56-6337-4C10-83B6-442C6008BA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D6C14-9ABF-4BC8-A0CC-BEF5EF5042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E7A162-D870-448E-A17C-929224BB8D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13F20D-0B31-43B0-9114-CB5169DC717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66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40" name="Text Box 12"/>
          <p:cNvSpPr txBox="1">
            <a:spLocks noChangeArrowheads="1"/>
          </p:cNvSpPr>
          <p:nvPr/>
        </p:nvSpPr>
        <p:spPr bwMode="auto">
          <a:xfrm>
            <a:off x="251520" y="1412776"/>
            <a:ext cx="29851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4000" smtClean="0">
                <a:solidFill>
                  <a:srgbClr val="003300"/>
                </a:solidFill>
              </a:rPr>
              <a:t>Тема уроку:</a:t>
            </a:r>
            <a:endParaRPr lang="uk-UA" sz="4000">
              <a:solidFill>
                <a:srgbClr val="003300"/>
              </a:solidFill>
            </a:endParaRPr>
          </a:p>
        </p:txBody>
      </p:sp>
      <p:sp>
        <p:nvSpPr>
          <p:cNvPr id="432141" name="Text Box 13"/>
          <p:cNvSpPr txBox="1">
            <a:spLocks noChangeArrowheads="1"/>
          </p:cNvSpPr>
          <p:nvPr/>
        </p:nvSpPr>
        <p:spPr bwMode="auto">
          <a:xfrm>
            <a:off x="572322" y="2060848"/>
            <a:ext cx="832015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6000" i="1" smtClean="0"/>
              <a:t>   </a:t>
            </a:r>
            <a:r>
              <a:rPr lang="uk-UA" sz="6600" b="1" i="1" smtClean="0">
                <a:solidFill>
                  <a:srgbClr val="0000FF"/>
                </a:solidFill>
              </a:rPr>
              <a:t>Поняття </a:t>
            </a:r>
          </a:p>
          <a:p>
            <a:r>
              <a:rPr lang="uk-UA" sz="6600" b="1" i="1" smtClean="0">
                <a:solidFill>
                  <a:srgbClr val="0000FF"/>
                </a:solidFill>
              </a:rPr>
              <a:t>       десяткового </a:t>
            </a:r>
          </a:p>
          <a:p>
            <a:r>
              <a:rPr lang="uk-UA" sz="6600" b="1" i="1" smtClean="0">
                <a:solidFill>
                  <a:srgbClr val="0000FF"/>
                </a:solidFill>
              </a:rPr>
              <a:t>                        дробу</a:t>
            </a:r>
            <a:endParaRPr lang="uk-UA" sz="6600" b="1" i="1">
              <a:solidFill>
                <a:srgbClr val="0000FF"/>
              </a:solidFill>
            </a:endParaRPr>
          </a:p>
        </p:txBody>
      </p:sp>
      <p:pic>
        <p:nvPicPr>
          <p:cNvPr id="432143" name="Picture 15" descr="рисунок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260350"/>
            <a:ext cx="2406650" cy="2590800"/>
          </a:xfrm>
          <a:prstGeom prst="rect">
            <a:avLst/>
          </a:prstGeom>
          <a:noFill/>
        </p:spPr>
      </p:pic>
      <p:pic>
        <p:nvPicPr>
          <p:cNvPr id="18" name="Рисунок 3" descr="post-56918-125050575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20637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2144" name="Object 9"/>
          <p:cNvGraphicFramePr>
            <a:graphicFrameLocks noChangeAspect="1"/>
          </p:cNvGraphicFramePr>
          <p:nvPr/>
        </p:nvGraphicFramePr>
        <p:xfrm>
          <a:off x="3635896" y="332656"/>
          <a:ext cx="2329859" cy="1295425"/>
        </p:xfrm>
        <a:graphic>
          <a:graphicData uri="http://schemas.openxmlformats.org/presentationml/2006/ole">
            <p:oleObj spid="_x0000_s432144" name="Формула" r:id="rId5" imgW="787058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203848" y="1268760"/>
            <a:ext cx="5185171" cy="5173662"/>
          </a:xfrm>
        </p:spPr>
        <p:txBody>
          <a:bodyPr/>
          <a:lstStyle/>
          <a:p>
            <a:pPr>
              <a:buFontTx/>
              <a:buNone/>
            </a:pPr>
            <a:r>
              <a:rPr lang="uk-UA" sz="2800" dirty="0" smtClean="0"/>
              <a:t>   </a:t>
            </a:r>
            <a:r>
              <a:rPr lang="uk-UA" sz="3600" dirty="0" smtClean="0"/>
              <a:t>Звичайний дріб, знаменник дробової частини якого – розрядна одиниця 10, 100, 1000, … можна записати у вигляді </a:t>
            </a:r>
            <a:r>
              <a:rPr lang="uk-UA" sz="3600" b="1" dirty="0" smtClean="0">
                <a:solidFill>
                  <a:srgbClr val="9900FF"/>
                </a:solidFill>
              </a:rPr>
              <a:t>десяткового дробу.</a:t>
            </a:r>
          </a:p>
          <a:p>
            <a:pPr>
              <a:buFontTx/>
              <a:buNone/>
            </a:pPr>
            <a:endParaRPr lang="uk-UA" sz="3600" b="1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684213" y="188913"/>
            <a:ext cx="7416179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Запис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68313" y="1125538"/>
          <a:ext cx="2197100" cy="2197100"/>
        </p:xfrm>
        <a:graphic>
          <a:graphicData uri="http://schemas.openxmlformats.org/presentationml/2006/ole">
            <p:oleObj spid="_x0000_s4100" name="Формула" r:id="rId3" imgW="634680" imgH="634680" progId="Equation.3">
              <p:embed/>
            </p:oleObj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68313" y="2997200"/>
          <a:ext cx="2087562" cy="1223963"/>
        </p:xfrm>
        <a:graphic>
          <a:graphicData uri="http://schemas.openxmlformats.org/presentationml/2006/ole">
            <p:oleObj spid="_x0000_s4102" name="Формула" r:id="rId4" imgW="812447" imgH="393529" progId="Equation.3">
              <p:embed/>
            </p:oleObj>
          </a:graphicData>
        </a:graphic>
      </p:graphicFrame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539750" y="4724400"/>
          <a:ext cx="1944688" cy="1350963"/>
        </p:xfrm>
        <a:graphic>
          <a:graphicData uri="http://schemas.openxmlformats.org/presentationml/2006/ole">
            <p:oleObj spid="_x0000_s4104" name="Формула" r:id="rId5" imgW="558558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4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44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4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3710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3710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536" y="357166"/>
            <a:ext cx="83529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4000" dirty="0" smtClean="0"/>
              <a:t>У запису десяткового дробу завжди є </a:t>
            </a:r>
            <a:r>
              <a:rPr lang="uk-UA" sz="4000" b="1" dirty="0">
                <a:solidFill>
                  <a:srgbClr val="0000FF"/>
                </a:solidFill>
              </a:rPr>
              <a:t>ціла</a:t>
            </a:r>
            <a:r>
              <a:rPr lang="uk-UA" sz="4000" dirty="0" smtClean="0"/>
              <a:t> і </a:t>
            </a:r>
            <a:r>
              <a:rPr lang="uk-UA" sz="4000" b="1" dirty="0">
                <a:solidFill>
                  <a:schemeClr val="hlink"/>
                </a:solidFill>
              </a:rPr>
              <a:t>дробова</a:t>
            </a:r>
            <a:r>
              <a:rPr lang="uk-UA" sz="4000" dirty="0" smtClean="0"/>
              <a:t> частини. </a:t>
            </a:r>
          </a:p>
          <a:p>
            <a:pPr algn="ctr"/>
            <a:r>
              <a:rPr lang="uk-UA" sz="4000" dirty="0" smtClean="0"/>
              <a:t>Їх розділяє </a:t>
            </a:r>
            <a:r>
              <a:rPr lang="uk-UA" sz="4000" b="1" dirty="0" smtClean="0">
                <a:solidFill>
                  <a:srgbClr val="9900FF"/>
                </a:solidFill>
                <a:latin typeface="+mn-lt"/>
              </a:rPr>
              <a:t>кома</a:t>
            </a:r>
            <a:r>
              <a:rPr lang="uk-UA" sz="4000" dirty="0" smtClean="0"/>
              <a:t>.</a:t>
            </a:r>
            <a:endParaRPr lang="uk-UA" sz="4000" dirty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258888" y="2787645"/>
            <a:ext cx="63373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0000FF"/>
                </a:solidFill>
              </a:rPr>
              <a:t>8 1 3</a:t>
            </a:r>
            <a:r>
              <a:rPr lang="ru-RU" sz="6000" b="1" dirty="0"/>
              <a:t> , </a:t>
            </a:r>
            <a:r>
              <a:rPr lang="ru-RU" sz="6000" b="1" dirty="0">
                <a:solidFill>
                  <a:schemeClr val="hlink"/>
                </a:solidFill>
              </a:rPr>
              <a:t>5 </a:t>
            </a:r>
            <a:r>
              <a:rPr lang="ru-RU" sz="6000" b="1" dirty="0">
                <a:solidFill>
                  <a:srgbClr val="009999"/>
                </a:solidFill>
              </a:rPr>
              <a:t>2</a:t>
            </a:r>
            <a:r>
              <a:rPr lang="ru-RU" sz="6000" b="1" dirty="0">
                <a:solidFill>
                  <a:schemeClr val="hlink"/>
                </a:solidFill>
              </a:rPr>
              <a:t> 7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42844" y="4000504"/>
            <a:ext cx="918905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rgbClr val="9900FF"/>
                </a:solidFill>
                <a:latin typeface="+mn-lt"/>
              </a:rPr>
              <a:t>зліва</a:t>
            </a:r>
            <a:r>
              <a:rPr lang="uk-UA" sz="4800" b="1" dirty="0" smtClean="0"/>
              <a:t> </a:t>
            </a:r>
            <a:r>
              <a:rPr lang="uk-UA" sz="4000" dirty="0" smtClean="0"/>
              <a:t>від коми</a:t>
            </a:r>
            <a:r>
              <a:rPr lang="uk-UA" sz="4000" b="1" dirty="0" smtClean="0"/>
              <a:t> </a:t>
            </a:r>
            <a:r>
              <a:rPr lang="uk-UA" sz="4000" dirty="0" smtClean="0"/>
              <a:t>– </a:t>
            </a:r>
            <a:r>
              <a:rPr lang="uk-UA" sz="4000" b="1" dirty="0" smtClean="0">
                <a:solidFill>
                  <a:srgbClr val="0000FF"/>
                </a:solidFill>
              </a:rPr>
              <a:t>ціла частина </a:t>
            </a:r>
          </a:p>
          <a:p>
            <a:r>
              <a:rPr lang="uk-UA" sz="4000" dirty="0" smtClean="0"/>
              <a:t>          (вона може дорівнювати нулю),</a:t>
            </a:r>
          </a:p>
          <a:p>
            <a:r>
              <a:rPr lang="uk-UA" sz="4000" b="1" dirty="0" smtClean="0">
                <a:solidFill>
                  <a:srgbClr val="9900FF"/>
                </a:solidFill>
                <a:latin typeface="+mn-lt"/>
              </a:rPr>
              <a:t>справа</a:t>
            </a:r>
            <a:r>
              <a:rPr lang="uk-UA" sz="4800" dirty="0" smtClean="0"/>
              <a:t> </a:t>
            </a:r>
            <a:r>
              <a:rPr lang="uk-UA" sz="4000" dirty="0" smtClean="0"/>
              <a:t>від коми – </a:t>
            </a:r>
            <a:r>
              <a:rPr lang="uk-UA" sz="4000" b="1" dirty="0" smtClean="0">
                <a:solidFill>
                  <a:schemeClr val="hlink"/>
                </a:solidFill>
              </a:rPr>
              <a:t>дробова частина</a:t>
            </a:r>
            <a:r>
              <a:rPr lang="uk-UA" sz="4000" dirty="0" smtClean="0"/>
              <a:t> </a:t>
            </a:r>
            <a:endParaRPr lang="uk-UA" sz="4000" dirty="0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2411413" y="2714620"/>
            <a:ext cx="165576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4716463" y="2714620"/>
            <a:ext cx="1800225" cy="0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4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640"/>
                            </p:stCondLst>
                            <p:childTnLst>
                              <p:par>
                                <p:cTn id="14" presetID="27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2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2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2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640"/>
                            </p:stCondLst>
                            <p:childTnLst>
                              <p:par>
                                <p:cTn id="20" presetID="27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2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2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2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84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200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200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200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8" grpId="0" animBg="1"/>
      <p:bldP spid="51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131840" y="1268413"/>
            <a:ext cx="5904805" cy="5246687"/>
          </a:xfrm>
        </p:spPr>
        <p:txBody>
          <a:bodyPr/>
          <a:lstStyle/>
          <a:p>
            <a:pPr>
              <a:buFontTx/>
              <a:buNone/>
            </a:pPr>
            <a:r>
              <a:rPr lang="uk-UA" sz="2800" dirty="0" smtClean="0"/>
              <a:t>    У десятковому дробі після коми має стояти </a:t>
            </a:r>
            <a:r>
              <a:rPr lang="uk-UA" sz="2800" b="1" dirty="0" smtClean="0">
                <a:solidFill>
                  <a:srgbClr val="9900FF"/>
                </a:solidFill>
              </a:rPr>
              <a:t>стільки цифр</a:t>
            </a:r>
            <a:r>
              <a:rPr lang="uk-UA" sz="2800" dirty="0" smtClean="0"/>
              <a:t>, </a:t>
            </a:r>
            <a:r>
              <a:rPr lang="uk-UA" sz="2800" b="1" dirty="0" smtClean="0">
                <a:solidFill>
                  <a:srgbClr val="0000FF"/>
                </a:solidFill>
              </a:rPr>
              <a:t>скільки нулів </a:t>
            </a:r>
            <a:r>
              <a:rPr lang="uk-UA" sz="2800" dirty="0" smtClean="0"/>
              <a:t>у знаменнику відповідного звичайного дробу.</a:t>
            </a:r>
          </a:p>
          <a:p>
            <a:pPr>
              <a:buFontTx/>
              <a:buNone/>
            </a:pPr>
            <a:endParaRPr lang="uk-UA" sz="2800" dirty="0" smtClean="0"/>
          </a:p>
          <a:p>
            <a:pPr>
              <a:buFontTx/>
              <a:buNone/>
            </a:pPr>
            <a:r>
              <a:rPr lang="uk-UA" sz="2800" dirty="0" smtClean="0"/>
              <a:t>    Якщо в чисельнику </a:t>
            </a:r>
            <a:r>
              <a:rPr lang="uk-UA" sz="2800" b="1" dirty="0" smtClean="0">
                <a:solidFill>
                  <a:srgbClr val="9900FF"/>
                </a:solidFill>
              </a:rPr>
              <a:t>менше цифр</a:t>
            </a:r>
            <a:r>
              <a:rPr lang="uk-UA" sz="2800" dirty="0" smtClean="0"/>
              <a:t>, ніж нулів у знаменнику, то після коми перед цифрами чисельника треба </a:t>
            </a:r>
            <a:r>
              <a:rPr lang="uk-UA" sz="2800" b="1" dirty="0" smtClean="0">
                <a:solidFill>
                  <a:srgbClr val="0000FF"/>
                </a:solidFill>
              </a:rPr>
              <a:t>дописати</a:t>
            </a:r>
            <a:r>
              <a:rPr lang="uk-UA" sz="2400" dirty="0" smtClean="0"/>
              <a:t> </a:t>
            </a:r>
            <a:r>
              <a:rPr lang="uk-UA" sz="2800" dirty="0" smtClean="0"/>
              <a:t>таку </a:t>
            </a:r>
            <a:r>
              <a:rPr lang="uk-UA" sz="2800" b="1" dirty="0" smtClean="0">
                <a:solidFill>
                  <a:srgbClr val="0000FF"/>
                </a:solidFill>
              </a:rPr>
              <a:t>кількість нулів, якої не вистачає</a:t>
            </a:r>
            <a:r>
              <a:rPr lang="uk-UA" b="1" dirty="0" smtClean="0">
                <a:solidFill>
                  <a:srgbClr val="0000FF"/>
                </a:solidFill>
              </a:rPr>
              <a:t>. 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6551" name="Object 7"/>
          <p:cNvGraphicFramePr>
            <a:graphicFrameLocks noChangeAspect="1"/>
          </p:cNvGraphicFramePr>
          <p:nvPr/>
        </p:nvGraphicFramePr>
        <p:xfrm>
          <a:off x="179388" y="1628775"/>
          <a:ext cx="2592387" cy="1439863"/>
        </p:xfrm>
        <a:graphic>
          <a:graphicData uri="http://schemas.openxmlformats.org/presentationml/2006/ole">
            <p:oleObj spid="_x0000_s236551" name="Формула" r:id="rId3" imgW="787058" imgH="393529" progId="Equation.3">
              <p:embed/>
            </p:oleObj>
          </a:graphicData>
        </a:graphic>
      </p:graphicFrame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6553" name="Object 9"/>
          <p:cNvGraphicFramePr>
            <a:graphicFrameLocks noChangeAspect="1"/>
          </p:cNvGraphicFramePr>
          <p:nvPr/>
        </p:nvGraphicFramePr>
        <p:xfrm>
          <a:off x="323850" y="4365625"/>
          <a:ext cx="1709738" cy="1296988"/>
        </p:xfrm>
        <a:graphic>
          <a:graphicData uri="http://schemas.openxmlformats.org/presentationml/2006/ole">
            <p:oleObj spid="_x0000_s236553" name="Формула" r:id="rId4" imgW="571320" imgH="393480" progId="Equation.3">
              <p:embed/>
            </p:oleObj>
          </a:graphicData>
        </a:graphic>
      </p:graphicFrame>
      <p:sp>
        <p:nvSpPr>
          <p:cNvPr id="236554" name="Text Box 10"/>
          <p:cNvSpPr txBox="1">
            <a:spLocks noChangeArrowheads="1"/>
          </p:cNvSpPr>
          <p:nvPr/>
        </p:nvSpPr>
        <p:spPr bwMode="auto">
          <a:xfrm>
            <a:off x="1979613" y="4652963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>
                <a:latin typeface="Times New Roman" pitchFamily="18" charset="0"/>
              </a:rPr>
              <a:t>3,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</a:rPr>
              <a:t>00</a:t>
            </a:r>
            <a:r>
              <a:rPr lang="ru-RU" sz="4000" dirty="0">
                <a:latin typeface="Times New Roman" pitchFamily="18" charset="0"/>
              </a:rPr>
              <a:t>5</a:t>
            </a: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684213" y="188913"/>
            <a:ext cx="7416179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Запис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96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6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9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236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236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236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44875" y="1268413"/>
            <a:ext cx="5699125" cy="532765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uk-UA" sz="3600" b="1" dirty="0" smtClean="0">
                <a:solidFill>
                  <a:srgbClr val="9900FF"/>
                </a:solidFill>
              </a:rPr>
              <a:t>Зліва</a:t>
            </a:r>
            <a:r>
              <a:rPr lang="uk-UA" sz="3600" b="1" dirty="0" smtClean="0"/>
              <a:t> від коми:</a:t>
            </a:r>
            <a:endParaRPr lang="uk-UA" sz="3600" dirty="0" smtClean="0"/>
          </a:p>
          <a:p>
            <a:pPr>
              <a:lnSpc>
                <a:spcPct val="90000"/>
              </a:lnSpc>
            </a:pPr>
            <a:r>
              <a:rPr lang="uk-UA" sz="2800" dirty="0" smtClean="0"/>
              <a:t>перша цифра – розряд </a:t>
            </a:r>
            <a:r>
              <a:rPr lang="uk-UA" sz="2800" kern="1200" dirty="0">
                <a:solidFill>
                  <a:srgbClr val="00CCFF"/>
                </a:solidFill>
                <a:latin typeface="Arial" charset="0"/>
              </a:rPr>
              <a:t>одиниць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друга – розряд </a:t>
            </a:r>
            <a:r>
              <a:rPr lang="uk-UA" sz="2800" b="1" dirty="0" smtClean="0">
                <a:solidFill>
                  <a:srgbClr val="0066FF"/>
                </a:solidFill>
              </a:rPr>
              <a:t>десятків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третя – розряд </a:t>
            </a:r>
            <a:r>
              <a:rPr lang="uk-UA" sz="2800" b="1" dirty="0" smtClean="0">
                <a:solidFill>
                  <a:srgbClr val="0000FF"/>
                </a:solidFill>
              </a:rPr>
              <a:t>сотень</a:t>
            </a:r>
            <a:r>
              <a:rPr lang="uk-UA" sz="2800" dirty="0" smtClean="0"/>
              <a:t>, і т. д.</a:t>
            </a:r>
            <a:endParaRPr lang="uk-UA" sz="2800" b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uk-UA" sz="3600" b="1" dirty="0" smtClean="0">
                <a:solidFill>
                  <a:srgbClr val="9900FF"/>
                </a:solidFill>
              </a:rPr>
              <a:t>Справа</a:t>
            </a:r>
            <a:r>
              <a:rPr lang="uk-UA" sz="3600" b="1" dirty="0" smtClean="0"/>
              <a:t> від коми:</a:t>
            </a:r>
            <a:endParaRPr lang="uk-UA" sz="3600" dirty="0" smtClean="0"/>
          </a:p>
          <a:p>
            <a:pPr>
              <a:lnSpc>
                <a:spcPct val="90000"/>
              </a:lnSpc>
            </a:pPr>
            <a:r>
              <a:rPr lang="uk-UA" sz="2800" dirty="0" smtClean="0"/>
              <a:t>перша цифра – розряд </a:t>
            </a:r>
            <a:r>
              <a:rPr lang="uk-UA" sz="2800" b="1" dirty="0" smtClean="0">
                <a:solidFill>
                  <a:srgbClr val="FF0000"/>
                </a:solidFill>
              </a:rPr>
              <a:t>десятих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друга – розряд </a:t>
            </a:r>
            <a:r>
              <a:rPr lang="uk-UA" sz="2800" b="1" dirty="0" smtClean="0">
                <a:solidFill>
                  <a:srgbClr val="660033"/>
                </a:solidFill>
              </a:rPr>
              <a:t>сотих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 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третя – розряд </a:t>
            </a:r>
            <a:r>
              <a:rPr lang="uk-UA" sz="2800" b="1" dirty="0" smtClean="0">
                <a:solidFill>
                  <a:srgbClr val="FF0066"/>
                </a:solidFill>
              </a:rPr>
              <a:t>тисячних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 і т. д. </a:t>
            </a:r>
            <a:endParaRPr lang="uk-UA" sz="2800" dirty="0"/>
          </a:p>
        </p:txBody>
      </p:sp>
      <p:sp>
        <p:nvSpPr>
          <p:cNvPr id="257027" name="WordArt 3"/>
          <p:cNvSpPr>
            <a:spLocks noChangeArrowheads="1" noChangeShapeType="1" noTextEdit="1"/>
          </p:cNvSpPr>
          <p:nvPr/>
        </p:nvSpPr>
        <p:spPr bwMode="auto">
          <a:xfrm>
            <a:off x="467544" y="260350"/>
            <a:ext cx="79928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Розряди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57028" name="Text Box 4"/>
          <p:cNvSpPr txBox="1">
            <a:spLocks noChangeArrowheads="1"/>
          </p:cNvSpPr>
          <p:nvPr/>
        </p:nvSpPr>
        <p:spPr bwMode="auto">
          <a:xfrm>
            <a:off x="250825" y="1196975"/>
            <a:ext cx="2568332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1800" dirty="0" smtClean="0"/>
              <a:t> </a:t>
            </a:r>
            <a:r>
              <a:rPr lang="uk-UA" sz="4000" b="1" dirty="0" smtClean="0">
                <a:solidFill>
                  <a:srgbClr val="0000FF"/>
                </a:solidFill>
              </a:rPr>
              <a:t>8</a:t>
            </a:r>
            <a:r>
              <a:rPr lang="uk-UA" sz="4000" b="1" dirty="0" smtClean="0">
                <a:solidFill>
                  <a:srgbClr val="0066FF"/>
                </a:solidFill>
              </a:rPr>
              <a:t>1</a:t>
            </a:r>
            <a:r>
              <a:rPr lang="uk-UA" sz="4000" b="1" dirty="0" smtClean="0">
                <a:solidFill>
                  <a:srgbClr val="00CCFF"/>
                </a:solidFill>
              </a:rPr>
              <a:t>3</a:t>
            </a:r>
            <a:r>
              <a:rPr lang="uk-UA" sz="4000" b="1" dirty="0" smtClean="0"/>
              <a:t>,</a:t>
            </a:r>
            <a:r>
              <a:rPr lang="uk-UA" sz="4000" b="1" dirty="0" smtClean="0">
                <a:solidFill>
                  <a:srgbClr val="FF0000"/>
                </a:solidFill>
              </a:rPr>
              <a:t>5</a:t>
            </a:r>
            <a:r>
              <a:rPr lang="uk-UA" sz="4000" b="1" dirty="0" smtClean="0">
                <a:solidFill>
                  <a:srgbClr val="660033"/>
                </a:solidFill>
              </a:rPr>
              <a:t>2</a:t>
            </a:r>
            <a:r>
              <a:rPr lang="uk-UA" sz="4000" b="1" dirty="0" smtClean="0">
                <a:solidFill>
                  <a:srgbClr val="FF0066"/>
                </a:solidFill>
              </a:rPr>
              <a:t>7</a:t>
            </a:r>
          </a:p>
          <a:p>
            <a:endParaRPr lang="uk-UA" sz="4000" dirty="0" smtClean="0"/>
          </a:p>
          <a:p>
            <a:r>
              <a:rPr lang="uk-UA" sz="3600" dirty="0" smtClean="0">
                <a:solidFill>
                  <a:srgbClr val="00CCFF"/>
                </a:solidFill>
              </a:rPr>
              <a:t>3</a:t>
            </a:r>
            <a:r>
              <a:rPr lang="uk-UA" sz="3600" dirty="0" smtClean="0"/>
              <a:t> одиниці</a:t>
            </a:r>
          </a:p>
          <a:p>
            <a:r>
              <a:rPr lang="uk-UA" sz="3600" dirty="0" smtClean="0">
                <a:solidFill>
                  <a:srgbClr val="0066FF"/>
                </a:solidFill>
              </a:rPr>
              <a:t>1</a:t>
            </a:r>
            <a:r>
              <a:rPr lang="uk-UA" sz="3600" dirty="0" smtClean="0"/>
              <a:t> десяток</a:t>
            </a:r>
          </a:p>
          <a:p>
            <a:r>
              <a:rPr lang="uk-UA" sz="3600" dirty="0" smtClean="0">
                <a:solidFill>
                  <a:srgbClr val="0000FF"/>
                </a:solidFill>
              </a:rPr>
              <a:t>8</a:t>
            </a:r>
            <a:r>
              <a:rPr lang="uk-UA" sz="3600" dirty="0" smtClean="0"/>
              <a:t> сотень</a:t>
            </a:r>
          </a:p>
          <a:p>
            <a:endParaRPr lang="uk-UA" sz="3600" dirty="0" smtClean="0"/>
          </a:p>
          <a:p>
            <a:r>
              <a:rPr lang="uk-UA" sz="3600" dirty="0" smtClean="0">
                <a:solidFill>
                  <a:srgbClr val="FF0000"/>
                </a:solidFill>
              </a:rPr>
              <a:t>5</a:t>
            </a:r>
            <a:r>
              <a:rPr lang="uk-UA" sz="3600" dirty="0" smtClean="0">
                <a:solidFill>
                  <a:srgbClr val="008080"/>
                </a:solidFill>
              </a:rPr>
              <a:t> </a:t>
            </a:r>
            <a:r>
              <a:rPr lang="uk-UA" sz="3600" dirty="0" smtClean="0"/>
              <a:t>десятих</a:t>
            </a:r>
          </a:p>
          <a:p>
            <a:r>
              <a:rPr lang="uk-UA" sz="3600" dirty="0" smtClean="0">
                <a:solidFill>
                  <a:srgbClr val="660033"/>
                </a:solidFill>
                <a:latin typeface="+mn-lt"/>
              </a:rPr>
              <a:t>2</a:t>
            </a:r>
            <a:r>
              <a:rPr lang="uk-UA" sz="3600" dirty="0" smtClean="0"/>
              <a:t> сотих</a:t>
            </a:r>
          </a:p>
          <a:p>
            <a:r>
              <a:rPr lang="uk-UA" sz="3600" dirty="0" smtClean="0">
                <a:solidFill>
                  <a:srgbClr val="FF0066"/>
                </a:solidFill>
              </a:rPr>
              <a:t>7</a:t>
            </a:r>
            <a:r>
              <a:rPr lang="uk-UA" sz="3600" dirty="0" smtClean="0"/>
              <a:t> тисячних</a:t>
            </a:r>
            <a:r>
              <a:rPr lang="uk-UA" sz="1800" dirty="0" smtClean="0"/>
              <a:t> </a:t>
            </a:r>
            <a:endParaRPr lang="uk-UA" sz="1800" dirty="0"/>
          </a:p>
        </p:txBody>
      </p:sp>
      <p:sp>
        <p:nvSpPr>
          <p:cNvPr id="257029" name="Line 5"/>
          <p:cNvSpPr>
            <a:spLocks noChangeShapeType="1"/>
          </p:cNvSpPr>
          <p:nvPr/>
        </p:nvSpPr>
        <p:spPr bwMode="auto">
          <a:xfrm flipH="1">
            <a:off x="395288" y="11969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030" name="Line 6"/>
          <p:cNvSpPr>
            <a:spLocks noChangeShapeType="1"/>
          </p:cNvSpPr>
          <p:nvPr/>
        </p:nvSpPr>
        <p:spPr bwMode="auto">
          <a:xfrm>
            <a:off x="1403350" y="1196975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9" grpId="0" animBg="1"/>
      <p:bldP spid="2570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7" name="WordArt 3"/>
          <p:cNvSpPr>
            <a:spLocks noChangeArrowheads="1" noChangeShapeType="1" noTextEdit="1"/>
          </p:cNvSpPr>
          <p:nvPr/>
        </p:nvSpPr>
        <p:spPr bwMode="auto">
          <a:xfrm>
            <a:off x="539552" y="260350"/>
            <a:ext cx="79928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Десятковий дріб читають так: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449538" name="Object 2"/>
          <p:cNvGraphicFramePr>
            <a:graphicFrameLocks noChangeAspect="1"/>
          </p:cNvGraphicFramePr>
          <p:nvPr/>
        </p:nvGraphicFramePr>
        <p:xfrm>
          <a:off x="468313" y="1125538"/>
          <a:ext cx="2197100" cy="2197100"/>
        </p:xfrm>
        <a:graphic>
          <a:graphicData uri="http://schemas.openxmlformats.org/presentationml/2006/ole">
            <p:oleObj spid="_x0000_s454658" name="Формула" r:id="rId3" imgW="634680" imgH="6346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47864" y="1412776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Шість цілих вісім десятих.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428992" y="2996952"/>
            <a:ext cx="5535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Нуль цілих двадцять п'ять сотих.</a:t>
            </a:r>
            <a:endParaRPr lang="ru-RU" sz="3600" dirty="0"/>
          </a:p>
        </p:txBody>
      </p:sp>
      <p:graphicFrame>
        <p:nvGraphicFramePr>
          <p:cNvPr id="449540" name="Object 4"/>
          <p:cNvGraphicFramePr>
            <a:graphicFrameLocks noChangeAspect="1"/>
          </p:cNvGraphicFramePr>
          <p:nvPr/>
        </p:nvGraphicFramePr>
        <p:xfrm>
          <a:off x="323528" y="4653136"/>
          <a:ext cx="1709738" cy="1296988"/>
        </p:xfrm>
        <a:graphic>
          <a:graphicData uri="http://schemas.openxmlformats.org/presentationml/2006/ole">
            <p:oleObj spid="_x0000_s454660" name="Формула" r:id="rId4" imgW="571320" imgH="393480" progId="Equation.3">
              <p:embed/>
            </p:oleObj>
          </a:graphicData>
        </a:graphic>
      </p:graphicFrame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979712" y="4941168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>
                <a:latin typeface="Times New Roman" pitchFamily="18" charset="0"/>
              </a:rPr>
              <a:t>3,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</a:rPr>
              <a:t>00</a:t>
            </a:r>
            <a:r>
              <a:rPr lang="ru-RU" sz="4000" dirty="0">
                <a:latin typeface="Times New Roman" pitchFamily="18" charset="0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8256" y="4942909"/>
            <a:ext cx="553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Три цілих п'ять тисячних.</a:t>
            </a:r>
            <a:endParaRPr lang="ru-RU" sz="36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54661" name="Формула" r:id="rId5" imgW="114120" imgH="21564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54662" name="Формула" r:id="rId6" imgW="114120" imgH="215640" progId="Equation.3">
              <p:embed/>
            </p:oleObj>
          </a:graphicData>
        </a:graphic>
      </p:graphicFrame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4663" name="Object 7"/>
          <p:cNvGraphicFramePr>
            <a:graphicFrameLocks noChangeAspect="1"/>
          </p:cNvGraphicFramePr>
          <p:nvPr/>
        </p:nvGraphicFramePr>
        <p:xfrm>
          <a:off x="500034" y="3000372"/>
          <a:ext cx="2289501" cy="1285884"/>
        </p:xfrm>
        <a:graphic>
          <a:graphicData uri="http://schemas.openxmlformats.org/presentationml/2006/ole">
            <p:oleObj spid="_x0000_s454663" name="Формула" r:id="rId7" imgW="698197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8">
                                            <p:subSp spid="_x0000_s45465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2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825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40">
                                            <p:subSp spid="_x0000_s454660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825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2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1" grpId="0" autoUpdateAnimBg="0"/>
      <p:bldP spid="13" grpId="0" autoUpdateAnimBg="0"/>
      <p:bldP spid="1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1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3172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3174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520129" y="1052513"/>
            <a:ext cx="85883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b="1" dirty="0">
                <a:solidFill>
                  <a:srgbClr val="0000FF"/>
                </a:solidFill>
              </a:rPr>
              <a:t>Приклад</a:t>
            </a:r>
            <a:r>
              <a:rPr lang="uk-UA" sz="2800" b="1" dirty="0" smtClean="0">
                <a:solidFill>
                  <a:srgbClr val="0000FF"/>
                </a:solidFill>
              </a:rPr>
              <a:t> 1</a:t>
            </a:r>
            <a:r>
              <a:rPr lang="uk-UA" sz="2800" dirty="0" smtClean="0"/>
              <a:t>. Запиши дані числа у вигляді</a:t>
            </a:r>
          </a:p>
          <a:p>
            <a:r>
              <a:rPr lang="uk-UA" sz="2800" dirty="0"/>
              <a:t> </a:t>
            </a:r>
            <a:r>
              <a:rPr lang="uk-UA" sz="2800" dirty="0" smtClean="0"/>
              <a:t>                   </a:t>
            </a:r>
            <a:r>
              <a:rPr lang="uk-UA" sz="2800" dirty="0" smtClean="0">
                <a:solidFill>
                  <a:srgbClr val="9900FF"/>
                </a:solidFill>
              </a:rPr>
              <a:t>десяткового дробу</a:t>
            </a:r>
            <a:r>
              <a:rPr lang="uk-UA" sz="2800" dirty="0" smtClean="0"/>
              <a:t>?   </a:t>
            </a:r>
          </a:p>
          <a:p>
            <a:endParaRPr lang="uk-UA" sz="2800" dirty="0"/>
          </a:p>
        </p:txBody>
      </p:sp>
      <p:graphicFrame>
        <p:nvGraphicFramePr>
          <p:cNvPr id="263176" name="Object 8"/>
          <p:cNvGraphicFramePr>
            <a:graphicFrameLocks noChangeAspect="1"/>
          </p:cNvGraphicFramePr>
          <p:nvPr/>
        </p:nvGraphicFramePr>
        <p:xfrm>
          <a:off x="611188" y="2205038"/>
          <a:ext cx="1535112" cy="996950"/>
        </p:xfrm>
        <a:graphic>
          <a:graphicData uri="http://schemas.openxmlformats.org/presentationml/2006/ole">
            <p:oleObj spid="_x0000_s263176" name="Формула" r:id="rId3" imgW="495000" imgH="393480" progId="Equation.3">
              <p:embed/>
            </p:oleObj>
          </a:graphicData>
        </a:graphic>
      </p:graphicFrame>
      <p:graphicFrame>
        <p:nvGraphicFramePr>
          <p:cNvPr id="263177" name="Object 9"/>
          <p:cNvGraphicFramePr>
            <a:graphicFrameLocks noChangeAspect="1"/>
          </p:cNvGraphicFramePr>
          <p:nvPr/>
        </p:nvGraphicFramePr>
        <p:xfrm>
          <a:off x="611188" y="5084763"/>
          <a:ext cx="1512887" cy="1042987"/>
        </p:xfrm>
        <a:graphic>
          <a:graphicData uri="http://schemas.openxmlformats.org/presentationml/2006/ole">
            <p:oleObj spid="_x0000_s263177" name="Формула" r:id="rId4" imgW="482400" imgH="393480" progId="Equation.3">
              <p:embed/>
            </p:oleObj>
          </a:graphicData>
        </a:graphic>
      </p:graphicFrame>
      <p:graphicFrame>
        <p:nvGraphicFramePr>
          <p:cNvPr id="263178" name="Object 10"/>
          <p:cNvGraphicFramePr>
            <a:graphicFrameLocks noChangeAspect="1"/>
          </p:cNvGraphicFramePr>
          <p:nvPr/>
        </p:nvGraphicFramePr>
        <p:xfrm>
          <a:off x="5292725" y="5013325"/>
          <a:ext cx="1871663" cy="1041400"/>
        </p:xfrm>
        <a:graphic>
          <a:graphicData uri="http://schemas.openxmlformats.org/presentationml/2006/ole">
            <p:oleObj spid="_x0000_s263178" name="Формула" r:id="rId5" imgW="558720" imgH="393480" progId="Equation.3">
              <p:embed/>
            </p:oleObj>
          </a:graphicData>
        </a:graphic>
      </p:graphicFrame>
      <p:graphicFrame>
        <p:nvGraphicFramePr>
          <p:cNvPr id="263179" name="Object 11"/>
          <p:cNvGraphicFramePr>
            <a:graphicFrameLocks noChangeAspect="1"/>
          </p:cNvGraphicFramePr>
          <p:nvPr/>
        </p:nvGraphicFramePr>
        <p:xfrm>
          <a:off x="5148263" y="3644900"/>
          <a:ext cx="2089150" cy="1012825"/>
        </p:xfrm>
        <a:graphic>
          <a:graphicData uri="http://schemas.openxmlformats.org/presentationml/2006/ole">
            <p:oleObj spid="_x0000_s263179" name="Формула" r:id="rId6" imgW="647640" imgH="393480" progId="Equation.3">
              <p:embed/>
            </p:oleObj>
          </a:graphicData>
        </a:graphic>
      </p:graphicFrame>
      <p:graphicFrame>
        <p:nvGraphicFramePr>
          <p:cNvPr id="263180" name="Object 12"/>
          <p:cNvGraphicFramePr>
            <a:graphicFrameLocks noChangeAspect="1"/>
          </p:cNvGraphicFramePr>
          <p:nvPr/>
        </p:nvGraphicFramePr>
        <p:xfrm>
          <a:off x="5219700" y="2133600"/>
          <a:ext cx="1873250" cy="984250"/>
        </p:xfrm>
        <a:graphic>
          <a:graphicData uri="http://schemas.openxmlformats.org/presentationml/2006/ole">
            <p:oleObj spid="_x0000_s263180" name="Формула" r:id="rId7" imgW="571320" imgH="393480" progId="Equation.3">
              <p:embed/>
            </p:oleObj>
          </a:graphicData>
        </a:graphic>
      </p:graphicFrame>
      <p:graphicFrame>
        <p:nvGraphicFramePr>
          <p:cNvPr id="263181" name="Object 13"/>
          <p:cNvGraphicFramePr>
            <a:graphicFrameLocks noChangeAspect="1"/>
          </p:cNvGraphicFramePr>
          <p:nvPr/>
        </p:nvGraphicFramePr>
        <p:xfrm>
          <a:off x="539750" y="3644900"/>
          <a:ext cx="1766888" cy="1028700"/>
        </p:xfrm>
        <a:graphic>
          <a:graphicData uri="http://schemas.openxmlformats.org/presentationml/2006/ole">
            <p:oleObj spid="_x0000_s263181" name="Формула" r:id="rId8" imgW="571320" imgH="393480" progId="Equation.3">
              <p:embed/>
            </p:oleObj>
          </a:graphicData>
        </a:graphic>
      </p:graphicFrame>
      <p:sp>
        <p:nvSpPr>
          <p:cNvPr id="263182" name="Text Box 14"/>
          <p:cNvSpPr txBox="1">
            <a:spLocks noChangeArrowheads="1"/>
          </p:cNvSpPr>
          <p:nvPr/>
        </p:nvSpPr>
        <p:spPr bwMode="auto">
          <a:xfrm>
            <a:off x="7019925" y="2349500"/>
            <a:ext cx="1511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8,</a:t>
            </a:r>
            <a:r>
              <a:rPr lang="ru-RU" sz="3200">
                <a:solidFill>
                  <a:srgbClr val="0000FF"/>
                </a:solidFill>
                <a:latin typeface="Times New Roman" pitchFamily="18" charset="0"/>
              </a:rPr>
              <a:t>0</a:t>
            </a:r>
            <a:r>
              <a:rPr lang="ru-RU" sz="3200">
                <a:latin typeface="Times New Roman" pitchFamily="18" charset="0"/>
              </a:rPr>
              <a:t>32;</a:t>
            </a:r>
          </a:p>
        </p:txBody>
      </p:sp>
      <p:sp>
        <p:nvSpPr>
          <p:cNvPr id="263183" name="Text Box 15"/>
          <p:cNvSpPr txBox="1">
            <a:spLocks noChangeArrowheads="1"/>
          </p:cNvSpPr>
          <p:nvPr/>
        </p:nvSpPr>
        <p:spPr bwMode="auto">
          <a:xfrm>
            <a:off x="7235825" y="3860800"/>
            <a:ext cx="1511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72,</a:t>
            </a:r>
            <a:r>
              <a:rPr lang="ru-RU" sz="3200">
                <a:solidFill>
                  <a:srgbClr val="0000FF"/>
                </a:solidFill>
                <a:latin typeface="Times New Roman" pitchFamily="18" charset="0"/>
              </a:rPr>
              <a:t>00</a:t>
            </a:r>
            <a:r>
              <a:rPr lang="ru-RU" sz="3200">
                <a:latin typeface="Times New Roman" pitchFamily="18" charset="0"/>
              </a:rPr>
              <a:t>8;</a:t>
            </a:r>
          </a:p>
        </p:txBody>
      </p:sp>
      <p:sp>
        <p:nvSpPr>
          <p:cNvPr id="263184" name="Text Box 16"/>
          <p:cNvSpPr txBox="1">
            <a:spLocks noChangeArrowheads="1"/>
          </p:cNvSpPr>
          <p:nvPr/>
        </p:nvSpPr>
        <p:spPr bwMode="auto">
          <a:xfrm>
            <a:off x="7164388" y="5229225"/>
            <a:ext cx="1511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</a:t>
            </a:r>
            <a:r>
              <a:rPr lang="ru-RU" sz="3200">
                <a:solidFill>
                  <a:srgbClr val="0000FF"/>
                </a:solidFill>
                <a:latin typeface="Times New Roman" pitchFamily="18" charset="0"/>
              </a:rPr>
              <a:t>000</a:t>
            </a:r>
            <a:r>
              <a:rPr lang="ru-RU" sz="3200">
                <a:latin typeface="Times New Roman" pitchFamily="18" charset="0"/>
              </a:rPr>
              <a:t>5;</a:t>
            </a:r>
          </a:p>
        </p:txBody>
      </p:sp>
      <p:sp>
        <p:nvSpPr>
          <p:cNvPr id="263185" name="Text Box 17"/>
          <p:cNvSpPr txBox="1">
            <a:spLocks noChangeArrowheads="1"/>
          </p:cNvSpPr>
          <p:nvPr/>
        </p:nvSpPr>
        <p:spPr bwMode="auto">
          <a:xfrm>
            <a:off x="2051050" y="2420938"/>
            <a:ext cx="172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9,21;</a:t>
            </a:r>
          </a:p>
        </p:txBody>
      </p:sp>
      <p:sp>
        <p:nvSpPr>
          <p:cNvPr id="263186" name="Text Box 18"/>
          <p:cNvSpPr txBox="1">
            <a:spLocks noChangeArrowheads="1"/>
          </p:cNvSpPr>
          <p:nvPr/>
        </p:nvSpPr>
        <p:spPr bwMode="auto">
          <a:xfrm>
            <a:off x="2195513" y="3860800"/>
            <a:ext cx="17986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56,69;</a:t>
            </a:r>
          </a:p>
        </p:txBody>
      </p:sp>
      <p:sp>
        <p:nvSpPr>
          <p:cNvPr id="263187" name="Text Box 19"/>
          <p:cNvSpPr txBox="1">
            <a:spLocks noChangeArrowheads="1"/>
          </p:cNvSpPr>
          <p:nvPr/>
        </p:nvSpPr>
        <p:spPr bwMode="auto">
          <a:xfrm>
            <a:off x="2124075" y="5300663"/>
            <a:ext cx="1295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0,269;</a:t>
            </a: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63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63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63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26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26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26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26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26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26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500"/>
                                        <p:tgtEl>
                                          <p:spTgt spid="263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500"/>
                                        <p:tgtEl>
                                          <p:spTgt spid="263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500"/>
                                        <p:tgtEl>
                                          <p:spTgt spid="263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500"/>
                                        <p:tgtEl>
                                          <p:spTgt spid="263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500"/>
                                        <p:tgtEl>
                                          <p:spTgt spid="263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500"/>
                                        <p:tgtEl>
                                          <p:spTgt spid="263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500"/>
                                        <p:tgtEl>
                                          <p:spTgt spid="263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500"/>
                                        <p:tgtEl>
                                          <p:spTgt spid="263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500"/>
                                        <p:tgtEl>
                                          <p:spTgt spid="263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0" y="3090119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0" y="3090119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0" y="3090119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2584" name="Rectangle 8"/>
          <p:cNvSpPr>
            <a:spLocks noChangeArrowheads="1"/>
          </p:cNvSpPr>
          <p:nvPr/>
        </p:nvSpPr>
        <p:spPr bwMode="auto">
          <a:xfrm>
            <a:off x="0" y="3090119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2593" name="Text Box 17"/>
          <p:cNvSpPr txBox="1">
            <a:spLocks noChangeArrowheads="1"/>
          </p:cNvSpPr>
          <p:nvPr/>
        </p:nvSpPr>
        <p:spPr bwMode="auto">
          <a:xfrm>
            <a:off x="826889" y="1125538"/>
            <a:ext cx="7849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00FF"/>
                </a:solidFill>
              </a:rPr>
              <a:t>Приклад 2</a:t>
            </a:r>
            <a:r>
              <a:rPr lang="uk-UA" sz="2800" dirty="0" smtClean="0"/>
              <a:t>. Запиши </a:t>
            </a:r>
            <a:r>
              <a:rPr lang="uk-UA" sz="2800" dirty="0" smtClean="0">
                <a:solidFill>
                  <a:srgbClr val="9900FF"/>
                </a:solidFill>
              </a:rPr>
              <a:t>звичайним</a:t>
            </a:r>
            <a:r>
              <a:rPr lang="uk-UA" sz="2800" dirty="0" smtClean="0"/>
              <a:t> дробом.</a:t>
            </a:r>
            <a:endParaRPr lang="uk-UA" sz="2800" dirty="0"/>
          </a:p>
        </p:txBody>
      </p:sp>
      <p:graphicFrame>
        <p:nvGraphicFramePr>
          <p:cNvPr id="152596" name="Object 20"/>
          <p:cNvGraphicFramePr>
            <a:graphicFrameLocks noChangeAspect="1"/>
          </p:cNvGraphicFramePr>
          <p:nvPr/>
        </p:nvGraphicFramePr>
        <p:xfrm>
          <a:off x="2051050" y="2132856"/>
          <a:ext cx="917575" cy="1052513"/>
        </p:xfrm>
        <a:graphic>
          <a:graphicData uri="http://schemas.openxmlformats.org/presentationml/2006/ole">
            <p:oleObj spid="_x0000_s152596" name="Формула" r:id="rId3" imgW="342720" imgH="393480" progId="Equation.3">
              <p:embed/>
            </p:oleObj>
          </a:graphicData>
        </a:graphic>
      </p:graphicFrame>
      <p:graphicFrame>
        <p:nvGraphicFramePr>
          <p:cNvPr id="152597" name="Object 21"/>
          <p:cNvGraphicFramePr>
            <a:graphicFrameLocks noChangeAspect="1"/>
          </p:cNvGraphicFramePr>
          <p:nvPr/>
        </p:nvGraphicFramePr>
        <p:xfrm>
          <a:off x="1979613" y="3501281"/>
          <a:ext cx="771525" cy="1092200"/>
        </p:xfrm>
        <a:graphic>
          <a:graphicData uri="http://schemas.openxmlformats.org/presentationml/2006/ole">
            <p:oleObj spid="_x0000_s152597" name="Формула" r:id="rId4" imgW="266400" imgH="393480" progId="Equation.3">
              <p:embed/>
            </p:oleObj>
          </a:graphicData>
        </a:graphic>
      </p:graphicFrame>
      <p:graphicFrame>
        <p:nvGraphicFramePr>
          <p:cNvPr id="152598" name="Object 22"/>
          <p:cNvGraphicFramePr>
            <a:graphicFrameLocks noChangeAspect="1"/>
          </p:cNvGraphicFramePr>
          <p:nvPr/>
        </p:nvGraphicFramePr>
        <p:xfrm>
          <a:off x="6804025" y="2205881"/>
          <a:ext cx="1025525" cy="992188"/>
        </p:xfrm>
        <a:graphic>
          <a:graphicData uri="http://schemas.openxmlformats.org/presentationml/2006/ole">
            <p:oleObj spid="_x0000_s152598" name="Формула" r:id="rId5" imgW="406080" imgH="393480" progId="Equation.3">
              <p:embed/>
            </p:oleObj>
          </a:graphicData>
        </a:graphic>
      </p:graphicFrame>
      <p:graphicFrame>
        <p:nvGraphicFramePr>
          <p:cNvPr id="152599" name="Object 23"/>
          <p:cNvGraphicFramePr>
            <a:graphicFrameLocks noChangeAspect="1"/>
          </p:cNvGraphicFramePr>
          <p:nvPr/>
        </p:nvGraphicFramePr>
        <p:xfrm>
          <a:off x="6948488" y="3572719"/>
          <a:ext cx="941387" cy="1081087"/>
        </p:xfrm>
        <a:graphic>
          <a:graphicData uri="http://schemas.openxmlformats.org/presentationml/2006/ole">
            <p:oleObj spid="_x0000_s152599" name="Формула" r:id="rId6" imgW="342720" imgH="393480" progId="Equation.3">
              <p:embed/>
            </p:oleObj>
          </a:graphicData>
        </a:graphic>
      </p:graphicFrame>
      <p:graphicFrame>
        <p:nvGraphicFramePr>
          <p:cNvPr id="152600" name="Object 24"/>
          <p:cNvGraphicFramePr>
            <a:graphicFrameLocks noChangeAspect="1"/>
          </p:cNvGraphicFramePr>
          <p:nvPr/>
        </p:nvGraphicFramePr>
        <p:xfrm>
          <a:off x="2195513" y="5085606"/>
          <a:ext cx="939800" cy="1079500"/>
        </p:xfrm>
        <a:graphic>
          <a:graphicData uri="http://schemas.openxmlformats.org/presentationml/2006/ole">
            <p:oleObj spid="_x0000_s152600" name="Формула" r:id="rId7" imgW="342720" imgH="393480" progId="Equation.3">
              <p:embed/>
            </p:oleObj>
          </a:graphicData>
        </a:graphic>
      </p:graphicFrame>
      <p:graphicFrame>
        <p:nvGraphicFramePr>
          <p:cNvPr id="152601" name="Object 25"/>
          <p:cNvGraphicFramePr>
            <a:graphicFrameLocks noChangeAspect="1"/>
          </p:cNvGraphicFramePr>
          <p:nvPr/>
        </p:nvGraphicFramePr>
        <p:xfrm>
          <a:off x="7092950" y="5014169"/>
          <a:ext cx="1150938" cy="1081087"/>
        </p:xfrm>
        <a:graphic>
          <a:graphicData uri="http://schemas.openxmlformats.org/presentationml/2006/ole">
            <p:oleObj spid="_x0000_s152601" name="Формула" r:id="rId8" imgW="419040" imgH="393480" progId="Equation.3">
              <p:embed/>
            </p:oleObj>
          </a:graphicData>
        </a:graphic>
      </p:graphicFrame>
      <p:sp>
        <p:nvSpPr>
          <p:cNvPr id="152602" name="Text Box 26"/>
          <p:cNvSpPr txBox="1">
            <a:spLocks noChangeArrowheads="1"/>
          </p:cNvSpPr>
          <p:nvPr/>
        </p:nvSpPr>
        <p:spPr bwMode="auto">
          <a:xfrm>
            <a:off x="971550" y="2348756"/>
            <a:ext cx="1152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3,5 =</a:t>
            </a:r>
          </a:p>
        </p:txBody>
      </p:sp>
      <p:sp>
        <p:nvSpPr>
          <p:cNvPr id="152603" name="Text Box 27"/>
          <p:cNvSpPr txBox="1">
            <a:spLocks noChangeArrowheads="1"/>
          </p:cNvSpPr>
          <p:nvPr/>
        </p:nvSpPr>
        <p:spPr bwMode="auto">
          <a:xfrm>
            <a:off x="900113" y="3790206"/>
            <a:ext cx="1152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0,8 =</a:t>
            </a:r>
          </a:p>
        </p:txBody>
      </p:sp>
      <p:sp>
        <p:nvSpPr>
          <p:cNvPr id="152604" name="Text Box 28"/>
          <p:cNvSpPr txBox="1">
            <a:spLocks noChangeArrowheads="1"/>
          </p:cNvSpPr>
          <p:nvPr/>
        </p:nvSpPr>
        <p:spPr bwMode="auto">
          <a:xfrm>
            <a:off x="971550" y="5301506"/>
            <a:ext cx="12969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0,30 =</a:t>
            </a:r>
          </a:p>
        </p:txBody>
      </p:sp>
      <p:sp>
        <p:nvSpPr>
          <p:cNvPr id="152605" name="Text Box 29"/>
          <p:cNvSpPr txBox="1">
            <a:spLocks noChangeArrowheads="1"/>
          </p:cNvSpPr>
          <p:nvPr/>
        </p:nvSpPr>
        <p:spPr bwMode="auto">
          <a:xfrm>
            <a:off x="5580063" y="2421781"/>
            <a:ext cx="1368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1,07 =</a:t>
            </a:r>
          </a:p>
        </p:txBody>
      </p:sp>
      <p:sp>
        <p:nvSpPr>
          <p:cNvPr id="152606" name="Text Box 30"/>
          <p:cNvSpPr txBox="1">
            <a:spLocks noChangeArrowheads="1"/>
          </p:cNvSpPr>
          <p:nvPr/>
        </p:nvSpPr>
        <p:spPr bwMode="auto">
          <a:xfrm>
            <a:off x="5651500" y="3861644"/>
            <a:ext cx="13684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0,03 =</a:t>
            </a:r>
          </a:p>
        </p:txBody>
      </p:sp>
      <p:sp>
        <p:nvSpPr>
          <p:cNvPr id="152607" name="Text Box 31"/>
          <p:cNvSpPr txBox="1">
            <a:spLocks noChangeArrowheads="1"/>
          </p:cNvSpPr>
          <p:nvPr/>
        </p:nvSpPr>
        <p:spPr bwMode="auto">
          <a:xfrm>
            <a:off x="5651500" y="5301506"/>
            <a:ext cx="1512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0,001 =</a:t>
            </a: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03" grpId="0"/>
      <p:bldP spid="152604" grpId="0"/>
      <p:bldP spid="152605" grpId="0"/>
      <p:bldP spid="152606" grpId="0"/>
      <p:bldP spid="1526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/>
          <p:cNvSpPr>
            <a:spLocks noChangeArrowheads="1"/>
          </p:cNvSpPr>
          <p:nvPr/>
        </p:nvSpPr>
        <p:spPr bwMode="auto">
          <a:xfrm>
            <a:off x="575815" y="1267793"/>
            <a:ext cx="7884617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/>
              <a:t> </a:t>
            </a:r>
            <a:r>
              <a:rPr lang="uk-UA" sz="2800" b="1" dirty="0" smtClean="0">
                <a:solidFill>
                  <a:srgbClr val="0000FF"/>
                </a:solidFill>
              </a:rPr>
              <a:t>Приклад </a:t>
            </a:r>
            <a:r>
              <a:rPr lang="ru-RU" sz="2800" b="1" dirty="0" smtClean="0">
                <a:solidFill>
                  <a:srgbClr val="0000FF"/>
                </a:solidFill>
              </a:rPr>
              <a:t>3</a:t>
            </a:r>
            <a:r>
              <a:rPr lang="ru-RU" sz="2800" dirty="0"/>
              <a:t>. </a:t>
            </a:r>
            <a:r>
              <a:rPr lang="uk-UA" sz="2800" dirty="0" smtClean="0"/>
              <a:t>Запиши </a:t>
            </a:r>
            <a:r>
              <a:rPr lang="uk-UA" sz="2800" dirty="0" smtClean="0">
                <a:solidFill>
                  <a:srgbClr val="9900FF"/>
                </a:solidFill>
              </a:rPr>
              <a:t>десятковим</a:t>
            </a:r>
            <a:r>
              <a:rPr lang="uk-UA" sz="2800" dirty="0" smtClean="0"/>
              <a:t> дробом.</a:t>
            </a:r>
            <a:endParaRPr lang="uk-UA" sz="2800" dirty="0"/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611312" y="2276872"/>
            <a:ext cx="77051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dirty="0" smtClean="0"/>
              <a:t>а) 8 цілих 51 сота;</a:t>
            </a:r>
          </a:p>
          <a:p>
            <a:endParaRPr lang="uk-UA" sz="1200" dirty="0" smtClean="0"/>
          </a:p>
          <a:p>
            <a:r>
              <a:rPr lang="uk-UA" dirty="0" smtClean="0"/>
              <a:t>    </a:t>
            </a:r>
            <a:r>
              <a:rPr lang="uk-UA" sz="2800" dirty="0" smtClean="0"/>
              <a:t>8,51</a:t>
            </a:r>
          </a:p>
          <a:p>
            <a:endParaRPr lang="uk-UA" sz="1400" dirty="0" smtClean="0"/>
          </a:p>
          <a:p>
            <a:r>
              <a:rPr lang="uk-UA" dirty="0" smtClean="0"/>
              <a:t>б) 23 цілих 85 тисячних;</a:t>
            </a:r>
          </a:p>
          <a:p>
            <a:endParaRPr lang="uk-UA" sz="1200" dirty="0" smtClean="0"/>
          </a:p>
          <a:p>
            <a:r>
              <a:rPr lang="uk-UA" dirty="0" smtClean="0"/>
              <a:t>    </a:t>
            </a:r>
            <a:r>
              <a:rPr lang="uk-UA" sz="2800" dirty="0" smtClean="0"/>
              <a:t>23,</a:t>
            </a:r>
            <a:r>
              <a:rPr lang="uk-UA" sz="2800" dirty="0" smtClean="0">
                <a:solidFill>
                  <a:srgbClr val="0000FF"/>
                </a:solidFill>
              </a:rPr>
              <a:t>0</a:t>
            </a:r>
            <a:r>
              <a:rPr lang="uk-UA" sz="2800" dirty="0" smtClean="0"/>
              <a:t>85</a:t>
            </a:r>
          </a:p>
          <a:p>
            <a:endParaRPr lang="uk-UA" sz="1400" dirty="0" smtClean="0"/>
          </a:p>
          <a:p>
            <a:r>
              <a:rPr lang="uk-UA" dirty="0" smtClean="0"/>
              <a:t>в) 0 цілих 7 тисячних;</a:t>
            </a:r>
          </a:p>
          <a:p>
            <a:endParaRPr lang="uk-UA" sz="1200" dirty="0" smtClean="0"/>
          </a:p>
          <a:p>
            <a:r>
              <a:rPr lang="uk-UA" dirty="0" smtClean="0"/>
              <a:t>    </a:t>
            </a:r>
            <a:r>
              <a:rPr lang="uk-UA" sz="2800" dirty="0" smtClean="0"/>
              <a:t>0,</a:t>
            </a:r>
            <a:r>
              <a:rPr lang="uk-UA" sz="2800" dirty="0" smtClean="0">
                <a:solidFill>
                  <a:srgbClr val="0000FF"/>
                </a:solidFill>
              </a:rPr>
              <a:t>00</a:t>
            </a:r>
            <a:r>
              <a:rPr lang="uk-UA" sz="2800" dirty="0" smtClean="0"/>
              <a:t>7</a:t>
            </a:r>
            <a:endParaRPr lang="uk-UA" sz="2800" dirty="0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70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70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70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270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270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270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270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270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270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20" name="Rectangle 8"/>
          <p:cNvSpPr>
            <a:spLocks noChangeArrowheads="1"/>
          </p:cNvSpPr>
          <p:nvPr/>
        </p:nvSpPr>
        <p:spPr bwMode="auto">
          <a:xfrm>
            <a:off x="431799" y="1196752"/>
            <a:ext cx="874871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uk-UA" sz="2800" dirty="0" smtClean="0"/>
              <a:t> </a:t>
            </a:r>
            <a:r>
              <a:rPr lang="uk-UA" sz="2800" b="1" dirty="0" smtClean="0">
                <a:solidFill>
                  <a:srgbClr val="0000FF"/>
                </a:solidFill>
              </a:rPr>
              <a:t>Приклад 4</a:t>
            </a:r>
            <a:r>
              <a:rPr lang="uk-UA" sz="2800" dirty="0" smtClean="0"/>
              <a:t>. Запиши </a:t>
            </a:r>
            <a:r>
              <a:rPr lang="uk-UA" sz="2800" dirty="0" smtClean="0">
                <a:solidFill>
                  <a:srgbClr val="9900FF"/>
                </a:solidFill>
              </a:rPr>
              <a:t>десятковим</a:t>
            </a:r>
            <a:r>
              <a:rPr lang="uk-UA" sz="2800" dirty="0" smtClean="0"/>
              <a:t> дробом.</a:t>
            </a:r>
            <a:endParaRPr lang="uk-UA" sz="2800" dirty="0"/>
          </a:p>
        </p:txBody>
      </p:sp>
      <p:sp>
        <p:nvSpPr>
          <p:cNvPr id="269321" name="Text Box 9"/>
          <p:cNvSpPr txBox="1">
            <a:spLocks noChangeArrowheads="1"/>
          </p:cNvSpPr>
          <p:nvPr/>
        </p:nvSpPr>
        <p:spPr bwMode="auto">
          <a:xfrm>
            <a:off x="539304" y="1916832"/>
            <a:ext cx="799313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2800" dirty="0" smtClean="0"/>
              <a:t>а) п'ять одиниць три десятих вісім сотих;</a:t>
            </a:r>
          </a:p>
          <a:p>
            <a:endParaRPr lang="uk-UA" sz="1600" dirty="0" smtClean="0"/>
          </a:p>
          <a:p>
            <a:r>
              <a:rPr lang="uk-UA" sz="2800" dirty="0" smtClean="0"/>
              <a:t>    5,38</a:t>
            </a:r>
          </a:p>
          <a:p>
            <a:endParaRPr lang="uk-UA" sz="1600" dirty="0" smtClean="0"/>
          </a:p>
          <a:p>
            <a:r>
              <a:rPr lang="uk-UA" sz="2800" dirty="0" smtClean="0"/>
              <a:t>б) чотири десятка шість одиниць вісім сотих одна  тисячна;</a:t>
            </a:r>
          </a:p>
          <a:p>
            <a:endParaRPr lang="uk-UA" sz="1600" dirty="0" smtClean="0"/>
          </a:p>
          <a:p>
            <a:r>
              <a:rPr lang="uk-UA" sz="2800" dirty="0" smtClean="0"/>
              <a:t>    46,</a:t>
            </a:r>
            <a:r>
              <a:rPr lang="uk-UA" sz="2800" dirty="0" smtClean="0">
                <a:solidFill>
                  <a:srgbClr val="0000FF"/>
                </a:solidFill>
              </a:rPr>
              <a:t>0</a:t>
            </a:r>
            <a:r>
              <a:rPr lang="uk-UA" sz="2800" dirty="0" smtClean="0"/>
              <a:t>81</a:t>
            </a:r>
          </a:p>
          <a:p>
            <a:endParaRPr lang="uk-UA" sz="1600" dirty="0" smtClean="0"/>
          </a:p>
          <a:p>
            <a:r>
              <a:rPr lang="uk-UA" sz="2800" dirty="0" smtClean="0"/>
              <a:t>в) одна тисяча три сотих;</a:t>
            </a:r>
          </a:p>
          <a:p>
            <a:endParaRPr lang="uk-UA" sz="1600" dirty="0" smtClean="0"/>
          </a:p>
          <a:p>
            <a:r>
              <a:rPr lang="uk-UA" sz="2800" dirty="0" smtClean="0"/>
              <a:t>    1</a:t>
            </a:r>
            <a:r>
              <a:rPr lang="uk-UA" sz="2800" dirty="0" smtClean="0">
                <a:solidFill>
                  <a:srgbClr val="0000FF"/>
                </a:solidFill>
              </a:rPr>
              <a:t>000</a:t>
            </a:r>
            <a:r>
              <a:rPr lang="uk-UA" sz="2800" dirty="0" smtClean="0"/>
              <a:t>,</a:t>
            </a:r>
            <a:r>
              <a:rPr lang="uk-UA" sz="2800" dirty="0" smtClean="0">
                <a:solidFill>
                  <a:srgbClr val="0000FF"/>
                </a:solidFill>
              </a:rPr>
              <a:t>0</a:t>
            </a:r>
            <a:r>
              <a:rPr lang="uk-UA" sz="2800" dirty="0" smtClean="0"/>
              <a:t>3</a:t>
            </a:r>
            <a:endParaRPr lang="uk-UA" sz="2800" dirty="0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69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69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69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269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269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269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269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269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269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1558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1560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323528" y="1124744"/>
            <a:ext cx="8588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b="1" dirty="0" smtClean="0">
                <a:solidFill>
                  <a:srgbClr val="0000FF"/>
                </a:solidFill>
              </a:rPr>
              <a:t>Приклад 5</a:t>
            </a:r>
            <a:r>
              <a:rPr lang="uk-UA" sz="2800" dirty="0" smtClean="0"/>
              <a:t>. Запиши у вигляді </a:t>
            </a:r>
            <a:r>
              <a:rPr lang="uk-UA" sz="2800" dirty="0" smtClean="0">
                <a:solidFill>
                  <a:srgbClr val="9900FF"/>
                </a:solidFill>
              </a:rPr>
              <a:t>десяткового</a:t>
            </a:r>
            <a:r>
              <a:rPr lang="uk-UA" sz="2800" dirty="0" smtClean="0"/>
              <a:t> дробу.</a:t>
            </a:r>
            <a:endParaRPr lang="uk-UA" sz="2800" dirty="0"/>
          </a:p>
        </p:txBody>
      </p:sp>
      <p:graphicFrame>
        <p:nvGraphicFramePr>
          <p:cNvPr id="151565" name="Object 13"/>
          <p:cNvGraphicFramePr>
            <a:graphicFrameLocks noChangeAspect="1"/>
          </p:cNvGraphicFramePr>
          <p:nvPr/>
        </p:nvGraphicFramePr>
        <p:xfrm>
          <a:off x="827088" y="1989138"/>
          <a:ext cx="893762" cy="838200"/>
        </p:xfrm>
        <a:graphic>
          <a:graphicData uri="http://schemas.openxmlformats.org/presentationml/2006/ole">
            <p:oleObj spid="_x0000_s151565" name="Формула" r:id="rId3" imgW="342720" imgH="393480" progId="Equation.3">
              <p:embed/>
            </p:oleObj>
          </a:graphicData>
        </a:graphic>
      </p:graphicFrame>
      <p:graphicFrame>
        <p:nvGraphicFramePr>
          <p:cNvPr id="151566" name="Object 14"/>
          <p:cNvGraphicFramePr>
            <a:graphicFrameLocks noChangeAspect="1"/>
          </p:cNvGraphicFramePr>
          <p:nvPr/>
        </p:nvGraphicFramePr>
        <p:xfrm>
          <a:off x="827088" y="2924175"/>
          <a:ext cx="1149350" cy="792163"/>
        </p:xfrm>
        <a:graphic>
          <a:graphicData uri="http://schemas.openxmlformats.org/presentationml/2006/ole">
            <p:oleObj spid="_x0000_s151566" name="Формула" r:id="rId4" imgW="482400" imgH="393480" progId="Equation.3">
              <p:embed/>
            </p:oleObj>
          </a:graphicData>
        </a:graphic>
      </p:graphicFrame>
      <p:graphicFrame>
        <p:nvGraphicFramePr>
          <p:cNvPr id="151567" name="Object 15"/>
          <p:cNvGraphicFramePr>
            <a:graphicFrameLocks noChangeAspect="1"/>
          </p:cNvGraphicFramePr>
          <p:nvPr/>
        </p:nvGraphicFramePr>
        <p:xfrm>
          <a:off x="755650" y="5589588"/>
          <a:ext cx="1489075" cy="828675"/>
        </p:xfrm>
        <a:graphic>
          <a:graphicData uri="http://schemas.openxmlformats.org/presentationml/2006/ole">
            <p:oleObj spid="_x0000_s151567" name="Формула" r:id="rId5" imgW="558720" imgH="393480" progId="Equation.3">
              <p:embed/>
            </p:oleObj>
          </a:graphicData>
        </a:graphic>
      </p:graphicFrame>
      <p:graphicFrame>
        <p:nvGraphicFramePr>
          <p:cNvPr id="151568" name="Object 16"/>
          <p:cNvGraphicFramePr>
            <a:graphicFrameLocks noChangeAspect="1"/>
          </p:cNvGraphicFramePr>
          <p:nvPr/>
        </p:nvGraphicFramePr>
        <p:xfrm>
          <a:off x="827088" y="3860800"/>
          <a:ext cx="1314450" cy="819150"/>
        </p:xfrm>
        <a:graphic>
          <a:graphicData uri="http://schemas.openxmlformats.org/presentationml/2006/ole">
            <p:oleObj spid="_x0000_s151568" name="Формула" r:id="rId6" imgW="482400" imgH="393480" progId="Equation.3">
              <p:embed/>
            </p:oleObj>
          </a:graphicData>
        </a:graphic>
      </p:graphicFrame>
      <p:graphicFrame>
        <p:nvGraphicFramePr>
          <p:cNvPr id="151572" name="Object 20"/>
          <p:cNvGraphicFramePr>
            <a:graphicFrameLocks noChangeAspect="1"/>
          </p:cNvGraphicFramePr>
          <p:nvPr/>
        </p:nvGraphicFramePr>
        <p:xfrm>
          <a:off x="827088" y="4724400"/>
          <a:ext cx="1314450" cy="819150"/>
        </p:xfrm>
        <a:graphic>
          <a:graphicData uri="http://schemas.openxmlformats.org/presentationml/2006/ole">
            <p:oleObj spid="_x0000_s151572" name="Формула" r:id="rId7" imgW="482400" imgH="393480" progId="Equation.3">
              <p:embed/>
            </p:oleObj>
          </a:graphicData>
        </a:graphic>
      </p:graphicFrame>
      <p:sp>
        <p:nvSpPr>
          <p:cNvPr id="151578" name="Text Box 26"/>
          <p:cNvSpPr txBox="1">
            <a:spLocks noChangeArrowheads="1"/>
          </p:cNvSpPr>
          <p:nvPr/>
        </p:nvSpPr>
        <p:spPr bwMode="auto">
          <a:xfrm>
            <a:off x="1671638" y="2151063"/>
            <a:ext cx="1171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7,3</a:t>
            </a:r>
          </a:p>
        </p:txBody>
      </p:sp>
      <p:sp>
        <p:nvSpPr>
          <p:cNvPr id="151579" name="Text Box 27"/>
          <p:cNvSpPr txBox="1">
            <a:spLocks noChangeArrowheads="1"/>
          </p:cNvSpPr>
          <p:nvPr/>
        </p:nvSpPr>
        <p:spPr bwMode="auto">
          <a:xfrm>
            <a:off x="1887538" y="3016250"/>
            <a:ext cx="1460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18,39</a:t>
            </a:r>
          </a:p>
        </p:txBody>
      </p:sp>
      <p:sp>
        <p:nvSpPr>
          <p:cNvPr id="151580" name="Text Box 28"/>
          <p:cNvSpPr txBox="1">
            <a:spLocks noChangeArrowheads="1"/>
          </p:cNvSpPr>
          <p:nvPr/>
        </p:nvSpPr>
        <p:spPr bwMode="auto">
          <a:xfrm>
            <a:off x="2124075" y="4005263"/>
            <a:ext cx="1460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0,587</a:t>
            </a:r>
          </a:p>
        </p:txBody>
      </p:sp>
      <p:sp>
        <p:nvSpPr>
          <p:cNvPr id="151581" name="Text Box 29"/>
          <p:cNvSpPr txBox="1">
            <a:spLocks noChangeArrowheads="1"/>
          </p:cNvSpPr>
          <p:nvPr/>
        </p:nvSpPr>
        <p:spPr bwMode="auto">
          <a:xfrm>
            <a:off x="2051050" y="4868863"/>
            <a:ext cx="1460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0,</a:t>
            </a:r>
            <a:r>
              <a:rPr lang="ru-RU" sz="2800">
                <a:solidFill>
                  <a:srgbClr val="0000FF"/>
                </a:solidFill>
                <a:latin typeface="Times New Roman" pitchFamily="18" charset="0"/>
              </a:rPr>
              <a:t>0</a:t>
            </a:r>
            <a:r>
              <a:rPr lang="ru-RU" sz="2800">
                <a:latin typeface="Times New Roman" pitchFamily="18" charset="0"/>
              </a:rPr>
              <a:t>23</a:t>
            </a:r>
          </a:p>
        </p:txBody>
      </p:sp>
      <p:sp>
        <p:nvSpPr>
          <p:cNvPr id="151582" name="Text Box 30"/>
          <p:cNvSpPr txBox="1">
            <a:spLocks noChangeArrowheads="1"/>
          </p:cNvSpPr>
          <p:nvPr/>
        </p:nvSpPr>
        <p:spPr bwMode="auto">
          <a:xfrm>
            <a:off x="2268538" y="5734050"/>
            <a:ext cx="1460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0,</a:t>
            </a:r>
            <a:r>
              <a:rPr lang="ru-RU" sz="2800">
                <a:solidFill>
                  <a:srgbClr val="0000FF"/>
                </a:solidFill>
                <a:latin typeface="Times New Roman" pitchFamily="18" charset="0"/>
              </a:rPr>
              <a:t>00</a:t>
            </a:r>
            <a:r>
              <a:rPr lang="ru-RU" sz="2800">
                <a:latin typeface="Times New Roman" pitchFamily="18" charset="0"/>
              </a:rPr>
              <a:t>18</a:t>
            </a:r>
          </a:p>
        </p:txBody>
      </p:sp>
      <p:sp>
        <p:nvSpPr>
          <p:cNvPr id="151583" name="Line 31"/>
          <p:cNvSpPr>
            <a:spLocks noChangeShapeType="1"/>
          </p:cNvSpPr>
          <p:nvPr/>
        </p:nvSpPr>
        <p:spPr bwMode="auto">
          <a:xfrm>
            <a:off x="3995738" y="2133600"/>
            <a:ext cx="0" cy="4103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1584" name="Text Box 32"/>
          <p:cNvSpPr txBox="1">
            <a:spLocks noChangeArrowheads="1"/>
          </p:cNvSpPr>
          <p:nvPr/>
        </p:nvSpPr>
        <p:spPr bwMode="auto">
          <a:xfrm>
            <a:off x="4140200" y="2060575"/>
            <a:ext cx="482441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b="1" dirty="0" smtClean="0">
                <a:solidFill>
                  <a:srgbClr val="9900FF"/>
                </a:solidFill>
              </a:rPr>
              <a:t>Після коми </a:t>
            </a:r>
            <a:r>
              <a:rPr lang="uk-UA" sz="2000" dirty="0" smtClean="0"/>
              <a:t>має стояти стільки </a:t>
            </a:r>
            <a:r>
              <a:rPr lang="uk-UA" sz="2000" b="1" dirty="0" smtClean="0">
                <a:solidFill>
                  <a:srgbClr val="0000FF"/>
                </a:solidFill>
              </a:rPr>
              <a:t>цифр</a:t>
            </a:r>
            <a:r>
              <a:rPr lang="uk-UA" sz="2000" dirty="0" smtClean="0"/>
              <a:t>, скільки </a:t>
            </a:r>
            <a:r>
              <a:rPr lang="uk-UA" sz="2000" b="1" dirty="0" smtClean="0">
                <a:solidFill>
                  <a:srgbClr val="0000FF"/>
                </a:solidFill>
              </a:rPr>
              <a:t>нулів</a:t>
            </a:r>
            <a:r>
              <a:rPr lang="uk-UA" sz="2000" dirty="0" smtClean="0"/>
              <a:t> у </a:t>
            </a:r>
            <a:r>
              <a:rPr lang="uk-UA" sz="2000" b="1" dirty="0" smtClean="0">
                <a:solidFill>
                  <a:srgbClr val="0000FF"/>
                </a:solidFill>
              </a:rPr>
              <a:t>знаменнику</a:t>
            </a:r>
            <a:r>
              <a:rPr lang="uk-UA" sz="2000" dirty="0" smtClean="0"/>
              <a:t> звичайного дробу.</a:t>
            </a:r>
            <a:r>
              <a:rPr lang="uk-UA" dirty="0" smtClean="0"/>
              <a:t>  </a:t>
            </a:r>
          </a:p>
          <a:p>
            <a:endParaRPr lang="uk-UA" dirty="0"/>
          </a:p>
        </p:txBody>
      </p:sp>
      <p:sp>
        <p:nvSpPr>
          <p:cNvPr id="151585" name="Text Box 33"/>
          <p:cNvSpPr txBox="1">
            <a:spLocks noChangeArrowheads="1"/>
          </p:cNvSpPr>
          <p:nvPr/>
        </p:nvSpPr>
        <p:spPr bwMode="auto">
          <a:xfrm>
            <a:off x="4140200" y="4868863"/>
            <a:ext cx="462915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uk-UA" sz="2000" dirty="0" smtClean="0"/>
              <a:t>Якщо в чисельнику менше цифр, ніж нулів у знаменнику, то після коми перед цифрами чисельника треба </a:t>
            </a:r>
            <a:r>
              <a:rPr lang="uk-UA" sz="2000" b="1" dirty="0" smtClean="0">
                <a:solidFill>
                  <a:srgbClr val="0000FF"/>
                </a:solidFill>
              </a:rPr>
              <a:t>дописати</a:t>
            </a:r>
            <a:r>
              <a:rPr lang="uk-UA" sz="2000" dirty="0" smtClean="0"/>
              <a:t> таку </a:t>
            </a:r>
            <a:r>
              <a:rPr lang="uk-UA" sz="2000" b="1" dirty="0" smtClean="0">
                <a:solidFill>
                  <a:srgbClr val="0000FF"/>
                </a:solidFill>
              </a:rPr>
              <a:t>кількість нулів, якої не вистачає.</a:t>
            </a:r>
            <a:endParaRPr lang="ru-RU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1000"/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1000"/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000"/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1000"/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1000"/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000"/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500"/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500"/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500"/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78" grpId="0"/>
      <p:bldP spid="151579" grpId="0"/>
      <p:bldP spid="151580" grpId="0"/>
      <p:bldP spid="151582" grpId="0"/>
      <p:bldP spid="151583" grpId="0" animBg="1"/>
      <p:bldP spid="151584" grpId="0"/>
      <p:bldP spid="1515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7271" name="Text Box 7"/>
          <p:cNvSpPr txBox="1">
            <a:spLocks noChangeArrowheads="1"/>
          </p:cNvSpPr>
          <p:nvPr/>
        </p:nvSpPr>
        <p:spPr bwMode="auto">
          <a:xfrm>
            <a:off x="323850" y="908050"/>
            <a:ext cx="8588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b="1" dirty="0" smtClean="0">
                <a:solidFill>
                  <a:srgbClr val="0000FF"/>
                </a:solidFill>
              </a:rPr>
              <a:t>Приклад 6</a:t>
            </a:r>
            <a:r>
              <a:rPr lang="uk-UA" sz="2800" dirty="0" smtClean="0"/>
              <a:t>.  Запиши частку у вигляді </a:t>
            </a:r>
            <a:r>
              <a:rPr lang="uk-UA" sz="2800" dirty="0" smtClean="0">
                <a:solidFill>
                  <a:srgbClr val="9900FF"/>
                </a:solidFill>
              </a:rPr>
              <a:t>звичайного</a:t>
            </a:r>
            <a:r>
              <a:rPr lang="uk-UA" sz="2800" dirty="0" smtClean="0"/>
              <a:t> дробу, а потім – у вигляді </a:t>
            </a:r>
            <a:r>
              <a:rPr lang="uk-UA" sz="2800" dirty="0" smtClean="0">
                <a:solidFill>
                  <a:srgbClr val="9900FF"/>
                </a:solidFill>
              </a:rPr>
              <a:t>десяткового</a:t>
            </a:r>
            <a:r>
              <a:rPr lang="uk-UA" sz="2800" dirty="0" smtClean="0"/>
              <a:t> дробу.</a:t>
            </a:r>
            <a:endParaRPr lang="uk-UA" sz="2800" dirty="0"/>
          </a:p>
        </p:txBody>
      </p:sp>
      <p:graphicFrame>
        <p:nvGraphicFramePr>
          <p:cNvPr id="267272" name="Object 8"/>
          <p:cNvGraphicFramePr>
            <a:graphicFrameLocks noChangeAspect="1"/>
          </p:cNvGraphicFramePr>
          <p:nvPr/>
        </p:nvGraphicFramePr>
        <p:xfrm>
          <a:off x="1908175" y="1916113"/>
          <a:ext cx="1522413" cy="838200"/>
        </p:xfrm>
        <a:graphic>
          <a:graphicData uri="http://schemas.openxmlformats.org/presentationml/2006/ole">
            <p:oleObj spid="_x0000_s267272" name="Формула" r:id="rId3" imgW="583920" imgH="393480" progId="Equation.3">
              <p:embed/>
            </p:oleObj>
          </a:graphicData>
        </a:graphic>
      </p:graphicFrame>
      <p:graphicFrame>
        <p:nvGraphicFramePr>
          <p:cNvPr id="267273" name="Object 9"/>
          <p:cNvGraphicFramePr>
            <a:graphicFrameLocks noChangeAspect="1"/>
          </p:cNvGraphicFramePr>
          <p:nvPr/>
        </p:nvGraphicFramePr>
        <p:xfrm>
          <a:off x="2411413" y="2924175"/>
          <a:ext cx="2146300" cy="792163"/>
        </p:xfrm>
        <a:graphic>
          <a:graphicData uri="http://schemas.openxmlformats.org/presentationml/2006/ole">
            <p:oleObj spid="_x0000_s267273" name="Формула" r:id="rId4" imgW="901440" imgH="393480" progId="Equation.3">
              <p:embed/>
            </p:oleObj>
          </a:graphicData>
        </a:graphic>
      </p:graphicFrame>
      <p:graphicFrame>
        <p:nvGraphicFramePr>
          <p:cNvPr id="267274" name="Object 10"/>
          <p:cNvGraphicFramePr>
            <a:graphicFrameLocks noChangeAspect="1"/>
          </p:cNvGraphicFramePr>
          <p:nvPr/>
        </p:nvGraphicFramePr>
        <p:xfrm>
          <a:off x="2195513" y="5734050"/>
          <a:ext cx="2776537" cy="828675"/>
        </p:xfrm>
        <a:graphic>
          <a:graphicData uri="http://schemas.openxmlformats.org/presentationml/2006/ole">
            <p:oleObj spid="_x0000_s267274" name="Формула" r:id="rId5" imgW="1041120" imgH="393480" progId="Equation.3">
              <p:embed/>
            </p:oleObj>
          </a:graphicData>
        </a:graphic>
      </p:graphicFrame>
      <p:graphicFrame>
        <p:nvGraphicFramePr>
          <p:cNvPr id="267275" name="Object 11"/>
          <p:cNvGraphicFramePr>
            <a:graphicFrameLocks noChangeAspect="1"/>
          </p:cNvGraphicFramePr>
          <p:nvPr/>
        </p:nvGraphicFramePr>
        <p:xfrm>
          <a:off x="2411413" y="3860800"/>
          <a:ext cx="2387600" cy="819150"/>
        </p:xfrm>
        <a:graphic>
          <a:graphicData uri="http://schemas.openxmlformats.org/presentationml/2006/ole">
            <p:oleObj spid="_x0000_s267275" name="Формула" r:id="rId6" imgW="876240" imgH="393480" progId="Equation.3">
              <p:embed/>
            </p:oleObj>
          </a:graphicData>
        </a:graphic>
      </p:graphicFrame>
      <p:graphicFrame>
        <p:nvGraphicFramePr>
          <p:cNvPr id="267276" name="Object 12"/>
          <p:cNvGraphicFramePr>
            <a:graphicFrameLocks noChangeAspect="1"/>
          </p:cNvGraphicFramePr>
          <p:nvPr/>
        </p:nvGraphicFramePr>
        <p:xfrm>
          <a:off x="2195513" y="4797425"/>
          <a:ext cx="2422525" cy="819150"/>
        </p:xfrm>
        <a:graphic>
          <a:graphicData uri="http://schemas.openxmlformats.org/presentationml/2006/ole">
            <p:oleObj spid="_x0000_s267276" name="Формула" r:id="rId7" imgW="888840" imgH="393480" progId="Equation.3">
              <p:embed/>
            </p:oleObj>
          </a:graphicData>
        </a:graphic>
      </p:graphicFrame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395288" y="2060575"/>
            <a:ext cx="1655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39 : 10 =</a:t>
            </a:r>
          </a:p>
        </p:txBody>
      </p:sp>
      <p:sp>
        <p:nvSpPr>
          <p:cNvPr id="267278" name="Text Box 14"/>
          <p:cNvSpPr txBox="1">
            <a:spLocks noChangeArrowheads="1"/>
          </p:cNvSpPr>
          <p:nvPr/>
        </p:nvSpPr>
        <p:spPr bwMode="auto">
          <a:xfrm>
            <a:off x="395288" y="3068638"/>
            <a:ext cx="2016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</a:rPr>
              <a:t>2736 : 100 =</a:t>
            </a: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395288" y="4005263"/>
            <a:ext cx="2016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872 : 1000 =</a:t>
            </a: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395288" y="4941888"/>
            <a:ext cx="1873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32 : 1000 =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395288" y="5876925"/>
            <a:ext cx="19446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5 : 10000 =</a:t>
            </a:r>
          </a:p>
        </p:txBody>
      </p:sp>
      <p:sp>
        <p:nvSpPr>
          <p:cNvPr id="19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14" name="Object 10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835150" y="2205038"/>
          <a:ext cx="2200275" cy="909637"/>
        </p:xfrm>
        <a:graphic>
          <a:graphicData uri="http://schemas.openxmlformats.org/presentationml/2006/ole">
            <p:oleObj spid="_x0000_s149514" name="Формула" r:id="rId3" imgW="952200" imgH="393480" progId="Equation.3">
              <p:embed/>
            </p:oleObj>
          </a:graphicData>
        </a:graphic>
      </p:graphicFrame>
      <p:sp>
        <p:nvSpPr>
          <p:cNvPr id="149506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3767" y="1052513"/>
            <a:ext cx="8748713" cy="1512887"/>
          </a:xfrm>
        </p:spPr>
        <p:txBody>
          <a:bodyPr/>
          <a:lstStyle/>
          <a:p>
            <a:pPr>
              <a:buFontTx/>
              <a:buNone/>
            </a:pPr>
            <a:r>
              <a:rPr lang="uk-UA" sz="2800" dirty="0" smtClean="0"/>
              <a:t> </a:t>
            </a:r>
            <a:r>
              <a:rPr lang="uk-UA" sz="2800" b="1" dirty="0" smtClean="0">
                <a:solidFill>
                  <a:srgbClr val="0000FF"/>
                </a:solidFill>
              </a:rPr>
              <a:t>Приклад 7</a:t>
            </a:r>
            <a:r>
              <a:rPr lang="uk-UA" sz="2800" dirty="0" smtClean="0"/>
              <a:t>. Вирази у </a:t>
            </a:r>
            <a:r>
              <a:rPr lang="uk-UA" sz="2800" b="1" dirty="0" smtClean="0">
                <a:solidFill>
                  <a:srgbClr val="9900FF"/>
                </a:solidFill>
              </a:rPr>
              <a:t>метрах</a:t>
            </a:r>
            <a:r>
              <a:rPr lang="uk-UA" sz="2800" dirty="0" smtClean="0"/>
              <a:t> і запиши відповідь</a:t>
            </a:r>
          </a:p>
          <a:p>
            <a:pPr>
              <a:buFontTx/>
              <a:buNone/>
            </a:pPr>
            <a:r>
              <a:rPr lang="uk-UA" sz="2800" dirty="0"/>
              <a:t> </a:t>
            </a:r>
            <a:r>
              <a:rPr lang="uk-UA" sz="2800" dirty="0" smtClean="0"/>
              <a:t>                     десятковим дробом:</a:t>
            </a:r>
            <a:endParaRPr lang="uk-UA" sz="2800" dirty="0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9512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9518" name="Object 1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692275" y="3284538"/>
          <a:ext cx="2295525" cy="936625"/>
        </p:xfrm>
        <a:graphic>
          <a:graphicData uri="http://schemas.openxmlformats.org/presentationml/2006/ole">
            <p:oleObj spid="_x0000_s149518" name="Формула" r:id="rId4" imgW="965160" imgH="393480" progId="Equation.3">
              <p:embed/>
            </p:oleObj>
          </a:graphicData>
        </a:graphic>
      </p:graphicFrame>
      <p:graphicFrame>
        <p:nvGraphicFramePr>
          <p:cNvPr id="149521" name="Object 17"/>
          <p:cNvGraphicFramePr>
            <a:graphicFrameLocks noChangeAspect="1"/>
          </p:cNvGraphicFramePr>
          <p:nvPr/>
        </p:nvGraphicFramePr>
        <p:xfrm>
          <a:off x="3348038" y="4437063"/>
          <a:ext cx="2960687" cy="920750"/>
        </p:xfrm>
        <a:graphic>
          <a:graphicData uri="http://schemas.openxmlformats.org/presentationml/2006/ole">
            <p:oleObj spid="_x0000_s149521" name="Формула" r:id="rId5" imgW="952200" imgH="393480" progId="Equation.3">
              <p:embed/>
            </p:oleObj>
          </a:graphicData>
        </a:graphic>
      </p:graphicFrame>
      <p:graphicFrame>
        <p:nvGraphicFramePr>
          <p:cNvPr id="149522" name="Object 18"/>
          <p:cNvGraphicFramePr>
            <a:graphicFrameLocks noChangeAspect="1"/>
          </p:cNvGraphicFramePr>
          <p:nvPr/>
        </p:nvGraphicFramePr>
        <p:xfrm>
          <a:off x="3635375" y="5589588"/>
          <a:ext cx="3052763" cy="901700"/>
        </p:xfrm>
        <a:graphic>
          <a:graphicData uri="http://schemas.openxmlformats.org/presentationml/2006/ole">
            <p:oleObj spid="_x0000_s149522" name="Формула" r:id="rId6" imgW="1130040" imgH="393480" progId="Equation.3">
              <p:embed/>
            </p:oleObj>
          </a:graphicData>
        </a:graphic>
      </p:graphicFrame>
      <p:sp>
        <p:nvSpPr>
          <p:cNvPr id="149530" name="Line 26"/>
          <p:cNvSpPr>
            <a:spLocks noChangeShapeType="1"/>
          </p:cNvSpPr>
          <p:nvPr/>
        </p:nvSpPr>
        <p:spPr bwMode="auto">
          <a:xfrm>
            <a:off x="6948488" y="2276475"/>
            <a:ext cx="71437" cy="424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9531" name="Text Box 27"/>
          <p:cNvSpPr txBox="1">
            <a:spLocks noChangeArrowheads="1"/>
          </p:cNvSpPr>
          <p:nvPr/>
        </p:nvSpPr>
        <p:spPr bwMode="auto">
          <a:xfrm>
            <a:off x="303213" y="2366963"/>
            <a:ext cx="16049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132</a:t>
            </a:r>
            <a:r>
              <a:rPr lang="ru-RU" sz="2800" i="1">
                <a:latin typeface="Times New Roman" pitchFamily="18" charset="0"/>
              </a:rPr>
              <a:t> см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2" name="Text Box 28"/>
          <p:cNvSpPr txBox="1">
            <a:spLocks noChangeArrowheads="1"/>
          </p:cNvSpPr>
          <p:nvPr/>
        </p:nvSpPr>
        <p:spPr bwMode="auto">
          <a:xfrm>
            <a:off x="7000875" y="2349500"/>
            <a:ext cx="2143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м</a:t>
            </a:r>
            <a:r>
              <a:rPr lang="ru-RU" sz="2800">
                <a:latin typeface="Times New Roman" pitchFamily="18" charset="0"/>
              </a:rPr>
              <a:t> = 100</a:t>
            </a:r>
            <a:r>
              <a:rPr lang="ru-RU" sz="2800" i="1">
                <a:latin typeface="Times New Roman" pitchFamily="18" charset="0"/>
              </a:rPr>
              <a:t>см</a:t>
            </a:r>
          </a:p>
        </p:txBody>
      </p:sp>
      <p:sp>
        <p:nvSpPr>
          <p:cNvPr id="149534" name="Text Box 30"/>
          <p:cNvSpPr txBox="1">
            <a:spLocks noChangeArrowheads="1"/>
          </p:cNvSpPr>
          <p:nvPr/>
        </p:nvSpPr>
        <p:spPr bwMode="auto">
          <a:xfrm>
            <a:off x="323850" y="3500438"/>
            <a:ext cx="16049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16</a:t>
            </a:r>
            <a:r>
              <a:rPr lang="ru-RU" sz="2800" i="1">
                <a:latin typeface="Times New Roman" pitchFamily="18" charset="0"/>
              </a:rPr>
              <a:t> см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5" name="Text Box 31"/>
          <p:cNvSpPr txBox="1">
            <a:spLocks noChangeArrowheads="1"/>
          </p:cNvSpPr>
          <p:nvPr/>
        </p:nvSpPr>
        <p:spPr bwMode="auto">
          <a:xfrm>
            <a:off x="395288" y="4652963"/>
            <a:ext cx="1873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8 </a:t>
            </a:r>
            <a:r>
              <a:rPr lang="ru-RU" sz="2800" i="1">
                <a:latin typeface="Times New Roman" pitchFamily="18" charset="0"/>
              </a:rPr>
              <a:t>дм</a:t>
            </a:r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 см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6" name="Text Box 32"/>
          <p:cNvSpPr txBox="1">
            <a:spLocks noChangeArrowheads="1"/>
          </p:cNvSpPr>
          <p:nvPr/>
        </p:nvSpPr>
        <p:spPr bwMode="auto">
          <a:xfrm>
            <a:off x="2124075" y="4652963"/>
            <a:ext cx="1441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81</a:t>
            </a:r>
            <a:r>
              <a:rPr lang="ru-RU" sz="2800" i="1">
                <a:latin typeface="Times New Roman" pitchFamily="18" charset="0"/>
              </a:rPr>
              <a:t> см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7" name="Text Box 33"/>
          <p:cNvSpPr txBox="1">
            <a:spLocks noChangeArrowheads="1"/>
          </p:cNvSpPr>
          <p:nvPr/>
        </p:nvSpPr>
        <p:spPr bwMode="auto">
          <a:xfrm>
            <a:off x="395288" y="5734050"/>
            <a:ext cx="2016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5</a:t>
            </a:r>
            <a:r>
              <a:rPr lang="ru-RU" sz="2800" i="1">
                <a:latin typeface="Times New Roman" pitchFamily="18" charset="0"/>
              </a:rPr>
              <a:t> см</a:t>
            </a:r>
            <a:r>
              <a:rPr lang="ru-RU" sz="2800">
                <a:latin typeface="Times New Roman" pitchFamily="18" charset="0"/>
              </a:rPr>
              <a:t> 9 </a:t>
            </a:r>
            <a:r>
              <a:rPr lang="ru-RU" sz="2800" i="1">
                <a:latin typeface="Times New Roman" pitchFamily="18" charset="0"/>
              </a:rPr>
              <a:t>мм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8" name="Text Box 34"/>
          <p:cNvSpPr txBox="1">
            <a:spLocks noChangeArrowheads="1"/>
          </p:cNvSpPr>
          <p:nvPr/>
        </p:nvSpPr>
        <p:spPr bwMode="auto">
          <a:xfrm>
            <a:off x="2268538" y="5734050"/>
            <a:ext cx="1604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59</a:t>
            </a:r>
            <a:r>
              <a:rPr lang="ru-RU" sz="2800" i="1">
                <a:latin typeface="Times New Roman" pitchFamily="18" charset="0"/>
              </a:rPr>
              <a:t> мм</a:t>
            </a:r>
            <a:r>
              <a:rPr lang="ru-RU" sz="2800">
                <a:latin typeface="Times New Roman" pitchFamily="18" charset="0"/>
              </a:rPr>
              <a:t> =</a:t>
            </a:r>
          </a:p>
        </p:txBody>
      </p:sp>
      <p:sp>
        <p:nvSpPr>
          <p:cNvPr id="149539" name="Text Box 35"/>
          <p:cNvSpPr txBox="1">
            <a:spLocks noChangeArrowheads="1"/>
          </p:cNvSpPr>
          <p:nvPr/>
        </p:nvSpPr>
        <p:spPr bwMode="auto">
          <a:xfrm>
            <a:off x="7000875" y="4508500"/>
            <a:ext cx="2143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дм</a:t>
            </a:r>
            <a:r>
              <a:rPr lang="ru-RU" sz="2800">
                <a:latin typeface="Times New Roman" pitchFamily="18" charset="0"/>
              </a:rPr>
              <a:t> = 10</a:t>
            </a:r>
            <a:r>
              <a:rPr lang="ru-RU" sz="2800" i="1">
                <a:latin typeface="Times New Roman" pitchFamily="18" charset="0"/>
              </a:rPr>
              <a:t>см</a:t>
            </a:r>
          </a:p>
        </p:txBody>
      </p:sp>
      <p:sp>
        <p:nvSpPr>
          <p:cNvPr id="149540" name="Text Box 36"/>
          <p:cNvSpPr txBox="1">
            <a:spLocks noChangeArrowheads="1"/>
          </p:cNvSpPr>
          <p:nvPr/>
        </p:nvSpPr>
        <p:spPr bwMode="auto">
          <a:xfrm>
            <a:off x="7000875" y="5734050"/>
            <a:ext cx="2143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м</a:t>
            </a:r>
            <a:r>
              <a:rPr lang="ru-RU" sz="2800">
                <a:latin typeface="Times New Roman" pitchFamily="18" charset="0"/>
              </a:rPr>
              <a:t> = 1000</a:t>
            </a:r>
            <a:r>
              <a:rPr lang="ru-RU" sz="2800" i="1">
                <a:latin typeface="Times New Roman" pitchFamily="18" charset="0"/>
              </a:rPr>
              <a:t>мм</a:t>
            </a:r>
          </a:p>
        </p:txBody>
      </p:sp>
      <p:sp>
        <p:nvSpPr>
          <p:cNvPr id="149541" name="Text Box 37"/>
          <p:cNvSpPr txBox="1">
            <a:spLocks noChangeArrowheads="1"/>
          </p:cNvSpPr>
          <p:nvPr/>
        </p:nvSpPr>
        <p:spPr bwMode="auto">
          <a:xfrm>
            <a:off x="7000875" y="5084763"/>
            <a:ext cx="2143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см</a:t>
            </a:r>
            <a:r>
              <a:rPr lang="ru-RU" sz="2800">
                <a:latin typeface="Times New Roman" pitchFamily="18" charset="0"/>
              </a:rPr>
              <a:t> = 10</a:t>
            </a:r>
            <a:r>
              <a:rPr lang="ru-RU" sz="2800" i="1">
                <a:latin typeface="Times New Roman" pitchFamily="18" charset="0"/>
              </a:rPr>
              <a:t>мм</a:t>
            </a:r>
          </a:p>
        </p:txBody>
      </p:sp>
      <p:sp>
        <p:nvSpPr>
          <p:cNvPr id="24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32" grpId="0"/>
      <p:bldP spid="149534" grpId="0"/>
      <p:bldP spid="149535" grpId="0"/>
      <p:bldP spid="149536" grpId="0"/>
      <p:bldP spid="149537" grpId="0"/>
      <p:bldP spid="149538" grpId="0"/>
      <p:bldP spid="149539" grpId="0"/>
      <p:bldP spid="149540" grpId="0"/>
      <p:bldP spid="1495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794" name="Object 2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195513" y="2205038"/>
          <a:ext cx="2200275" cy="831850"/>
        </p:xfrm>
        <a:graphic>
          <a:graphicData uri="http://schemas.openxmlformats.org/presentationml/2006/ole">
            <p:oleObj spid="_x0000_s161794" name="Формула" r:id="rId3" imgW="1041120" imgH="393480" progId="Equation.3">
              <p:embed/>
            </p:oleObj>
          </a:graphicData>
        </a:graphic>
      </p:graphicFrame>
      <p:sp>
        <p:nvSpPr>
          <p:cNvPr id="1617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5775" y="1052513"/>
            <a:ext cx="8748713" cy="1512887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dirty="0"/>
              <a:t> </a:t>
            </a:r>
            <a:r>
              <a:rPr lang="uk-UA" sz="2800" b="1" dirty="0" smtClean="0">
                <a:solidFill>
                  <a:srgbClr val="0000FF"/>
                </a:solidFill>
              </a:rPr>
              <a:t>Приклад </a:t>
            </a:r>
            <a:r>
              <a:rPr lang="ru-RU" sz="2800" b="1" dirty="0" smtClean="0">
                <a:solidFill>
                  <a:srgbClr val="0000FF"/>
                </a:solidFill>
              </a:rPr>
              <a:t>8</a:t>
            </a:r>
            <a:r>
              <a:rPr lang="ru-RU" sz="2800" dirty="0" smtClean="0"/>
              <a:t>. </a:t>
            </a:r>
            <a:r>
              <a:rPr lang="uk-UA" sz="2800" dirty="0" smtClean="0"/>
              <a:t>Вирази у </a:t>
            </a:r>
            <a:r>
              <a:rPr lang="uk-UA" sz="2800" b="1" dirty="0" smtClean="0">
                <a:solidFill>
                  <a:srgbClr val="9900FF"/>
                </a:solidFill>
              </a:rPr>
              <a:t>тонах</a:t>
            </a:r>
            <a:r>
              <a:rPr lang="uk-UA" sz="2800" b="1" dirty="0" smtClean="0">
                <a:solidFill>
                  <a:srgbClr val="0066FF"/>
                </a:solidFill>
              </a:rPr>
              <a:t> </a:t>
            </a:r>
            <a:r>
              <a:rPr lang="uk-UA" sz="2800" dirty="0" smtClean="0"/>
              <a:t>і запиши відповідь</a:t>
            </a:r>
          </a:p>
          <a:p>
            <a:pPr>
              <a:buFontTx/>
              <a:buNone/>
            </a:pPr>
            <a:r>
              <a:rPr lang="uk-UA" sz="2800" dirty="0" smtClean="0"/>
              <a:t>                      десятковим дробом:</a:t>
            </a:r>
            <a:endParaRPr lang="uk-UA" sz="2800" dirty="0"/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1798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1800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1801" name="Object 9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124075" y="3213100"/>
          <a:ext cx="2628900" cy="936625"/>
        </p:xfrm>
        <a:graphic>
          <a:graphicData uri="http://schemas.openxmlformats.org/presentationml/2006/ole">
            <p:oleObj spid="_x0000_s161801" name="Формула" r:id="rId4" imgW="1104840" imgH="393480" progId="Equation.3">
              <p:embed/>
            </p:oleObj>
          </a:graphicData>
        </a:graphic>
      </p:graphicFrame>
      <p:graphicFrame>
        <p:nvGraphicFramePr>
          <p:cNvPr id="161802" name="Object 10"/>
          <p:cNvGraphicFramePr>
            <a:graphicFrameLocks noChangeAspect="1"/>
          </p:cNvGraphicFramePr>
          <p:nvPr/>
        </p:nvGraphicFramePr>
        <p:xfrm>
          <a:off x="3563938" y="4437063"/>
          <a:ext cx="3241675" cy="920750"/>
        </p:xfrm>
        <a:graphic>
          <a:graphicData uri="http://schemas.openxmlformats.org/presentationml/2006/ole">
            <p:oleObj spid="_x0000_s161802" name="Формула" r:id="rId5" imgW="1130040" imgH="393480" progId="Equation.3">
              <p:embed/>
            </p:oleObj>
          </a:graphicData>
        </a:graphic>
      </p:graphicFrame>
      <p:graphicFrame>
        <p:nvGraphicFramePr>
          <p:cNvPr id="161803" name="Object 11"/>
          <p:cNvGraphicFramePr>
            <a:graphicFrameLocks noChangeAspect="1"/>
          </p:cNvGraphicFramePr>
          <p:nvPr/>
        </p:nvGraphicFramePr>
        <p:xfrm>
          <a:off x="1835150" y="5516563"/>
          <a:ext cx="3335338" cy="901700"/>
        </p:xfrm>
        <a:graphic>
          <a:graphicData uri="http://schemas.openxmlformats.org/presentationml/2006/ole">
            <p:oleObj spid="_x0000_s161803" name="Формула" r:id="rId6" imgW="1130040" imgH="393480" progId="Equation.3">
              <p:embed/>
            </p:oleObj>
          </a:graphicData>
        </a:graphic>
      </p:graphicFrame>
      <p:sp>
        <p:nvSpPr>
          <p:cNvPr id="161804" name="Text Box 12"/>
          <p:cNvSpPr txBox="1">
            <a:spLocks noChangeArrowheads="1"/>
          </p:cNvSpPr>
          <p:nvPr/>
        </p:nvSpPr>
        <p:spPr bwMode="auto">
          <a:xfrm>
            <a:off x="468313" y="2349500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12 </a:t>
            </a:r>
            <a:r>
              <a:rPr lang="ru-RU" sz="2800" i="1">
                <a:latin typeface="Times New Roman" pitchFamily="18" charset="0"/>
              </a:rPr>
              <a:t>т</a:t>
            </a:r>
            <a:r>
              <a:rPr lang="ru-RU" sz="2800">
                <a:latin typeface="Times New Roman" pitchFamily="18" charset="0"/>
              </a:rPr>
              <a:t> 5 </a:t>
            </a:r>
            <a:r>
              <a:rPr lang="ru-RU" i="1"/>
              <a:t>ц</a:t>
            </a:r>
            <a:r>
              <a:rPr lang="ru-RU" sz="2800">
                <a:latin typeface="Times New Roman" pitchFamily="18" charset="0"/>
              </a:rPr>
              <a:t> </a:t>
            </a:r>
            <a:r>
              <a:rPr lang="ru-RU" sz="2800" i="1">
                <a:latin typeface="Times New Roman" pitchFamily="18" charset="0"/>
              </a:rPr>
              <a:t>=</a:t>
            </a:r>
          </a:p>
        </p:txBody>
      </p:sp>
      <p:sp>
        <p:nvSpPr>
          <p:cNvPr id="161805" name="Line 13"/>
          <p:cNvSpPr>
            <a:spLocks noChangeShapeType="1"/>
          </p:cNvSpPr>
          <p:nvPr/>
        </p:nvSpPr>
        <p:spPr bwMode="auto">
          <a:xfrm>
            <a:off x="6877050" y="2349500"/>
            <a:ext cx="71438" cy="4175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1806" name="Text Box 14"/>
          <p:cNvSpPr txBox="1">
            <a:spLocks noChangeArrowheads="1"/>
          </p:cNvSpPr>
          <p:nvPr/>
        </p:nvSpPr>
        <p:spPr bwMode="auto">
          <a:xfrm>
            <a:off x="6948488" y="4581525"/>
            <a:ext cx="1965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ц</a:t>
            </a:r>
            <a:r>
              <a:rPr lang="ru-RU" sz="2800">
                <a:latin typeface="Times New Roman" pitchFamily="18" charset="0"/>
              </a:rPr>
              <a:t> = 100</a:t>
            </a:r>
            <a:r>
              <a:rPr lang="ru-RU" sz="2800" i="1">
                <a:latin typeface="Times New Roman" pitchFamily="18" charset="0"/>
              </a:rPr>
              <a:t>кг</a:t>
            </a:r>
          </a:p>
        </p:txBody>
      </p:sp>
      <p:sp>
        <p:nvSpPr>
          <p:cNvPr id="161807" name="Text Box 15"/>
          <p:cNvSpPr txBox="1">
            <a:spLocks noChangeArrowheads="1"/>
          </p:cNvSpPr>
          <p:nvPr/>
        </p:nvSpPr>
        <p:spPr bwMode="auto">
          <a:xfrm>
            <a:off x="6948488" y="3284538"/>
            <a:ext cx="21955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т</a:t>
            </a:r>
            <a:r>
              <a:rPr lang="ru-RU" sz="2800">
                <a:latin typeface="Times New Roman" pitchFamily="18" charset="0"/>
              </a:rPr>
              <a:t> = 1000</a:t>
            </a:r>
            <a:r>
              <a:rPr lang="ru-RU" sz="2800" i="1">
                <a:latin typeface="Times New Roman" pitchFamily="18" charset="0"/>
              </a:rPr>
              <a:t>кг</a:t>
            </a:r>
          </a:p>
        </p:txBody>
      </p:sp>
      <p:sp>
        <p:nvSpPr>
          <p:cNvPr id="161809" name="Text Box 17"/>
          <p:cNvSpPr txBox="1">
            <a:spLocks noChangeArrowheads="1"/>
          </p:cNvSpPr>
          <p:nvPr/>
        </p:nvSpPr>
        <p:spPr bwMode="auto">
          <a:xfrm>
            <a:off x="468313" y="3429000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1654 </a:t>
            </a:r>
            <a:r>
              <a:rPr lang="ru-RU" sz="2800" i="1">
                <a:latin typeface="Times New Roman" pitchFamily="18" charset="0"/>
              </a:rPr>
              <a:t>кг =</a:t>
            </a:r>
          </a:p>
        </p:txBody>
      </p:sp>
      <p:sp>
        <p:nvSpPr>
          <p:cNvPr id="161810" name="Text Box 18"/>
          <p:cNvSpPr txBox="1">
            <a:spLocks noChangeArrowheads="1"/>
          </p:cNvSpPr>
          <p:nvPr/>
        </p:nvSpPr>
        <p:spPr bwMode="auto">
          <a:xfrm>
            <a:off x="468313" y="4581525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6 </a:t>
            </a:r>
            <a:r>
              <a:rPr lang="ru-RU" sz="2800" i="1">
                <a:latin typeface="Times New Roman" pitchFamily="18" charset="0"/>
              </a:rPr>
              <a:t>ц </a:t>
            </a:r>
            <a:r>
              <a:rPr lang="ru-RU" sz="2800">
                <a:latin typeface="Times New Roman" pitchFamily="18" charset="0"/>
              </a:rPr>
              <a:t>12 </a:t>
            </a:r>
            <a:r>
              <a:rPr lang="ru-RU" sz="2800" i="1">
                <a:latin typeface="Times New Roman" pitchFamily="18" charset="0"/>
              </a:rPr>
              <a:t>кг =</a:t>
            </a:r>
          </a:p>
        </p:txBody>
      </p:sp>
      <p:sp>
        <p:nvSpPr>
          <p:cNvPr id="161811" name="Text Box 19"/>
          <p:cNvSpPr txBox="1">
            <a:spLocks noChangeArrowheads="1"/>
          </p:cNvSpPr>
          <p:nvPr/>
        </p:nvSpPr>
        <p:spPr bwMode="auto">
          <a:xfrm>
            <a:off x="2195513" y="4581525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612 </a:t>
            </a:r>
            <a:r>
              <a:rPr lang="ru-RU" sz="2800" i="1">
                <a:latin typeface="Times New Roman" pitchFamily="18" charset="0"/>
              </a:rPr>
              <a:t>кг =</a:t>
            </a:r>
          </a:p>
        </p:txBody>
      </p:sp>
      <p:sp>
        <p:nvSpPr>
          <p:cNvPr id="161812" name="Text Box 20"/>
          <p:cNvSpPr txBox="1">
            <a:spLocks noChangeArrowheads="1"/>
          </p:cNvSpPr>
          <p:nvPr/>
        </p:nvSpPr>
        <p:spPr bwMode="auto">
          <a:xfrm>
            <a:off x="539750" y="5734050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58 </a:t>
            </a:r>
            <a:r>
              <a:rPr lang="ru-RU" sz="2800" i="1">
                <a:latin typeface="Times New Roman" pitchFamily="18" charset="0"/>
              </a:rPr>
              <a:t>кг =</a:t>
            </a:r>
          </a:p>
        </p:txBody>
      </p:sp>
      <p:sp>
        <p:nvSpPr>
          <p:cNvPr id="161813" name="Text Box 21"/>
          <p:cNvSpPr txBox="1">
            <a:spLocks noChangeArrowheads="1"/>
          </p:cNvSpPr>
          <p:nvPr/>
        </p:nvSpPr>
        <p:spPr bwMode="auto">
          <a:xfrm>
            <a:off x="6948488" y="2349500"/>
            <a:ext cx="2195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1</a:t>
            </a:r>
            <a:r>
              <a:rPr lang="ru-RU" sz="2800" i="1">
                <a:latin typeface="Times New Roman" pitchFamily="18" charset="0"/>
              </a:rPr>
              <a:t>т</a:t>
            </a:r>
            <a:r>
              <a:rPr lang="ru-RU" sz="2800">
                <a:latin typeface="Times New Roman" pitchFamily="18" charset="0"/>
              </a:rPr>
              <a:t> = 10</a:t>
            </a:r>
            <a:r>
              <a:rPr lang="ru-RU" sz="2800" i="1">
                <a:latin typeface="Times New Roman" pitchFamily="18" charset="0"/>
              </a:rPr>
              <a:t>ц</a:t>
            </a: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6" grpId="0"/>
      <p:bldP spid="161807" grpId="0"/>
      <p:bldP spid="161809" grpId="0"/>
      <p:bldP spid="161810" grpId="0"/>
      <p:bldP spid="161811" grpId="0"/>
      <p:bldP spid="1618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uk-UA" smtClean="0"/>
              <a:t>     Який звичайний дріб, можна записати у вигляді </a:t>
            </a:r>
            <a:r>
              <a:rPr lang="uk-UA" b="1" smtClean="0">
                <a:solidFill>
                  <a:srgbClr val="9900FF"/>
                </a:solidFill>
              </a:rPr>
              <a:t>десяткового дробу?</a:t>
            </a:r>
          </a:p>
          <a:p>
            <a:pPr marL="609600" indent="-609600">
              <a:buFontTx/>
              <a:buNone/>
            </a:pPr>
            <a:endParaRPr lang="uk-UA" b="1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r>
              <a:rPr lang="uk-UA" smtClean="0"/>
              <a:t>     Звичайний дріб, </a:t>
            </a:r>
            <a:r>
              <a:rPr lang="uk-UA" b="1" smtClean="0">
                <a:solidFill>
                  <a:srgbClr val="0000FF"/>
                </a:solidFill>
              </a:rPr>
              <a:t>знаменник дробової частини якого – розрядна одиниця 10, 100, 1000, … </a:t>
            </a:r>
            <a:r>
              <a:rPr lang="uk-UA" smtClean="0"/>
              <a:t>можна записати у вигляді </a:t>
            </a:r>
            <a:r>
              <a:rPr lang="uk-UA" b="1" smtClean="0">
                <a:solidFill>
                  <a:srgbClr val="9900FF"/>
                </a:solidFill>
              </a:rPr>
              <a:t>десяткового дробу.</a:t>
            </a:r>
          </a:p>
          <a:p>
            <a:pPr marL="609600" indent="-609600">
              <a:buFontTx/>
              <a:buNone/>
            </a:pPr>
            <a:endParaRPr lang="uk-UA" b="1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 головне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    </a:t>
            </a:r>
            <a:r>
              <a:rPr lang="uk-UA" dirty="0" smtClean="0"/>
              <a:t>Як називається частина десяткового дробу, яка записана </a:t>
            </a:r>
            <a:r>
              <a:rPr lang="uk-UA" b="1" dirty="0" smtClean="0">
                <a:solidFill>
                  <a:srgbClr val="9900FF"/>
                </a:solidFill>
              </a:rPr>
              <a:t>зліва</a:t>
            </a:r>
            <a:r>
              <a:rPr lang="uk-UA" dirty="0" smtClean="0"/>
              <a:t> від коми?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>
              <a:buNone/>
            </a:pPr>
            <a:endParaRPr lang="ru-RU" dirty="0" smtClean="0"/>
          </a:p>
          <a:p>
            <a:endParaRPr lang="ru-RU" b="1" dirty="0" smtClean="0"/>
          </a:p>
          <a:p>
            <a:pPr>
              <a:buNone/>
            </a:pPr>
            <a:r>
              <a:rPr lang="uk-UA" b="1" dirty="0" smtClean="0">
                <a:solidFill>
                  <a:srgbClr val="9900FF"/>
                </a:solidFill>
              </a:rPr>
              <a:t>     Зліва</a:t>
            </a:r>
            <a:r>
              <a:rPr lang="uk-UA" b="1" dirty="0" smtClean="0"/>
              <a:t> </a:t>
            </a:r>
            <a:r>
              <a:rPr lang="uk-UA" dirty="0" smtClean="0"/>
              <a:t>від коми</a:t>
            </a:r>
            <a:r>
              <a:rPr lang="uk-UA" b="1" dirty="0" smtClean="0"/>
              <a:t> </a:t>
            </a:r>
            <a:r>
              <a:rPr lang="uk-UA" dirty="0" smtClean="0"/>
              <a:t>записана </a:t>
            </a:r>
            <a:r>
              <a:rPr lang="uk-UA" b="1" dirty="0" smtClean="0">
                <a:solidFill>
                  <a:srgbClr val="0000FF"/>
                </a:solidFill>
              </a:rPr>
              <a:t>ціла частина.</a:t>
            </a:r>
            <a:endParaRPr lang="uk-UA" b="1" dirty="0" smtClean="0"/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 головне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    </a:t>
            </a:r>
            <a:r>
              <a:rPr lang="uk-UA" dirty="0" smtClean="0"/>
              <a:t>Як називається частина десяткового дробу, яка записана </a:t>
            </a:r>
            <a:r>
              <a:rPr lang="uk-UA" b="1" dirty="0" smtClean="0">
                <a:solidFill>
                  <a:srgbClr val="9900FF"/>
                </a:solidFill>
              </a:rPr>
              <a:t>справа </a:t>
            </a:r>
            <a:r>
              <a:rPr lang="uk-UA" dirty="0" smtClean="0"/>
              <a:t>від коми?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>
              <a:buNone/>
            </a:pPr>
            <a:endParaRPr lang="ru-RU" dirty="0" smtClean="0"/>
          </a:p>
          <a:p>
            <a:endParaRPr lang="ru-RU" b="1" dirty="0" smtClean="0"/>
          </a:p>
          <a:p>
            <a:pPr algn="ctr">
              <a:buNone/>
            </a:pPr>
            <a:r>
              <a:rPr lang="uk-UA" b="1" dirty="0" smtClean="0">
                <a:solidFill>
                  <a:srgbClr val="9900FF"/>
                </a:solidFill>
              </a:rPr>
              <a:t>Справа</a:t>
            </a:r>
            <a:r>
              <a:rPr lang="uk-UA" dirty="0" smtClean="0"/>
              <a:t> від коми записана </a:t>
            </a:r>
          </a:p>
          <a:p>
            <a:pPr algn="ctr">
              <a:buNone/>
            </a:pPr>
            <a:r>
              <a:rPr lang="uk-UA" b="1" dirty="0" smtClean="0">
                <a:solidFill>
                  <a:schemeClr val="hlink"/>
                </a:solidFill>
              </a:rPr>
              <a:t>дробова частина.</a:t>
            </a:r>
            <a:r>
              <a:rPr lang="uk-UA" dirty="0" smtClean="0"/>
              <a:t> </a:t>
            </a: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 головне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uk-UA" dirty="0" smtClean="0"/>
              <a:t>У десятковому дробі після коми має стояти </a:t>
            </a:r>
            <a:r>
              <a:rPr lang="uk-UA" b="1" dirty="0" smtClean="0">
                <a:solidFill>
                  <a:srgbClr val="9900FF"/>
                </a:solidFill>
              </a:rPr>
              <a:t>скільки цифр</a:t>
            </a:r>
            <a:r>
              <a:rPr lang="uk-UA" dirty="0" smtClean="0"/>
              <a:t>?</a:t>
            </a: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r>
              <a:rPr lang="ru-RU" dirty="0" smtClean="0"/>
              <a:t>     </a:t>
            </a:r>
            <a:r>
              <a:rPr lang="uk-UA" dirty="0" smtClean="0"/>
              <a:t>У десятковому дробі після коми має стояти </a:t>
            </a:r>
            <a:r>
              <a:rPr lang="uk-UA" b="1" dirty="0" smtClean="0">
                <a:solidFill>
                  <a:srgbClr val="9900FF"/>
                </a:solidFill>
              </a:rPr>
              <a:t>стільки цифр</a:t>
            </a:r>
            <a:r>
              <a:rPr lang="uk-UA" dirty="0" smtClean="0"/>
              <a:t>, </a:t>
            </a:r>
            <a:r>
              <a:rPr lang="uk-UA" b="1" dirty="0" smtClean="0">
                <a:solidFill>
                  <a:srgbClr val="0000FF"/>
                </a:solidFill>
              </a:rPr>
              <a:t>скільки нулів </a:t>
            </a:r>
            <a:r>
              <a:rPr lang="uk-UA" dirty="0" smtClean="0"/>
              <a:t>у </a:t>
            </a:r>
            <a:r>
              <a:rPr lang="uk-UA" b="1" dirty="0" smtClean="0">
                <a:solidFill>
                  <a:srgbClr val="0000FF"/>
                </a:solidFill>
              </a:rPr>
              <a:t>знаменнику</a:t>
            </a:r>
            <a:r>
              <a:rPr lang="uk-UA" dirty="0" smtClean="0"/>
              <a:t> відповідного звичайного дробу.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 головне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    </a:t>
            </a:r>
            <a:r>
              <a:rPr lang="uk-UA" dirty="0" smtClean="0"/>
              <a:t>Як записати звичайний дріб у вигляді десяткового, якщо в чисельнику </a:t>
            </a:r>
            <a:r>
              <a:rPr lang="uk-UA" b="1" dirty="0" smtClean="0">
                <a:solidFill>
                  <a:srgbClr val="9900FF"/>
                </a:solidFill>
              </a:rPr>
              <a:t>менше цифр</a:t>
            </a:r>
            <a:r>
              <a:rPr lang="uk-UA" dirty="0" smtClean="0"/>
              <a:t>, ніж нулів у знаменнику?</a:t>
            </a: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r>
              <a:rPr lang="ru-RU" dirty="0" smtClean="0"/>
              <a:t>     </a:t>
            </a:r>
            <a:r>
              <a:rPr lang="uk-UA" dirty="0" smtClean="0"/>
              <a:t>Якщо в чисельнику </a:t>
            </a:r>
            <a:r>
              <a:rPr lang="uk-UA" b="1" dirty="0" smtClean="0">
                <a:solidFill>
                  <a:srgbClr val="9900FF"/>
                </a:solidFill>
              </a:rPr>
              <a:t>менше цифр</a:t>
            </a:r>
            <a:r>
              <a:rPr lang="uk-UA" dirty="0" smtClean="0"/>
              <a:t>, ніж нулів у знаменнику, то після коми перед цифрами чисельника треба </a:t>
            </a:r>
            <a:r>
              <a:rPr lang="uk-UA" b="1" dirty="0" smtClean="0">
                <a:solidFill>
                  <a:srgbClr val="0000FF"/>
                </a:solidFill>
              </a:rPr>
              <a:t>дописати</a:t>
            </a:r>
            <a:r>
              <a:rPr lang="uk-UA" dirty="0" smtClean="0"/>
              <a:t> таку </a:t>
            </a:r>
            <a:r>
              <a:rPr lang="uk-UA" b="1" dirty="0" smtClean="0">
                <a:solidFill>
                  <a:srgbClr val="0000FF"/>
                </a:solidFill>
              </a:rPr>
              <a:t>кількість нулів, якої не вистачає.</a:t>
            </a: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 головне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Виконай самостійно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15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4357694"/>
            <a:ext cx="1858088" cy="2000264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124744"/>
            <a:ext cx="8229600" cy="4824536"/>
          </a:xfrm>
          <a:prstGeom prst="rect">
            <a:avLst/>
          </a:prstGeom>
        </p:spPr>
        <p:txBody>
          <a:bodyPr/>
          <a:lstStyle/>
          <a:p>
            <a:pPr marL="1066800" lvl="1" indent="-609600">
              <a:spcBef>
                <a:spcPct val="20000"/>
              </a:spcBef>
              <a:defRPr/>
            </a:pPr>
            <a:r>
              <a:rPr kumimoji="0" lang="uk-U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Підручник §27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с. 176-177</a:t>
            </a:r>
          </a:p>
          <a:p>
            <a:pPr marL="4267200" lvl="8" indent="-609600">
              <a:spcBef>
                <a:spcPct val="20000"/>
              </a:spcBef>
              <a:defRPr/>
            </a:pPr>
            <a:r>
              <a:rPr lang="uk-UA" sz="3200" kern="0" dirty="0" smtClean="0">
                <a:latin typeface="+mn-lt"/>
              </a:rPr>
              <a:t>        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читати,</a:t>
            </a:r>
          </a:p>
          <a:p>
            <a:pPr marL="2895600" lvl="5" indent="-609600">
              <a:spcBef>
                <a:spcPct val="20000"/>
              </a:spcBef>
            </a:pPr>
            <a:r>
              <a:rPr lang="uk-UA" sz="3200" kern="0" dirty="0" smtClean="0"/>
              <a:t>№ 924, №926, №928, №932 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</a:p>
          <a:p>
            <a:pPr marL="4267200" lvl="8" indent="-609600">
              <a:spcBef>
                <a:spcPct val="20000"/>
              </a:spcBef>
            </a:pPr>
            <a:r>
              <a:rPr lang="uk-UA" sz="3200" kern="0" dirty="0" smtClean="0">
                <a:latin typeface="+mn-lt"/>
              </a:rPr>
              <a:t>           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письмово.</a:t>
            </a:r>
          </a:p>
          <a:p>
            <a:pPr marL="3352800" lvl="6" indent="-609600">
              <a:spcBef>
                <a:spcPct val="20000"/>
              </a:spcBef>
            </a:pPr>
            <a:endParaRPr kumimoji="0" lang="uk-UA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11560" y="3356992"/>
            <a:ext cx="807249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Виконай он-лайн тестування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221088"/>
            <a:ext cx="6786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/>
              <a:t>Виконай завдання тесту </a:t>
            </a:r>
          </a:p>
          <a:p>
            <a:pPr algn="ctr"/>
            <a:r>
              <a:rPr lang="uk-UA" sz="3200" dirty="0" err="1" smtClean="0"/>
              <a:t>“</a:t>
            </a:r>
            <a:r>
              <a:rPr lang="uk-UA" sz="3200" b="1" dirty="0" err="1" smtClean="0">
                <a:solidFill>
                  <a:srgbClr val="0000FF"/>
                </a:solidFill>
              </a:rPr>
              <a:t>Що</a:t>
            </a:r>
            <a:r>
              <a:rPr lang="uk-UA" sz="3200" b="1" dirty="0" smtClean="0">
                <a:solidFill>
                  <a:srgbClr val="0000FF"/>
                </a:solidFill>
              </a:rPr>
              <a:t> таке десятковий </a:t>
            </a:r>
            <a:r>
              <a:rPr lang="uk-UA" sz="3200" b="1" dirty="0" err="1" smtClean="0">
                <a:solidFill>
                  <a:srgbClr val="0000FF"/>
                </a:solidFill>
              </a:rPr>
              <a:t>дріб</a:t>
            </a:r>
            <a:r>
              <a:rPr lang="uk-UA" sz="3200" dirty="0" err="1" smtClean="0"/>
              <a:t>”</a:t>
            </a:r>
            <a:r>
              <a:rPr lang="uk-UA" sz="3200" dirty="0" smtClean="0"/>
              <a:t>  </a:t>
            </a:r>
          </a:p>
          <a:p>
            <a:pPr algn="ctr"/>
            <a:r>
              <a:rPr lang="uk-UA" sz="3200" dirty="0" smtClean="0"/>
              <a:t>за посиланням вчителя.</a:t>
            </a:r>
            <a:endParaRPr lang="uk-UA" sz="3200" dirty="0"/>
          </a:p>
        </p:txBody>
      </p:sp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1512168" cy="2183343"/>
          </a:xfrm>
          <a:prstGeom prst="rect">
            <a:avLst/>
          </a:prstGeom>
          <a:ln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8147</TotalTime>
  <Words>768</Words>
  <Application>Microsoft Office PowerPoint</Application>
  <PresentationFormat>Экран (4:3)</PresentationFormat>
  <Paragraphs>166</Paragraphs>
  <Slides>20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Оформление по умолчанию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Sch</cp:lastModifiedBy>
  <cp:revision>218</cp:revision>
  <dcterms:created xsi:type="dcterms:W3CDTF">2009-03-01T14:27:54Z</dcterms:created>
  <dcterms:modified xsi:type="dcterms:W3CDTF">2022-11-28T08:03:25Z</dcterms:modified>
</cp:coreProperties>
</file>