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337" r:id="rId2"/>
    <p:sldId id="339" r:id="rId3"/>
    <p:sldId id="360" r:id="rId4"/>
    <p:sldId id="340" r:id="rId5"/>
    <p:sldId id="341" r:id="rId6"/>
    <p:sldId id="342" r:id="rId7"/>
    <p:sldId id="362" r:id="rId8"/>
    <p:sldId id="343" r:id="rId9"/>
    <p:sldId id="363" r:id="rId10"/>
    <p:sldId id="364" r:id="rId11"/>
    <p:sldId id="365" r:id="rId12"/>
    <p:sldId id="366" r:id="rId13"/>
    <p:sldId id="367" r:id="rId14"/>
    <p:sldId id="368" r:id="rId15"/>
    <p:sldId id="370" r:id="rId16"/>
    <p:sldId id="293" r:id="rId17"/>
    <p:sldId id="316" r:id="rId18"/>
    <p:sldId id="369" r:id="rId19"/>
    <p:sldId id="358" r:id="rId20"/>
    <p:sldId id="359" r:id="rId21"/>
    <p:sldId id="371" r:id="rId22"/>
    <p:sldId id="372" r:id="rId23"/>
    <p:sldId id="373" r:id="rId24"/>
    <p:sldId id="374" r:id="rId25"/>
    <p:sldId id="376" r:id="rId26"/>
    <p:sldId id="377" r:id="rId27"/>
    <p:sldId id="33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828"/>
    <a:srgbClr val="3403BD"/>
    <a:srgbClr val="00823B"/>
    <a:srgbClr val="6600CC"/>
    <a:srgbClr val="AC047C"/>
    <a:srgbClr val="EC4214"/>
    <a:srgbClr val="B60AAA"/>
    <a:srgbClr val="FFFF99"/>
    <a:srgbClr val="D9EECA"/>
    <a:srgbClr val="10D5F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737" autoAdjust="0"/>
    <p:restoredTop sz="94687" autoAdjust="0"/>
  </p:normalViewPr>
  <p:slideViewPr>
    <p:cSldViewPr>
      <p:cViewPr>
        <p:scale>
          <a:sx n="66" d="100"/>
          <a:sy n="66" d="100"/>
        </p:scale>
        <p:origin x="-390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83428-D32B-4A6B-B571-B1BF94C21CDD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38F1D-82CF-4601-8006-9F5FD65B5D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3318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38F1D-82CF-4601-8006-9F5FD65B5D60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281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9F875D6-4015-40D2-89CB-AF442504E5FF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AC9C786-A1F2-4446-99CA-58AAD97989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933056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dirty="0" smtClean="0">
                <a:ln w="11430"/>
                <a:solidFill>
                  <a:srgbClr val="B60A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Дистанційний урок </a:t>
            </a:r>
          </a:p>
          <a:p>
            <a:pPr algn="ctr"/>
            <a:r>
              <a:rPr lang="uk-UA" sz="6000" b="1" dirty="0" smtClean="0">
                <a:ln w="11430"/>
                <a:solidFill>
                  <a:srgbClr val="B60A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 математики в 6 класі</a:t>
            </a:r>
            <a:endParaRPr lang="ru-RU" sz="6000" b="1" dirty="0">
              <a:ln w="11430"/>
              <a:solidFill>
                <a:srgbClr val="B60A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56084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045436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1857364"/>
            <a:ext cx="82153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Онлайн – конференція</a:t>
            </a:r>
            <a:r>
              <a:rPr lang="uk-UA" sz="5400" b="1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uk-UA" sz="6000" b="1" dirty="0" smtClean="0">
                <a:ln w="11430"/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“Математика </a:t>
            </a:r>
          </a:p>
          <a:p>
            <a:pPr algn="ctr"/>
            <a:r>
              <a:rPr lang="uk-UA" sz="6000" b="1" dirty="0" smtClean="0">
                <a:ln w="11430"/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навколо </a:t>
            </a:r>
            <a:r>
              <a:rPr lang="uk-UA" sz="6000" b="1" dirty="0" err="1" smtClean="0">
                <a:ln w="11430"/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нас”</a:t>
            </a:r>
            <a:endParaRPr lang="ru-RU" sz="6000" b="1" dirty="0">
              <a:ln w="11430"/>
              <a:solidFill>
                <a:srgbClr val="008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6597" b="8189"/>
          <a:stretch>
            <a:fillRect/>
          </a:stretch>
        </p:blipFill>
        <p:spPr bwMode="auto">
          <a:xfrm>
            <a:off x="6715141" y="4572008"/>
            <a:ext cx="2428860" cy="186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690" r="16861" b="1990"/>
          <a:stretch>
            <a:fillRect/>
          </a:stretch>
        </p:blipFill>
        <p:spPr bwMode="auto">
          <a:xfrm>
            <a:off x="571472" y="4357694"/>
            <a:ext cx="23145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2852"/>
            <a:ext cx="28574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3064"/>
          <a:stretch>
            <a:fillRect/>
          </a:stretch>
        </p:blipFill>
        <p:spPr bwMode="auto">
          <a:xfrm>
            <a:off x="5643570" y="285728"/>
            <a:ext cx="30003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335321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284" y="116632"/>
            <a:ext cx="2573337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116632"/>
            <a:ext cx="792958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4800" b="1" dirty="0" smtClean="0">
                <a:ln w="11430"/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Емоційне </a:t>
            </a:r>
          </a:p>
          <a:p>
            <a:pPr algn="ctr">
              <a:lnSpc>
                <a:spcPct val="80000"/>
              </a:lnSpc>
            </a:pPr>
            <a:r>
              <a:rPr lang="uk-UA" sz="4800" b="1" dirty="0" smtClean="0">
                <a:ln w="11430"/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налаштування на урок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356992"/>
            <a:ext cx="3923928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48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«Комплімент»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04" t="3255" r="22202" b="16040"/>
          <a:stretch/>
        </p:blipFill>
        <p:spPr bwMode="auto">
          <a:xfrm>
            <a:off x="4572000" y="2564904"/>
            <a:ext cx="4201664" cy="368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5814" y="2026614"/>
            <a:ext cx="1367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3403BD"/>
                </a:solidFill>
              </a:rPr>
              <a:t> </a:t>
            </a:r>
            <a:r>
              <a:rPr lang="uk-UA" sz="2400" b="1" dirty="0" smtClean="0">
                <a:solidFill>
                  <a:srgbClr val="3403BD"/>
                </a:solidFill>
              </a:rPr>
              <a:t>1 етап </a:t>
            </a:r>
            <a:endParaRPr lang="en-US" sz="2400" b="1" dirty="0">
              <a:solidFill>
                <a:srgbClr val="3403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53685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082" y="0"/>
            <a:ext cx="2571736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09690" y="152400"/>
            <a:ext cx="7929586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4400" b="1" dirty="0" smtClean="0">
                <a:ln w="11430"/>
                <a:solidFill>
                  <a:srgbClr val="B60A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Перевірка </a:t>
            </a:r>
          </a:p>
          <a:p>
            <a:pPr algn="ctr">
              <a:lnSpc>
                <a:spcPct val="80000"/>
              </a:lnSpc>
            </a:pPr>
            <a:r>
              <a:rPr lang="uk-UA" sz="4400" b="1" dirty="0" smtClean="0">
                <a:ln w="11430"/>
                <a:solidFill>
                  <a:srgbClr val="B60A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домашнього завдання                          </a:t>
            </a:r>
          </a:p>
          <a:p>
            <a:pPr algn="ctr">
              <a:lnSpc>
                <a:spcPct val="80000"/>
              </a:lnSpc>
            </a:pPr>
            <a:r>
              <a:rPr lang="uk-UA" sz="4400" b="1" dirty="0" smtClean="0">
                <a:ln w="11430"/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(</a:t>
            </a:r>
            <a:r>
              <a:rPr lang="uk-UA" sz="4000" b="1" dirty="0" smtClean="0">
                <a:ln w="11430"/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гра «Лови помилку»)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Прямоугольник 16"/>
              <p:cNvSpPr/>
              <p:nvPr/>
            </p:nvSpPr>
            <p:spPr>
              <a:xfrm>
                <a:off x="502408" y="2264030"/>
                <a:ext cx="8424936" cy="439248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endParaRPr lang="uk-UA" sz="24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2400" dirty="0" smtClean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№575(1-4)(підручник </a:t>
                </a:r>
                <a:r>
                  <a:rPr lang="uk-UA" sz="2400" dirty="0" err="1" smtClean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А.Г.Мерзляк</a:t>
                </a:r>
                <a:r>
                  <a:rPr lang="uk-UA" sz="2400" dirty="0" smtClean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)</a:t>
                </a:r>
                <a:endParaRPr lang="uk-UA" sz="3200" dirty="0" smtClean="0">
                  <a:solidFill>
                    <a:schemeClr val="tx1"/>
                  </a:solidFill>
                  <a:effectLst/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3200" dirty="0" smtClean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1)45:5=9</a:t>
                </a:r>
                <a14:m>
                  <m:oMath xmlns:m="http://schemas.openxmlformats.org/officeDocument/2006/math"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Times New Roman"/>
                      </a:rPr>
                      <m:t>;</m:t>
                    </m:r>
                  </m:oMath>
                </a14:m>
                <a:r>
                  <a:rPr lang="uk-UA" sz="3200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/>
                </a:r>
                <a:r>
                  <a:rPr lang="uk-UA" sz="3200" dirty="0" smtClean="0">
                    <a:solidFill>
                      <a:schemeClr val="tx1"/>
                    </a:solidFill>
                    <a:ea typeface="Calibri"/>
                    <a:cs typeface="Times New Roman"/>
                  </a:rPr>
                  <a:t/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3200" dirty="0" smtClean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2</a:t>
                </a:r>
                <a:r>
                  <a:rPr lang="uk-UA" sz="3200" dirty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) </a:t>
                </a:r>
                <a:r>
                  <a:rPr lang="uk-UA" sz="3200" dirty="0" smtClean="0">
                    <a:solidFill>
                      <a:schemeClr val="tx1"/>
                    </a:solidFill>
                    <a:ea typeface="Calibri"/>
                    <a:cs typeface="Times New Roman"/>
                  </a:rPr>
                  <a:t>4</a:t>
                </a:r>
                <a:r>
                  <a:rPr lang="uk-UA" sz="3200" dirty="0" smtClean="0">
                    <a:solidFill>
                      <a:schemeClr val="tx1"/>
                    </a:solidFill>
                    <a:effectLst/>
                    <a:ea typeface="Calibri"/>
                    <a:cs typeface="Times New Roman"/>
                  </a:rPr>
                  <a:t>:24=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24</m:t>
                        </m:r>
                      </m:den>
                    </m:f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</a:rPr>
                      <m:t>;</m:t>
                    </m:r>
                  </m:oMath>
                </a14:m>
                <a:endParaRPr lang="ru-RU" sz="3200" dirty="0">
                  <a:solidFill>
                    <a:schemeClr val="tx1"/>
                  </a:solidFill>
                  <a:effectLst/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3200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3</a:t>
                </a:r>
                <a:r>
                  <a:rPr lang="uk-UA" sz="3200" dirty="0" smtClean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)</a:t>
                </a:r>
                <a:r>
                  <a:rPr lang="ru-RU" sz="3200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/>
                </a:r>
                <a:r>
                  <a:rPr lang="ru-RU" sz="3200" dirty="0" smtClean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7</m:t>
                        </m:r>
                      </m:den>
                    </m:f>
                    <m:r>
                      <a:rPr lang="uk-UA" sz="3200" b="0" i="1" smtClean="0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Times New Roman"/>
                      </a:rPr>
                      <m:t>:</m:t>
                    </m:r>
                    <m:r>
                      <m:rPr>
                        <m:nor/>
                      </m:rPr>
                      <a:rPr lang="ru-RU" sz="3200" dirty="0">
                        <a:solidFill>
                          <a:schemeClr val="tx1"/>
                        </a:solidFill>
                        <a:ea typeface="Times New Roman"/>
                        <a:cs typeface="Times New Roman"/>
                      </a:rPr>
                      <m:t> </m:t>
                    </m:r>
                    <m:r>
                      <a:rPr lang="uk-UA" sz="3200" b="0" i="1" dirty="0" smtClean="0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Times New Roman"/>
                      </a:rPr>
                      <m:t>1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11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14</m:t>
                        </m:r>
                      </m:den>
                    </m:f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uk-UA" sz="3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f>
                      <m:fPr>
                        <m:ctrlPr>
                          <a:rPr lang="ru-RU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25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14</m:t>
                        </m:r>
                      </m:den>
                    </m:f>
                    <m:r>
                      <a:rPr lang="uk-UA" sz="3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14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25</m:t>
                        </m:r>
                      </m:den>
                    </m:f>
                    <m:r>
                      <a:rPr lang="uk-UA" sz="3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uk-UA" sz="3200" b="0" i="1" smtClean="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  <m:f>
                      <m:fPr>
                        <m:ctrlPr>
                          <a:rPr lang="ru-RU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uk-UA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uk-UA" sz="3200" i="1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Times New Roman"/>
                      </a:rPr>
                      <m:t>;</m:t>
                    </m:r>
                    <m:r>
                      <m:rPr>
                        <m:nor/>
                      </m:rPr>
                      <a:rPr lang="uk-UA" sz="3200" dirty="0">
                        <a:solidFill>
                          <a:schemeClr val="tx1"/>
                        </a:solidFill>
                        <a:ea typeface="Calibri"/>
                        <a:cs typeface="Times New Roman"/>
                      </a:rPr>
                      <m:t>  </m:t>
                    </m:r>
                  </m:oMath>
                </a14:m>
                <a:endParaRPr lang="uk-UA" sz="3200" dirty="0" smtClean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3200" dirty="0" smtClean="0">
                    <a:solidFill>
                      <a:schemeClr val="tx1"/>
                    </a:solidFill>
                    <a:ea typeface="Calibri"/>
                    <a:cs typeface="Times New Roman"/>
                  </a:rPr>
                  <a:t>4)4,8:0,12=48:12=4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uk-UA" sz="3200" dirty="0">
                        <a:solidFill>
                          <a:schemeClr val="tx1"/>
                        </a:solidFill>
                        <a:ea typeface="Calibri"/>
                        <a:cs typeface="Times New Roman"/>
                      </a:rPr>
                      <m:t>                 </m:t>
                    </m:r>
                  </m:oMath>
                </a14:m>
                <a:endParaRPr lang="ru-RU" sz="2400" dirty="0">
                  <a:solidFill>
                    <a:schemeClr val="tx1"/>
                  </a:solidFill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100" dirty="0">
                    <a:effectLst/>
                    <a:ea typeface="Calibri"/>
                    <a:cs typeface="Times New Roman"/>
                  </a:rPr>
                  <a:t> </a:t>
                </a:r>
                <a:endParaRPr lang="ru-RU" sz="1100" dirty="0">
                  <a:effectLst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08" y="2264030"/>
                <a:ext cx="8424936" cy="4392488"/>
              </a:xfrm>
              <a:prstGeom prst="rect">
                <a:avLst/>
              </a:prstGeom>
              <a:blipFill rotWithShape="1">
                <a:blip r:embed="rId3"/>
                <a:stretch>
                  <a:fillRect l="-16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Прямая соединительная линия 3"/>
          <p:cNvCxnSpPr/>
          <p:nvPr/>
        </p:nvCxnSpPr>
        <p:spPr>
          <a:xfrm>
            <a:off x="4283968" y="3645024"/>
            <a:ext cx="144016" cy="131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835696" y="1673087"/>
            <a:ext cx="1281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3403BD"/>
                </a:solidFill>
              </a:rPr>
              <a:t>2 етап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061170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ена ВКонтакте">
            <a:hlinkClick r:id="" action="ppaction://noaction"/>
          </p:cNvPr>
          <p:cNvPicPr/>
          <p:nvPr/>
        </p:nvPicPr>
        <p:blipFill>
          <a:blip r:embed="rId2" cstate="print"/>
          <a:srcRect t="15434" r="56334" b="6109"/>
          <a:stretch>
            <a:fillRect/>
          </a:stretch>
        </p:blipFill>
        <p:spPr bwMode="auto">
          <a:xfrm>
            <a:off x="785786" y="2000240"/>
            <a:ext cx="2052000" cy="176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Данные экзит-пола от телеканала Интер &quot; ИИИ &quot;Поток&quot; Главные новости дня">
            <a:hlinkClick r:id="" action="ppaction://noaction"/>
          </p:cNvPr>
          <p:cNvPicPr/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3571868" y="2000240"/>
            <a:ext cx="2052000" cy="176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Страница 40. Каналы ТВ">
            <a:hlinkClick r:id="" action="ppaction://noaction"/>
          </p:cNvPr>
          <p:cNvPicPr/>
          <p:nvPr/>
        </p:nvPicPr>
        <p:blipFill>
          <a:blip r:embed="rId4" cstate="print"/>
          <a:srcRect l="14575" t="11231" r="15992" b="13823"/>
          <a:stretch>
            <a:fillRect/>
          </a:stretch>
        </p:blipFill>
        <p:spPr bwMode="auto">
          <a:xfrm>
            <a:off x="1828689" y="4078779"/>
            <a:ext cx="2052000" cy="176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Украинские телевидение">
            <a:hlinkClick r:id="" action="ppaction://noaction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075672"/>
            <a:ext cx="2052000" cy="176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Новости. Стр. 139 - Футбольный клуб &quot;Динамо&quot; Киев. Официальный сайт">
            <a:hlinkClick r:id="" action="ppaction://noaction"/>
          </p:cNvPr>
          <p:cNvPicPr/>
          <p:nvPr/>
        </p:nvPicPr>
        <p:blipFill>
          <a:blip r:embed="rId6" cstate="print"/>
          <a:srcRect b="18774"/>
          <a:stretch>
            <a:fillRect/>
          </a:stretch>
        </p:blipFill>
        <p:spPr bwMode="auto">
          <a:xfrm>
            <a:off x="6143636" y="2000240"/>
            <a:ext cx="2052000" cy="176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-342292" y="268923"/>
            <a:ext cx="9828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Актуалізація опорних знань</a:t>
            </a:r>
            <a:endParaRPr lang="ru-RU" sz="6000" b="1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23" y="5877272"/>
            <a:ext cx="9252520" cy="79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5400" b="1" dirty="0" smtClean="0">
                <a:ln w="11430"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Обери  канал  і закінчи речення</a:t>
            </a:r>
            <a:endParaRPr lang="ru-RU" sz="5400" b="1" dirty="0">
              <a:ln w="11430"/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270535"/>
            <a:ext cx="1281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3403BD"/>
                </a:solidFill>
              </a:rPr>
              <a:t>3 </a:t>
            </a:r>
            <a:r>
              <a:rPr lang="ru-RU" sz="2400" b="1" dirty="0" err="1">
                <a:solidFill>
                  <a:srgbClr val="3403BD"/>
                </a:solidFill>
              </a:rPr>
              <a:t>етап</a:t>
            </a:r>
            <a:r>
              <a:rPr lang="ru-RU" sz="2400" b="1" dirty="0">
                <a:solidFill>
                  <a:srgbClr val="3403B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421595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88640"/>
            <a:ext cx="2571736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440452" y="2708920"/>
            <a:ext cx="54520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Мама </a:t>
            </a:r>
            <a:r>
              <a:rPr lang="ru-RU" sz="3200" b="1" dirty="0" smtClean="0"/>
              <a:t>заплатила у </a:t>
            </a:r>
            <a:r>
              <a:rPr lang="ru-RU" sz="3200" b="1" dirty="0" err="1" smtClean="0"/>
              <a:t>магазині</a:t>
            </a:r>
            <a:r>
              <a:rPr lang="ru-RU" sz="3200" b="1" dirty="0" smtClean="0"/>
              <a:t>        40   </a:t>
            </a:r>
            <a:r>
              <a:rPr lang="ru-RU" sz="3200" b="1" dirty="0" err="1"/>
              <a:t>грн</a:t>
            </a:r>
            <a:r>
              <a:rPr lang="ru-RU" sz="3200" b="1" dirty="0"/>
              <a:t> за </a:t>
            </a:r>
            <a:r>
              <a:rPr lang="ru-RU" sz="3200" b="1" dirty="0" smtClean="0"/>
              <a:t>  5 </a:t>
            </a:r>
            <a:r>
              <a:rPr lang="ru-RU" sz="3200" b="1" dirty="0"/>
              <a:t>кг </a:t>
            </a:r>
            <a:r>
              <a:rPr lang="ru-RU" sz="3200" b="1" dirty="0" err="1"/>
              <a:t>борошна</a:t>
            </a:r>
            <a:r>
              <a:rPr lang="ru-RU" sz="3200" b="1" dirty="0"/>
              <a:t>, а </a:t>
            </a:r>
            <a:r>
              <a:rPr lang="ru-RU" sz="3200" b="1" dirty="0" smtClean="0"/>
              <a:t>на ринку </a:t>
            </a:r>
            <a:r>
              <a:rPr lang="ru-RU" sz="3200" b="1" dirty="0"/>
              <a:t>— 16 </a:t>
            </a:r>
            <a:r>
              <a:rPr lang="ru-RU" sz="3200" b="1" dirty="0" err="1"/>
              <a:t>грн</a:t>
            </a:r>
            <a:r>
              <a:rPr lang="ru-RU" sz="3200" b="1" dirty="0"/>
              <a:t> за 2 кг. </a:t>
            </a:r>
            <a:r>
              <a:rPr lang="ru-RU" sz="3200" b="1" dirty="0" err="1"/>
              <a:t>Чи</a:t>
            </a:r>
            <a:r>
              <a:rPr lang="ru-RU" sz="3200" b="1" dirty="0"/>
              <a:t> за </a:t>
            </a:r>
            <a:r>
              <a:rPr lang="ru-RU" sz="3200" b="1" dirty="0" err="1"/>
              <a:t>однакову</a:t>
            </a:r>
            <a:r>
              <a:rPr lang="ru-RU" sz="3200" b="1" dirty="0"/>
              <a:t> </a:t>
            </a:r>
            <a:r>
              <a:rPr lang="ru-RU" sz="3200" b="1" dirty="0" err="1" smtClean="0"/>
              <a:t>ціну</a:t>
            </a:r>
            <a:r>
              <a:rPr lang="ru-RU" sz="3200" b="1" dirty="0" smtClean="0"/>
              <a:t> мама купила </a:t>
            </a:r>
            <a:r>
              <a:rPr lang="ru-RU" sz="3200" b="1" dirty="0" err="1" smtClean="0"/>
              <a:t>борошно</a:t>
            </a:r>
            <a:r>
              <a:rPr lang="ru-RU" sz="3200" b="1" dirty="0"/>
              <a:t>? </a:t>
            </a:r>
            <a:endParaRPr lang="ru-RU" sz="3200" b="1" dirty="0">
              <a:ln w="11430"/>
              <a:solidFill>
                <a:srgbClr val="B60A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8640"/>
            <a:ext cx="374441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90" y="4005064"/>
            <a:ext cx="3400763" cy="230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690" y="2117442"/>
            <a:ext cx="35317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3403BD"/>
                </a:solidFill>
              </a:rPr>
              <a:t>4 </a:t>
            </a:r>
            <a:r>
              <a:rPr lang="ru-RU" sz="2400" b="1" dirty="0" err="1" smtClean="0">
                <a:solidFill>
                  <a:srgbClr val="3403BD"/>
                </a:solidFill>
              </a:rPr>
              <a:t>етап</a:t>
            </a:r>
            <a:endParaRPr lang="ru-RU" sz="2400" b="1" dirty="0" smtClean="0">
              <a:solidFill>
                <a:srgbClr val="3403BD"/>
              </a:solidFill>
            </a:endParaRPr>
          </a:p>
          <a:p>
            <a:r>
              <a:rPr lang="ru-RU" sz="2400" b="1" dirty="0" err="1" smtClean="0">
                <a:solidFill>
                  <a:srgbClr val="3403BD"/>
                </a:solidFill>
              </a:rPr>
              <a:t>Проблемна</a:t>
            </a:r>
            <a:r>
              <a:rPr lang="ru-RU" sz="2400" b="1" dirty="0" smtClean="0">
                <a:solidFill>
                  <a:srgbClr val="3403BD"/>
                </a:solidFill>
              </a:rPr>
              <a:t> </a:t>
            </a:r>
            <a:r>
              <a:rPr lang="ru-RU" sz="2400" b="1" dirty="0" err="1" smtClean="0">
                <a:solidFill>
                  <a:srgbClr val="3403BD"/>
                </a:solidFill>
              </a:rPr>
              <a:t>ситуація</a:t>
            </a:r>
            <a:r>
              <a:rPr lang="ru-RU" sz="2400" b="1" dirty="0" smtClean="0">
                <a:solidFill>
                  <a:srgbClr val="3403BD"/>
                </a:solidFill>
              </a:rPr>
              <a:t> </a:t>
            </a:r>
            <a:endParaRPr lang="ru-RU" sz="2400" b="1" dirty="0">
              <a:solidFill>
                <a:srgbClr val="3403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333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1" y="35474"/>
            <a:ext cx="2573337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84" y="1827018"/>
            <a:ext cx="145292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60328"/>
            <a:ext cx="1601915" cy="2664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1560133"/>
            <a:ext cx="73003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/>
              <a:t>Щоб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дізнатися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скільки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коштує</a:t>
            </a:r>
            <a:r>
              <a:rPr lang="ru-RU" sz="3200" b="1" dirty="0" smtClean="0"/>
              <a:t>        1 кг </a:t>
            </a:r>
            <a:r>
              <a:rPr lang="ru-RU" sz="3200" b="1" dirty="0" err="1" smtClean="0"/>
              <a:t>борошна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потрібно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знайти</a:t>
            </a:r>
            <a:r>
              <a:rPr lang="ru-RU" sz="3200" b="1" dirty="0" smtClean="0"/>
              <a:t> два </a:t>
            </a:r>
            <a:r>
              <a:rPr lang="ru-RU" sz="3200" b="1" dirty="0" err="1" smtClean="0"/>
              <a:t>відношення</a:t>
            </a:r>
            <a:r>
              <a:rPr lang="ru-RU" sz="3200" b="1" dirty="0" smtClean="0"/>
              <a:t> 40:5 і 16:2.</a:t>
            </a:r>
          </a:p>
          <a:p>
            <a:r>
              <a:rPr lang="uk-UA" sz="3200" dirty="0" smtClean="0"/>
              <a:t>40:5=8 (грн) – ціна за 1 кг борошна у магазині</a:t>
            </a:r>
          </a:p>
          <a:p>
            <a:r>
              <a:rPr lang="uk-UA" sz="3200" dirty="0" smtClean="0"/>
              <a:t>16:2=8 (грн) – ціна за 1 кг борошна на ринку</a:t>
            </a:r>
          </a:p>
          <a:p>
            <a:pPr algn="ctr"/>
            <a:r>
              <a:rPr lang="uk-UA" sz="3200" dirty="0" smtClean="0"/>
              <a:t>Можна записати : </a:t>
            </a:r>
            <a:r>
              <a:rPr lang="uk-UA" sz="3200" b="1" dirty="0" smtClean="0">
                <a:solidFill>
                  <a:srgbClr val="C00000"/>
                </a:solidFill>
              </a:rPr>
              <a:t>40:5=16:2.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20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ÑÐµÐ±ÑÑ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3081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ÑÐµÐ±ÑÑ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532" y="1393828"/>
            <a:ext cx="19050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ÑÐµÐ±ÑÑ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535" y="3263562"/>
            <a:ext cx="111170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ÑÐµÐ±ÑÑÐ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3017" y="1393828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ÑÐµÐ±ÑÑÐ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8533" y="1393828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ÑÐµÐ±ÑÑÐ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50965"/>
            <a:ext cx="1800200" cy="210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53448" y="3286617"/>
            <a:ext cx="1007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А=О</a:t>
            </a:r>
            <a:endParaRPr lang="ru-RU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227" y="0"/>
            <a:ext cx="829151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546" y="26166"/>
            <a:ext cx="829151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860" y="211904"/>
            <a:ext cx="15430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446757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ÑÐµÐ±ÑÑ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308104"/>
            <a:ext cx="2044836" cy="204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ÑÐµÐ±ÑÑ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532" y="1393828"/>
            <a:ext cx="19050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ÑÐµÐ±ÑÑ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535" y="3263562"/>
            <a:ext cx="111170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ÑÐµÐ±ÑÑÐ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3017" y="1393828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ÑÐµÐ±ÑÑÐ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8533" y="1393828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ÑÐµÐ±ÑÑÐ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50966"/>
            <a:ext cx="1800200" cy="194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53448" y="3286617"/>
            <a:ext cx="1007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А=О</a:t>
            </a:r>
            <a:endParaRPr lang="ru-RU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227" y="0"/>
            <a:ext cx="829151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5648" y="4428430"/>
            <a:ext cx="9828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 smtClean="0">
                <a:solidFill>
                  <a:srgbClr val="3403BD"/>
                </a:solidFill>
              </a:rPr>
              <a:t>Пропорція</a:t>
            </a:r>
            <a:r>
              <a:rPr lang="ru-RU" sz="4800" b="1" dirty="0">
                <a:solidFill>
                  <a:srgbClr val="3403BD"/>
                </a:solidFill>
              </a:rPr>
              <a:t>. </a:t>
            </a:r>
            <a:endParaRPr lang="ru-RU" sz="4800" b="1" dirty="0" smtClean="0">
              <a:solidFill>
                <a:srgbClr val="3403BD"/>
              </a:solidFill>
            </a:endParaRPr>
          </a:p>
          <a:p>
            <a:pPr algn="ctr"/>
            <a:r>
              <a:rPr lang="ru-RU" sz="4800" b="1" dirty="0" err="1" smtClean="0">
                <a:solidFill>
                  <a:srgbClr val="3403BD"/>
                </a:solidFill>
              </a:rPr>
              <a:t>Основна</a:t>
            </a:r>
            <a:r>
              <a:rPr lang="ru-RU" sz="4800" b="1" dirty="0" smtClean="0">
                <a:solidFill>
                  <a:srgbClr val="3403BD"/>
                </a:solidFill>
              </a:rPr>
              <a:t> </a:t>
            </a:r>
            <a:r>
              <a:rPr lang="ru-RU" sz="4800" b="1" dirty="0" err="1">
                <a:solidFill>
                  <a:srgbClr val="3403BD"/>
                </a:solidFill>
              </a:rPr>
              <a:t>властивість</a:t>
            </a:r>
            <a:r>
              <a:rPr lang="ru-RU" sz="4800" b="1" dirty="0">
                <a:solidFill>
                  <a:srgbClr val="3403BD"/>
                </a:solidFill>
              </a:rPr>
              <a:t> </a:t>
            </a:r>
            <a:r>
              <a:rPr lang="ru-RU" sz="4800" b="1" dirty="0" err="1">
                <a:solidFill>
                  <a:srgbClr val="3403BD"/>
                </a:solidFill>
              </a:rPr>
              <a:t>пропорції</a:t>
            </a:r>
            <a:r>
              <a:rPr lang="ru-RU" sz="4800" b="1" dirty="0">
                <a:solidFill>
                  <a:srgbClr val="3403BD"/>
                </a:solidFill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7636" y="362962"/>
            <a:ext cx="14468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3403BD"/>
                </a:solidFill>
              </a:rPr>
              <a:t>5 </a:t>
            </a:r>
            <a:r>
              <a:rPr lang="ru-RU" sz="2400" b="1" dirty="0" err="1" smtClean="0">
                <a:solidFill>
                  <a:srgbClr val="3403BD"/>
                </a:solidFill>
              </a:rPr>
              <a:t>етап</a:t>
            </a:r>
            <a:endParaRPr lang="ru-RU" sz="2400" b="1" dirty="0">
              <a:solidFill>
                <a:srgbClr val="3403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6409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847" y="4892536"/>
            <a:ext cx="1646237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387" y="5362756"/>
            <a:ext cx="1896765" cy="118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6387" y="405115"/>
            <a:ext cx="79896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>
                <a:solidFill>
                  <a:srgbClr val="005828"/>
                </a:solidFill>
              </a:rPr>
              <a:t>Пропорція</a:t>
            </a:r>
            <a:r>
              <a:rPr lang="ru-RU" sz="4800" b="1" dirty="0">
                <a:solidFill>
                  <a:srgbClr val="005828"/>
                </a:solidFill>
              </a:rPr>
              <a:t> – </a:t>
            </a:r>
            <a:r>
              <a:rPr lang="ru-RU" sz="4800" b="1" dirty="0" err="1">
                <a:solidFill>
                  <a:srgbClr val="005828"/>
                </a:solidFill>
              </a:rPr>
              <a:t>це</a:t>
            </a:r>
            <a:r>
              <a:rPr lang="ru-RU" sz="4800" b="1" dirty="0">
                <a:solidFill>
                  <a:srgbClr val="005828"/>
                </a:solidFill>
              </a:rPr>
              <a:t> </a:t>
            </a:r>
            <a:r>
              <a:rPr lang="ru-RU" sz="4800" b="1" dirty="0" err="1">
                <a:solidFill>
                  <a:srgbClr val="005828"/>
                </a:solidFill>
              </a:rPr>
              <a:t>рівність</a:t>
            </a:r>
            <a:r>
              <a:rPr lang="ru-RU" sz="4800" b="1" dirty="0">
                <a:solidFill>
                  <a:srgbClr val="005828"/>
                </a:solidFill>
              </a:rPr>
              <a:t> </a:t>
            </a:r>
            <a:r>
              <a:rPr lang="ru-RU" sz="4800" b="1" dirty="0" err="1">
                <a:solidFill>
                  <a:srgbClr val="005828"/>
                </a:solidFill>
              </a:rPr>
              <a:t>двох</a:t>
            </a:r>
            <a:r>
              <a:rPr lang="ru-RU" sz="4800" b="1" dirty="0">
                <a:solidFill>
                  <a:srgbClr val="005828"/>
                </a:solidFill>
              </a:rPr>
              <a:t> </a:t>
            </a:r>
            <a:r>
              <a:rPr lang="ru-RU" sz="4800" b="1" dirty="0" err="1">
                <a:solidFill>
                  <a:srgbClr val="005828"/>
                </a:solidFill>
              </a:rPr>
              <a:t>відношень</a:t>
            </a:r>
            <a:r>
              <a:rPr lang="ru-RU" sz="4800" b="1" dirty="0">
                <a:solidFill>
                  <a:srgbClr val="005828"/>
                </a:solidFill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8006" y="1974775"/>
            <a:ext cx="253654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6941" y="4075275"/>
            <a:ext cx="3736050" cy="817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0180" y="2389658"/>
            <a:ext cx="193833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794" y="1974775"/>
            <a:ext cx="21399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3677" y="4748325"/>
            <a:ext cx="2171342" cy="178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770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6800" y="304813"/>
            <a:ext cx="60486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6600CC"/>
                </a:solidFill>
                <a:latin typeface="Arial Black" panose="020B0A04020102020204" pitchFamily="34" charset="0"/>
              </a:rPr>
              <a:t>Пропорція</a:t>
            </a:r>
            <a:endParaRPr lang="ru-RU" sz="6000" b="1" dirty="0">
              <a:solidFill>
                <a:srgbClr val="6600CC"/>
              </a:solidFill>
              <a:latin typeface="Arial Black" panose="020B0A040201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987" y="282500"/>
            <a:ext cx="2573337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215" y="2631764"/>
            <a:ext cx="356141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95936" y="2801041"/>
            <a:ext cx="16210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</a:rPr>
              <a:t>а</a:t>
            </a:r>
            <a:r>
              <a:rPr lang="uk-UA" sz="3200" b="1" dirty="0" smtClean="0">
                <a:solidFill>
                  <a:srgbClr val="FF0000"/>
                </a:solidFill>
              </a:rPr>
              <a:t>бо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7019" y="2797909"/>
            <a:ext cx="3221906" cy="257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трелка вниз 8"/>
          <p:cNvSpPr/>
          <p:nvPr/>
        </p:nvSpPr>
        <p:spPr>
          <a:xfrm>
            <a:off x="6462210" y="1269021"/>
            <a:ext cx="54006" cy="1824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2340000" flipH="1">
            <a:off x="3887190" y="1107388"/>
            <a:ext cx="89503" cy="17033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731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17032"/>
            <a:ext cx="230981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8721" y="404664"/>
            <a:ext cx="6558279" cy="176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644" y="2014275"/>
            <a:ext cx="4779963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232" y="3180457"/>
            <a:ext cx="45243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9621" y="1938798"/>
            <a:ext cx="70167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3584" y="1938798"/>
            <a:ext cx="420687" cy="171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97020"/>
            <a:ext cx="1631702" cy="73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644" y="1835050"/>
            <a:ext cx="1822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9778" y="5400675"/>
            <a:ext cx="4779963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2966" y="2742937"/>
            <a:ext cx="4676775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3584" y="-323427"/>
            <a:ext cx="5585952" cy="1390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331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334" y="5001890"/>
            <a:ext cx="259080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74947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Основна властивість пропорції</a:t>
            </a:r>
          </a:p>
          <a:p>
            <a:pPr algn="ctr"/>
            <a:r>
              <a:rPr lang="uk-UA" sz="3600" b="1" dirty="0" smtClean="0"/>
              <a:t>Добуток крайніх членів пропорції дорівнює добутку її середніх членів</a:t>
            </a:r>
            <a:endParaRPr lang="ru-RU" sz="36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064538" y="4209802"/>
            <a:ext cx="1653249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530819" y="5259561"/>
            <a:ext cx="2088232" cy="6975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717787" y="4684985"/>
            <a:ext cx="36160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823B"/>
                </a:solidFill>
              </a:rPr>
              <a:t>а</a:t>
            </a:r>
            <a:r>
              <a:rPr lang="ru-RU" sz="5400" dirty="0" smtClean="0"/>
              <a:t> ∙</a:t>
            </a:r>
            <a:r>
              <a:rPr lang="en-US" sz="5400" b="1" dirty="0" smtClean="0">
                <a:solidFill>
                  <a:srgbClr val="00823B"/>
                </a:solidFill>
              </a:rPr>
              <a:t>d</a:t>
            </a:r>
            <a:r>
              <a:rPr lang="en-US" sz="5400" dirty="0" smtClean="0"/>
              <a:t>=</a:t>
            </a:r>
            <a:r>
              <a:rPr lang="en-US" sz="5400" b="1" dirty="0" err="1" smtClean="0">
                <a:solidFill>
                  <a:srgbClr val="FF0000"/>
                </a:solidFill>
              </a:rPr>
              <a:t>b</a:t>
            </a:r>
            <a:r>
              <a:rPr lang="en-US" sz="5400" dirty="0" err="1" smtClean="0"/>
              <a:t>∙</a:t>
            </a:r>
            <a:r>
              <a:rPr lang="en-US" sz="5400" b="1" dirty="0" err="1" smtClean="0">
                <a:solidFill>
                  <a:srgbClr val="FF0000"/>
                </a:solidFill>
              </a:rPr>
              <a:t>c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0334" y="3613666"/>
            <a:ext cx="38536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latin typeface="+mj-lt"/>
              </a:rPr>
              <a:t>1. </a:t>
            </a:r>
            <a:r>
              <a:rPr lang="ru-RU" sz="5400" b="1" dirty="0" smtClean="0">
                <a:solidFill>
                  <a:srgbClr val="00823B"/>
                </a:solidFill>
              </a:rPr>
              <a:t>а</a:t>
            </a:r>
            <a:r>
              <a:rPr lang="ru-RU" sz="5400" b="1" dirty="0" smtClean="0"/>
              <a:t> </a:t>
            </a:r>
            <a:r>
              <a:rPr lang="en-US" sz="5400" b="1" dirty="0" smtClean="0"/>
              <a:t>:</a:t>
            </a:r>
            <a:r>
              <a:rPr lang="en-US" sz="5400" b="1" dirty="0" smtClean="0">
                <a:solidFill>
                  <a:srgbClr val="FF0000"/>
                </a:solidFill>
              </a:rPr>
              <a:t>b</a:t>
            </a:r>
            <a:r>
              <a:rPr lang="en-US" sz="5400" b="1" dirty="0" smtClean="0"/>
              <a:t>=</a:t>
            </a:r>
            <a:r>
              <a:rPr lang="en-US" sz="5400" b="1" dirty="0" err="1" smtClean="0">
                <a:solidFill>
                  <a:srgbClr val="FF0000"/>
                </a:solidFill>
              </a:rPr>
              <a:t>c</a:t>
            </a:r>
            <a:r>
              <a:rPr lang="en-US" sz="5400" b="1" dirty="0" err="1" smtClean="0"/>
              <a:t>:</a:t>
            </a:r>
            <a:r>
              <a:rPr lang="en-US" sz="5400" b="1" dirty="0" err="1" smtClean="0">
                <a:solidFill>
                  <a:srgbClr val="00823B"/>
                </a:solidFill>
              </a:rPr>
              <a:t>d</a:t>
            </a:r>
            <a:endParaRPr lang="en-US" sz="5400" b="1" dirty="0">
              <a:solidFill>
                <a:srgbClr val="00823B"/>
              </a:solidFill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9463" y="2708720"/>
            <a:ext cx="2529502" cy="18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716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395310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56142"/>
            <a:ext cx="3004244" cy="205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7004" y="2710315"/>
            <a:ext cx="2494864" cy="162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2984" y="4775212"/>
            <a:ext cx="2852342" cy="193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585" y="4797152"/>
            <a:ext cx="298735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7969"/>
            <a:ext cx="2654024" cy="1802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3" y="2896146"/>
            <a:ext cx="2928577" cy="190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0285" y="2880189"/>
            <a:ext cx="2752777" cy="187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719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86903"/>
            <a:ext cx="8597576" cy="345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03300"/>
            <a:ext cx="8597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Вправа з підручника </a:t>
            </a:r>
            <a:r>
              <a:rPr lang="uk-UA" sz="3600" b="1" dirty="0" err="1" smtClean="0">
                <a:solidFill>
                  <a:schemeClr val="accent2">
                    <a:lumMod val="50000"/>
                  </a:schemeClr>
                </a:solidFill>
              </a:rPr>
              <a:t>А.Г.Мерзляк</a:t>
            </a:r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6 клас</a:t>
            </a:r>
          </a:p>
          <a:p>
            <a:pPr algn="ctr"/>
            <a:r>
              <a:rPr lang="uk-UA" sz="3600" b="1" dirty="0" smtClean="0">
                <a:solidFill>
                  <a:schemeClr val="accent2">
                    <a:lumMod val="50000"/>
                  </a:schemeClr>
                </a:solidFill>
              </a:rPr>
              <a:t>(Усно)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052736"/>
            <a:ext cx="1194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3403BD"/>
                </a:solidFill>
              </a:rPr>
              <a:t>6 </a:t>
            </a:r>
            <a:r>
              <a:rPr lang="ru-RU" sz="2400" b="1" dirty="0" err="1">
                <a:solidFill>
                  <a:srgbClr val="3403BD"/>
                </a:solidFill>
              </a:rPr>
              <a:t>етап</a:t>
            </a:r>
            <a:endParaRPr lang="ru-RU" sz="2400" b="1" dirty="0">
              <a:solidFill>
                <a:srgbClr val="3403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5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571736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0298" y="428604"/>
            <a:ext cx="6215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6000" b="1" dirty="0" smtClean="0">
                <a:ln w="11430"/>
                <a:solidFill>
                  <a:srgbClr val="B60A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Пропорції  в  житті</a:t>
            </a: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 l="30465" t="13897" r="32817" b="12126"/>
          <a:stretch>
            <a:fillRect/>
          </a:stretch>
        </p:blipFill>
        <p:spPr bwMode="auto">
          <a:xfrm>
            <a:off x="642910" y="1928802"/>
            <a:ext cx="285752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Выгнутая влево стрелка 13"/>
          <p:cNvSpPr/>
          <p:nvPr/>
        </p:nvSpPr>
        <p:spPr>
          <a:xfrm>
            <a:off x="3714744" y="2143116"/>
            <a:ext cx="1071570" cy="1285884"/>
          </a:xfrm>
          <a:prstGeom prst="curvedRightArrow">
            <a:avLst/>
          </a:prstGeom>
          <a:solidFill>
            <a:srgbClr val="B60A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>
            <a:off x="3857620" y="4786322"/>
            <a:ext cx="1071570" cy="1214446"/>
          </a:xfrm>
          <a:prstGeom prst="curvedLeftArrow">
            <a:avLst/>
          </a:prstGeom>
          <a:solidFill>
            <a:srgbClr val="B60A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 descr="Истории бизнеса &quot; Инфозона бизнеса"/>
          <p:cNvPicPr/>
          <p:nvPr/>
        </p:nvPicPr>
        <p:blipFill>
          <a:blip r:embed="rId4" cstate="print"/>
          <a:srcRect l="13139" r="4866" b="3650"/>
          <a:stretch>
            <a:fillRect/>
          </a:stretch>
        </p:blipFill>
        <p:spPr bwMode="auto">
          <a:xfrm>
            <a:off x="5286380" y="1928802"/>
            <a:ext cx="307183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929058" y="3214686"/>
            <a:ext cx="4571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0" b="1" dirty="0" smtClean="0">
                <a:solidFill>
                  <a:srgbClr val="34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1000" b="1" dirty="0"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03484" y="1259601"/>
            <a:ext cx="1194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3403BD"/>
                </a:solidFill>
              </a:rPr>
              <a:t>7 етап</a:t>
            </a:r>
            <a:endParaRPr lang="en-US" sz="2400" b="1" dirty="0">
              <a:solidFill>
                <a:srgbClr val="3403BD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428860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428860" y="428604"/>
            <a:ext cx="621510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60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Пропорції в кулінарії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1357298"/>
            <a:ext cx="8643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800" b="1" u="sng" dirty="0" smtClean="0"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випічки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порцій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торту «Медовик»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80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 меду.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меду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приготувати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порцій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торту?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36" r="7497"/>
          <a:stretch/>
        </p:blipFill>
        <p:spPr bwMode="auto">
          <a:xfrm>
            <a:off x="500034" y="4149080"/>
            <a:ext cx="30232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2017" y="3645024"/>
            <a:ext cx="34661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8571" y="197473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4800" dirty="0" smtClean="0"/>
              <a:t>Розв’язання</a:t>
            </a:r>
          </a:p>
          <a:p>
            <a:endParaRPr lang="ru-RU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4030" y="620688"/>
            <a:ext cx="346868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425700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349587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Мед         </a:t>
            </a:r>
            <a:r>
              <a:rPr lang="ru-RU" dirty="0" smtClean="0">
                <a:latin typeface="Arial Black" panose="020B0A04020102020204" pitchFamily="34" charset="0"/>
              </a:rPr>
              <a:t>       </a:t>
            </a:r>
            <a:r>
              <a:rPr lang="ru-RU" dirty="0" err="1" smtClean="0">
                <a:latin typeface="Arial Black" panose="020B0A04020102020204" pitchFamily="34" charset="0"/>
              </a:rPr>
              <a:t>Порції</a:t>
            </a:r>
            <a:r>
              <a:rPr lang="ru-RU" dirty="0" smtClean="0">
                <a:latin typeface="Arial Black" panose="020B0A04020102020204" pitchFamily="34" charset="0"/>
              </a:rPr>
              <a:t>  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80 г меду </a:t>
            </a:r>
            <a:r>
              <a:rPr lang="ru-RU" dirty="0" smtClean="0">
                <a:latin typeface="Arial Black" panose="020B0A04020102020204" pitchFamily="34" charset="0"/>
              </a:rPr>
              <a:t>–    </a:t>
            </a:r>
            <a:r>
              <a:rPr lang="ru-RU" dirty="0">
                <a:latin typeface="Arial Black" panose="020B0A04020102020204" pitchFamily="34" charset="0"/>
              </a:rPr>
              <a:t>4 </a:t>
            </a:r>
            <a:r>
              <a:rPr lang="ru-RU" dirty="0" err="1">
                <a:latin typeface="Arial Black" panose="020B0A04020102020204" pitchFamily="34" charset="0"/>
              </a:rPr>
              <a:t>порції</a:t>
            </a:r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r>
              <a:rPr lang="ru-RU" dirty="0">
                <a:latin typeface="Arial Black" panose="020B0A04020102020204" pitchFamily="34" charset="0"/>
              </a:rPr>
              <a:t>х г меду – </a:t>
            </a:r>
            <a:r>
              <a:rPr lang="ru-RU" dirty="0" smtClean="0">
                <a:latin typeface="Arial Black" panose="020B0A04020102020204" pitchFamily="34" charset="0"/>
              </a:rPr>
              <a:t>     11 </a:t>
            </a:r>
            <a:r>
              <a:rPr lang="ru-RU" dirty="0" err="1">
                <a:latin typeface="Arial Black" panose="020B0A04020102020204" pitchFamily="34" charset="0"/>
              </a:rPr>
              <a:t>порцій</a:t>
            </a:r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84224" y="3211488"/>
            <a:ext cx="13177464" cy="183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69568" y="5481352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(г) – меду,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потрібно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приготування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11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порцій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торту.</a:t>
            </a: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220 г.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808" y="5229200"/>
            <a:ext cx="2646040" cy="101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3282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428860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428860" y="285728"/>
            <a:ext cx="588704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4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Пропорції на швейному</a:t>
            </a:r>
          </a:p>
          <a:p>
            <a:pPr algn="ctr">
              <a:lnSpc>
                <a:spcPct val="80000"/>
              </a:lnSpc>
            </a:pPr>
            <a:r>
              <a:rPr lang="uk-UA" sz="4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виробництві (1 група)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1643050"/>
            <a:ext cx="8643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34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uk-UA" sz="2800" b="1" u="sng" dirty="0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608 (1)(підручник </a:t>
            </a:r>
            <a:r>
              <a:rPr lang="uk-UA" sz="2800" b="1" u="sng" dirty="0" err="1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А.Г.Мерзляк</a:t>
            </a:r>
            <a:r>
              <a:rPr lang="uk-UA" sz="2800" b="1" u="sng" dirty="0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uk-UA" sz="2800" b="1" dirty="0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пошиття 14 однакових костюмів витратили </a:t>
            </a:r>
          </a:p>
          <a:p>
            <a:pPr algn="ctr"/>
            <a:r>
              <a:rPr lang="uk-UA" sz="2800" b="1" dirty="0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49 м тканини. Скільки таких костюмів можна пошити з 84 м цієї тканини?</a:t>
            </a:r>
            <a:endParaRPr lang="ru-RU" sz="2800" b="1" dirty="0">
              <a:solidFill>
                <a:srgbClr val="0058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Флане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414094"/>
            <a:ext cx="4000528" cy="299146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" name="Рисунок 11" descr="Детки. - Отличная детская одежда по приятным ценам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214686"/>
            <a:ext cx="3029521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4680461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428860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357422" y="214290"/>
            <a:ext cx="621510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6000" b="1" dirty="0" smtClean="0">
                <a:ln w="11430"/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Пропорції в медицині(2 група)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71438" y="1265434"/>
            <a:ext cx="86439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34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uk-UA" sz="2800" b="1" u="sng" dirty="0" smtClean="0"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100 грамах чорної смородини міститься  приблизно 0,25 г вітаміну С. Скільки грамів чорної смородини потрібно з’їсти людині за день, якщо добова норма вітаміну С складає 0,05 грама?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Скоро поспеет смородина . Лечение &quot;болячек&quot; чудо ягодкой!"/>
          <p:cNvPicPr>
            <a:picLocks noChangeAspect="1" noChangeArrowheads="1"/>
          </p:cNvPicPr>
          <p:nvPr/>
        </p:nvPicPr>
        <p:blipFill>
          <a:blip r:embed="rId3" cstate="print"/>
          <a:srcRect l="6209" t="1656" r="6870" b="5628"/>
          <a:stretch>
            <a:fillRect/>
          </a:stretch>
        </p:blipFill>
        <p:spPr bwMode="auto">
          <a:xfrm>
            <a:off x="285720" y="3000372"/>
            <a:ext cx="4572032" cy="3657626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030" name="Picture 6" descr="Домашние рецепты приготовления &quot; Страница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429000"/>
            <a:ext cx="3961562" cy="2905147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8550125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5197" y="1427311"/>
            <a:ext cx="7058743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62" y="5283139"/>
            <a:ext cx="5035550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157192"/>
            <a:ext cx="1652587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77837" y="103872"/>
            <a:ext cx="63586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Золота  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пропорція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або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золотий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</a:rPr>
              <a:t>переріз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0417" y="226982"/>
            <a:ext cx="2584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</a:rPr>
              <a:t>Корисна</a:t>
            </a:r>
            <a:r>
              <a:rPr lang="ru-RU" sz="3600" b="1" dirty="0" smtClean="0">
                <a:solidFill>
                  <a:srgbClr val="002060"/>
                </a:solidFill>
              </a:rPr>
              <a:t> реклама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85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6922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410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82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682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8200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4"/>
            <a:ext cx="9144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356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571736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0298" y="428604"/>
            <a:ext cx="621510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60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Домашнє </a:t>
            </a:r>
          </a:p>
          <a:p>
            <a:pPr algn="ctr">
              <a:lnSpc>
                <a:spcPct val="80000"/>
              </a:lnSpc>
            </a:pPr>
            <a:r>
              <a:rPr lang="uk-UA" sz="60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завдання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08089" y="2367486"/>
            <a:ext cx="8247860" cy="836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uk-UA" sz="3200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    Опрацювати п. 20, С.156-159.</a:t>
            </a:r>
          </a:p>
          <a:p>
            <a:pPr algn="just">
              <a:lnSpc>
                <a:spcPct val="80000"/>
              </a:lnSpc>
            </a:pPr>
            <a:r>
              <a:rPr lang="uk-UA" sz="3200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Відповідно до кольору вибраного </a:t>
            </a:r>
            <a:r>
              <a:rPr lang="uk-UA" sz="3200" b="1" dirty="0" err="1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смайлика</a:t>
            </a:r>
            <a:r>
              <a:rPr lang="uk-UA" sz="3200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, виконати завдання</a:t>
            </a:r>
          </a:p>
          <a:p>
            <a:pPr>
              <a:lnSpc>
                <a:spcPct val="80000"/>
              </a:lnSpc>
            </a:pPr>
            <a:r>
              <a:rPr lang="uk-UA" sz="4000" b="1" dirty="0">
                <a:ln w="11430"/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№608(3)</a:t>
            </a:r>
          </a:p>
          <a:p>
            <a:pPr>
              <a:lnSpc>
                <a:spcPct val="80000"/>
              </a:lnSpc>
            </a:pPr>
            <a:r>
              <a:rPr lang="uk-UA" sz="4000" b="1" dirty="0" smtClean="0">
                <a:ln w="1143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№602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C00000"/>
                </a:solidFill>
              </a:rPr>
              <a:t>* Провести </a:t>
            </a:r>
            <a:r>
              <a:rPr lang="ru-RU" sz="2400" b="1" dirty="0">
                <a:solidFill>
                  <a:srgbClr val="C00000"/>
                </a:solidFill>
              </a:rPr>
              <a:t>конкурс </a:t>
            </a:r>
            <a:r>
              <a:rPr lang="ru-RU" sz="2400" b="1" dirty="0" err="1">
                <a:solidFill>
                  <a:srgbClr val="C00000"/>
                </a:solidFill>
              </a:rPr>
              <a:t>краси</a:t>
            </a:r>
            <a:r>
              <a:rPr lang="ru-RU" sz="2400" b="1" dirty="0">
                <a:solidFill>
                  <a:srgbClr val="C00000"/>
                </a:solidFill>
              </a:rPr>
              <a:t> у </a:t>
            </a:r>
            <a:r>
              <a:rPr lang="ru-RU" sz="2400" b="1" dirty="0" err="1">
                <a:solidFill>
                  <a:srgbClr val="C00000"/>
                </a:solidFill>
              </a:rPr>
              <a:t>своїй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сім'ї</a:t>
            </a:r>
            <a:r>
              <a:rPr lang="ru-RU" sz="2400" b="1" dirty="0">
                <a:solidFill>
                  <a:srgbClr val="C00000"/>
                </a:solidFill>
              </a:rPr>
              <a:t>. Для </a:t>
            </a:r>
            <a:r>
              <a:rPr lang="ru-RU" sz="2400" b="1" dirty="0" err="1">
                <a:solidFill>
                  <a:srgbClr val="C00000"/>
                </a:solidFill>
              </a:rPr>
              <a:t>цього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виміряйте</a:t>
            </a:r>
            <a:r>
              <a:rPr lang="ru-RU" sz="2400" b="1" dirty="0">
                <a:solidFill>
                  <a:srgbClr val="C00000"/>
                </a:solidFill>
              </a:rPr>
              <a:t> весь </a:t>
            </a:r>
            <a:r>
              <a:rPr lang="ru-RU" sz="2400" b="1" dirty="0" err="1">
                <a:solidFill>
                  <a:srgbClr val="C00000"/>
                </a:solidFill>
              </a:rPr>
              <a:t>ріст</a:t>
            </a:r>
            <a:r>
              <a:rPr lang="ru-RU" sz="2400" b="1" dirty="0">
                <a:solidFill>
                  <a:srgbClr val="C00000"/>
                </a:solidFill>
              </a:rPr>
              <a:t>, </a:t>
            </a:r>
            <a:r>
              <a:rPr lang="ru-RU" sz="2400" b="1" dirty="0" err="1">
                <a:solidFill>
                  <a:srgbClr val="C00000"/>
                </a:solidFill>
              </a:rPr>
              <a:t>висоту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тулуба</a:t>
            </a:r>
            <a:r>
              <a:rPr lang="ru-RU" sz="2400" b="1" dirty="0">
                <a:solidFill>
                  <a:srgbClr val="C00000"/>
                </a:solidFill>
              </a:rPr>
              <a:t> з головою та </a:t>
            </a:r>
            <a:r>
              <a:rPr lang="ru-RU" sz="2400" b="1" dirty="0" err="1">
                <a:solidFill>
                  <a:srgbClr val="C00000"/>
                </a:solidFill>
              </a:rPr>
              <a:t>довжину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тіла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від</a:t>
            </a:r>
            <a:r>
              <a:rPr lang="ru-RU" sz="2400" b="1" dirty="0">
                <a:solidFill>
                  <a:srgbClr val="C00000"/>
                </a:solidFill>
              </a:rPr>
              <a:t> пояса до </a:t>
            </a:r>
            <a:r>
              <a:rPr lang="ru-RU" sz="2400" b="1" dirty="0" err="1">
                <a:solidFill>
                  <a:srgbClr val="C00000"/>
                </a:solidFill>
              </a:rPr>
              <a:t>землі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 err="1">
                <a:solidFill>
                  <a:srgbClr val="C00000"/>
                </a:solidFill>
              </a:rPr>
              <a:t>Складіть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із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знайдених</a:t>
            </a:r>
            <a:r>
              <a:rPr lang="ru-RU" sz="2400" b="1" dirty="0">
                <a:solidFill>
                  <a:srgbClr val="C00000"/>
                </a:solidFill>
              </a:rPr>
              <a:t> чисел (у сантиметрах) </a:t>
            </a:r>
            <a:r>
              <a:rPr lang="ru-RU" sz="2400" b="1" dirty="0" err="1">
                <a:solidFill>
                  <a:srgbClr val="C00000"/>
                </a:solidFill>
              </a:rPr>
              <a:t>відповідні</a:t>
            </a:r>
            <a:r>
              <a:rPr lang="ru-RU" sz="2400" b="1" dirty="0">
                <a:solidFill>
                  <a:srgbClr val="C00000"/>
                </a:solidFill>
              </a:rPr>
              <a:t>  </a:t>
            </a:r>
            <a:r>
              <a:rPr lang="ru-RU" sz="2400" b="1" dirty="0" err="1">
                <a:solidFill>
                  <a:srgbClr val="C00000"/>
                </a:solidFill>
              </a:rPr>
              <a:t>відношення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 err="1">
                <a:solidFill>
                  <a:srgbClr val="C00000"/>
                </a:solidFill>
              </a:rPr>
              <a:t>Порівняйте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їх</a:t>
            </a:r>
            <a:r>
              <a:rPr lang="ru-RU" sz="2400" b="1" dirty="0">
                <a:solidFill>
                  <a:srgbClr val="C00000"/>
                </a:solidFill>
              </a:rPr>
              <a:t> з </a:t>
            </a:r>
            <a:r>
              <a:rPr lang="ru-RU" sz="2400" b="1" dirty="0" err="1">
                <a:solidFill>
                  <a:srgbClr val="C00000"/>
                </a:solidFill>
              </a:rPr>
              <a:t>відношеннями</a:t>
            </a:r>
            <a:r>
              <a:rPr lang="ru-RU" sz="2400" b="1" dirty="0">
                <a:solidFill>
                  <a:srgbClr val="C00000"/>
                </a:solidFill>
              </a:rPr>
              <a:t> золотого </a:t>
            </a:r>
            <a:r>
              <a:rPr lang="ru-RU" sz="2400" b="1" dirty="0" err="1">
                <a:solidFill>
                  <a:srgbClr val="C00000"/>
                </a:solidFill>
              </a:rPr>
              <a:t>перерізу</a:t>
            </a:r>
            <a:r>
              <a:rPr lang="ru-RU" sz="2400" b="1" dirty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endParaRPr lang="uk-UA" sz="4000" b="1" dirty="0" smtClean="0">
              <a:ln w="11430"/>
              <a:solidFill>
                <a:srgbClr val="0058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uk-UA" sz="4000" b="1" dirty="0" smtClean="0">
              <a:ln w="11430"/>
              <a:solidFill>
                <a:srgbClr val="0058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uk-UA" sz="4000" b="1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uk-UA" sz="4000" b="1" i="1" dirty="0" smtClean="0">
              <a:ln w="11430"/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uk-UA" sz="4000" b="1" i="1" dirty="0" smtClean="0">
                <a:ln w="11430"/>
                <a:solidFill>
                  <a:srgbClr val="34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algn="ctr">
              <a:lnSpc>
                <a:spcPct val="80000"/>
              </a:lnSpc>
            </a:pPr>
            <a:endParaRPr lang="uk-UA" sz="4000" b="1" i="1" dirty="0" smtClean="0">
              <a:ln w="11430"/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uk-UA" sz="4000" b="1" i="1" dirty="0" smtClean="0">
                <a:ln w="11430"/>
                <a:solidFill>
                  <a:srgbClr val="34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algn="ctr">
              <a:lnSpc>
                <a:spcPct val="80000"/>
              </a:lnSpc>
            </a:pPr>
            <a:endParaRPr lang="uk-UA" sz="4000" b="1" i="1" dirty="0" smtClean="0">
              <a:ln w="11430"/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uk-UA" sz="3200" b="1" dirty="0" smtClean="0">
              <a:ln w="11430"/>
              <a:solidFill>
                <a:srgbClr val="34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7914" y="1675099"/>
            <a:ext cx="1367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3403BD"/>
                </a:solidFill>
              </a:rPr>
              <a:t>10 </a:t>
            </a:r>
            <a:r>
              <a:rPr lang="ru-RU" sz="2400" b="1" dirty="0" err="1">
                <a:solidFill>
                  <a:srgbClr val="3403BD"/>
                </a:solidFill>
              </a:rPr>
              <a:t>етап</a:t>
            </a:r>
            <a:endParaRPr lang="ru-RU" sz="2400" b="1" dirty="0">
              <a:solidFill>
                <a:srgbClr val="3403BD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6596780</TotalTime>
  <Words>397</Words>
  <Application>Microsoft Office PowerPoint</Application>
  <PresentationFormat>Экран (4:3)</PresentationFormat>
  <Paragraphs>78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Аптека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</dc:title>
  <dc:creator>Admin</dc:creator>
  <cp:lastModifiedBy>Sch</cp:lastModifiedBy>
  <cp:revision>314</cp:revision>
  <dcterms:created xsi:type="dcterms:W3CDTF">2013-09-04T08:14:17Z</dcterms:created>
  <dcterms:modified xsi:type="dcterms:W3CDTF">2022-11-28T08:07:48Z</dcterms:modified>
</cp:coreProperties>
</file>