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8" r:id="rId2"/>
    <p:sldId id="260" r:id="rId3"/>
    <p:sldId id="261" r:id="rId4"/>
    <p:sldId id="271" r:id="rId5"/>
    <p:sldId id="272" r:id="rId6"/>
    <p:sldId id="273" r:id="rId7"/>
    <p:sldId id="280" r:id="rId8"/>
    <p:sldId id="274" r:id="rId9"/>
    <p:sldId id="275" r:id="rId10"/>
    <p:sldId id="276" r:id="rId11"/>
    <p:sldId id="277" r:id="rId12"/>
    <p:sldId id="278" r:id="rId13"/>
    <p:sldId id="282" r:id="rId14"/>
    <p:sldId id="281" r:id="rId15"/>
    <p:sldId id="263" r:id="rId1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5" autoAdjust="0"/>
    <p:restoredTop sz="94660"/>
  </p:normalViewPr>
  <p:slideViewPr>
    <p:cSldViewPr snapToGrid="0">
      <p:cViewPr>
        <p:scale>
          <a:sx n="96" d="100"/>
          <a:sy n="96" d="100"/>
        </p:scale>
        <p:origin x="-178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Замещающий текст 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9" name="Груп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39" name="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40" name="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52" name="Груп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1" name="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84" name="Груп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2" name="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97" name="Груп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3" name="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84" name="Груп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grpSp>
        <p:nvGrpSpPr>
          <p:cNvPr id="98" name="Груп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grpSp>
        <p:nvGrpSpPr>
          <p:cNvPr id="112" name="Груп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126" name="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Полилиния 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Поли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Поли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Поли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Поли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uk-UA" dirty="0" smtClean="0"/>
              <a:t>Тембр – забарвлення звуку, голосу або інструмента</a:t>
            </a:r>
            <a:endParaRPr dirty="0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1065212" y="1825624"/>
            <a:ext cx="4954588" cy="4187953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uk-UA" dirty="0" smtClean="0"/>
              <a:t>Як рисунок змінюється різнобарв'ям кольорів, так і спів збагачується інструментальним супроводом.  Форма, розмір, матеріал, спосіб видобування – все це впливає на забарвлення звука, створюючи неповторний «голос» кожного інструмента – тембр.</a:t>
            </a:r>
            <a:endParaRPr dirty="0"/>
          </a:p>
        </p:txBody>
      </p:sp>
      <p:pic>
        <p:nvPicPr>
          <p:cNvPr id="1030" name="Picture 6" descr="鐘に因んだクラシック（３）ムソルグスキー「キエフの大門」 : たんぶーらんの戯言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107" y="1825625"/>
            <a:ext cx="3348506" cy="418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М. Мусоргський Богатирські ворота. У стольному граді Києві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6403885" y="6013577"/>
            <a:ext cx="4552950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65212" y="90153"/>
            <a:ext cx="10058402" cy="798490"/>
          </a:xfrm>
        </p:spPr>
        <p:txBody>
          <a:bodyPr/>
          <a:lstStyle/>
          <a:p>
            <a:pPr algn="ctr"/>
            <a:r>
              <a:rPr lang="uk-UA" dirty="0" smtClean="0"/>
              <a:t>М. Мусоргський «Старий замок»</a:t>
            </a:r>
            <a:endParaRPr lang="ru-RU" dirty="0"/>
          </a:p>
        </p:txBody>
      </p:sp>
      <p:pic>
        <p:nvPicPr>
          <p:cNvPr id="8" name="М. Мусоргський. Картинки з виставки. Старий замок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4856" y="888643"/>
            <a:ext cx="9543245" cy="531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 rtl="0"/>
            <a:r>
              <a:rPr lang="ru" dirty="0" smtClean="0"/>
              <a:t>Інструменти розрізняють за певними ознаками, наприклад, за способом видобування звуків</a:t>
            </a:r>
            <a:endParaRPr lang="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824248" y="1735473"/>
            <a:ext cx="4900410" cy="4187952"/>
          </a:xfrm>
        </p:spPr>
        <p:txBody>
          <a:bodyPr/>
          <a:lstStyle/>
          <a:p>
            <a:pPr marL="0" indent="0" algn="ctr">
              <a:buNone/>
            </a:pPr>
            <a:r>
              <a:rPr lang="uk-UA" b="1" i="1" u="sng" dirty="0" smtClean="0"/>
              <a:t>У струнних інструментах:</a:t>
            </a:r>
          </a:p>
          <a:p>
            <a:pPr marL="0" indent="0" algn="just">
              <a:buNone/>
            </a:pPr>
            <a:r>
              <a:rPr lang="ru-RU" dirty="0" smtClean="0"/>
              <a:t>скрипках, бандурах, арфах, </a:t>
            </a:r>
            <a:r>
              <a:rPr lang="uk-UA" dirty="0" smtClean="0"/>
              <a:t>гітарах</a:t>
            </a:r>
            <a:r>
              <a:rPr lang="ru-RU" dirty="0" smtClean="0"/>
              <a:t> – звук </a:t>
            </a:r>
            <a:r>
              <a:rPr lang="uk-UA" dirty="0" smtClean="0"/>
              <a:t>виникає від коливання струн.</a:t>
            </a:r>
          </a:p>
          <a:p>
            <a:pPr marL="0" indent="0" algn="just">
              <a:buNone/>
            </a:pPr>
            <a:r>
              <a:rPr lang="uk-UA" dirty="0" smtClean="0"/>
              <a:t>Тембр струнних не різкий і не надто голосний.</a:t>
            </a:r>
          </a:p>
        </p:txBody>
      </p:sp>
      <p:pic>
        <p:nvPicPr>
          <p:cNvPr id="1026" name="Picture 2" descr="Скрипка Caraya MV-003 1/2 с футляром и смычком — купить в интернет-магазине  ОНЛАЙН ТРЕЙД.РУ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9" r="6915"/>
          <a:stretch/>
        </p:blipFill>
        <p:spPr bwMode="auto">
          <a:xfrm>
            <a:off x="5821254" y="1631525"/>
            <a:ext cx="206062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Бандуры: выбрать и купить бандуру в Киев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1" r="20225"/>
          <a:stretch/>
        </p:blipFill>
        <p:spPr bwMode="auto">
          <a:xfrm>
            <a:off x="7888313" y="1631525"/>
            <a:ext cx="1725769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Арфа — Википедия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44"/>
          <a:stretch/>
        </p:blipFill>
        <p:spPr bwMode="auto">
          <a:xfrm>
            <a:off x="9614082" y="1631525"/>
            <a:ext cx="1725768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Акустическая гитара Virginia VD22 - купить в Одессе, Киеве, Украине |  Артикул 125182 - 4Club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61" b="28864"/>
          <a:stretch/>
        </p:blipFill>
        <p:spPr bwMode="auto">
          <a:xfrm>
            <a:off x="6452315" y="4489026"/>
            <a:ext cx="4159878" cy="162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6518" y="1197735"/>
            <a:ext cx="4146997" cy="4815842"/>
          </a:xfrm>
        </p:spPr>
        <p:txBody>
          <a:bodyPr/>
          <a:lstStyle/>
          <a:p>
            <a:r>
              <a:rPr lang="uk-UA" b="1" i="1" u="sng" dirty="0" smtClean="0"/>
              <a:t>У духових  - </a:t>
            </a:r>
            <a:r>
              <a:rPr lang="uk-UA" dirty="0" smtClean="0"/>
              <a:t>сопілках, флейтах, валторнах, трубах – звуки утворюються завдяки руху повітря у трубі.</a:t>
            </a:r>
          </a:p>
          <a:p>
            <a:r>
              <a:rPr lang="uk-UA" dirty="0" smtClean="0"/>
              <a:t>Тембри духових найчастіше яскраві, насичені.</a:t>
            </a:r>
            <a:endParaRPr lang="ru-RU" dirty="0"/>
          </a:p>
        </p:txBody>
      </p:sp>
      <p:pic>
        <p:nvPicPr>
          <p:cNvPr id="2050" name="Picture 2" descr="irshava-news.com : І сопілка , і натхнення Людмили Білозір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308" y="90153"/>
            <a:ext cx="2987228" cy="189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ФЛЕЙТА - Расскажите детям о музыкальных инструментах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" t="5421" r="1848" b="5415"/>
          <a:stretch/>
        </p:blipFill>
        <p:spPr bwMode="auto">
          <a:xfrm>
            <a:off x="6040864" y="1983347"/>
            <a:ext cx="3953813" cy="188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Валторна - медный духовой инструмент, его конструкия, история и звуча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072" y="3867284"/>
            <a:ext cx="3669450" cy="265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28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580" y="1825625"/>
            <a:ext cx="4172755" cy="4187952"/>
          </a:xfrm>
        </p:spPr>
        <p:txBody>
          <a:bodyPr/>
          <a:lstStyle/>
          <a:p>
            <a:r>
              <a:rPr lang="uk-UA" b="1" i="1" u="sng" dirty="0" smtClean="0"/>
              <a:t>В ударних інструментах</a:t>
            </a:r>
          </a:p>
          <a:p>
            <a:pPr marL="0" indent="0">
              <a:buNone/>
            </a:pPr>
            <a:r>
              <a:rPr lang="uk-UA" dirty="0" smtClean="0"/>
              <a:t>Звук з'являється під час ударів рукою, паличками. Звучання в них загалом гучне.</a:t>
            </a:r>
            <a:endParaRPr lang="ru-RU" dirty="0"/>
          </a:p>
        </p:txBody>
      </p:sp>
      <p:pic>
        <p:nvPicPr>
          <p:cNvPr id="3074" name="Picture 2" descr="Малий барабан SD-124 PEACE - купити за кращими цінами у Києві, узнати  вартість на Малі барабани в інтернет магазині LuxPRO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7" t="16374" r="6741" b="15826"/>
          <a:stretch/>
        </p:blipFill>
        <p:spPr bwMode="auto">
          <a:xfrm>
            <a:off x="4855335" y="875764"/>
            <a:ext cx="2846231" cy="256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Тарілки оркестрові Zildjian Viennese Tone 18&quot; A0447 Музичні інструменти |  Музичні інструменти | Комо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566" y="3438659"/>
            <a:ext cx="3309871" cy="249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76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3640" y="1996225"/>
            <a:ext cx="4765184" cy="4017351"/>
          </a:xfrm>
        </p:spPr>
        <p:txBody>
          <a:bodyPr/>
          <a:lstStyle/>
          <a:p>
            <a:r>
              <a:rPr lang="uk-UA" dirty="0" smtClean="0"/>
              <a:t>Є інструменти, які поєднують властивості кількох груп, наприклад </a:t>
            </a:r>
            <a:r>
              <a:rPr lang="uk-UA" b="1" i="1" u="sng" dirty="0" smtClean="0"/>
              <a:t>клавішні. </a:t>
            </a:r>
          </a:p>
          <a:p>
            <a:r>
              <a:rPr lang="uk-UA" dirty="0" smtClean="0"/>
              <a:t>Фортепіано є водночас і струнним, і ударним інструментом.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Чем отличается пианино от фортепиано - в чем разница и отличие, чем  отличается от роял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824" y="1738647"/>
            <a:ext cx="6593982" cy="427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5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Живопис – вид образотворчого мистецтва, основним виражальним засобом якого є колір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45487" y="2060621"/>
            <a:ext cx="3116688" cy="914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dirty="0" smtClean="0">
                <a:solidFill>
                  <a:schemeClr val="tx2"/>
                </a:solidFill>
              </a:rPr>
              <a:t>Гама</a:t>
            </a:r>
            <a:endParaRPr lang="ru-RU" sz="4800" dirty="0">
              <a:solidFill>
                <a:schemeClr val="tx2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4314422" y="2975021"/>
            <a:ext cx="631065" cy="476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8062175" y="2975021"/>
            <a:ext cx="631065" cy="564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065212" y="3451540"/>
            <a:ext cx="5026495" cy="141667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2"/>
                </a:solidFill>
              </a:rPr>
              <a:t>Послідовний звукоряд</a:t>
            </a:r>
          </a:p>
          <a:p>
            <a:pPr algn="ctr"/>
            <a:r>
              <a:rPr lang="uk-UA" sz="2800" dirty="0" smtClean="0">
                <a:solidFill>
                  <a:schemeClr val="tx2"/>
                </a:solidFill>
              </a:rPr>
              <a:t>(висхідний або низхідний) 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697015" y="3539543"/>
            <a:ext cx="4426600" cy="132867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2"/>
                </a:solidFill>
              </a:rPr>
              <a:t>Поєднання кольорів у художньому творі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35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854299"/>
          </a:xfrm>
        </p:spPr>
        <p:txBody>
          <a:bodyPr/>
          <a:lstStyle/>
          <a:p>
            <a:pPr algn="ctr"/>
            <a:r>
              <a:rPr lang="uk-UA" dirty="0" smtClean="0"/>
              <a:t>Кольорова гармонія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83335" y="1159099"/>
            <a:ext cx="5742561" cy="1120373"/>
          </a:xfrm>
        </p:spPr>
        <p:txBody>
          <a:bodyPr>
            <a:normAutofit fontScale="77500" lnSpcReduction="20000"/>
          </a:bodyPr>
          <a:lstStyle/>
          <a:p>
            <a:endParaRPr lang="uk-UA" dirty="0" smtClean="0"/>
          </a:p>
          <a:p>
            <a:pPr algn="ctr"/>
            <a:r>
              <a:rPr lang="uk-UA" sz="3300" dirty="0" smtClean="0"/>
              <a:t>Колір </a:t>
            </a:r>
            <a:r>
              <a:rPr lang="uk-UA" sz="3300" dirty="0"/>
              <a:t>є основним засобом художньої виразності живопису.</a:t>
            </a:r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0" y="2505075"/>
            <a:ext cx="6025896" cy="3476625"/>
          </a:xfrm>
        </p:spPr>
        <p:txBody>
          <a:bodyPr/>
          <a:lstStyle/>
          <a:p>
            <a:r>
              <a:rPr lang="uk-UA" dirty="0" smtClean="0"/>
              <a:t>Розрізняють </a:t>
            </a:r>
            <a:r>
              <a:rPr lang="uk-UA" sz="4400" b="1" i="1" dirty="0" smtClean="0"/>
              <a:t>станковий, монументальний, декораційний і мініатюру.</a:t>
            </a:r>
            <a:endParaRPr lang="ru-RU" sz="44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172200" y="1043190"/>
            <a:ext cx="5650606" cy="1236372"/>
          </a:xfrm>
        </p:spPr>
        <p:txBody>
          <a:bodyPr>
            <a:noAutofit/>
          </a:bodyPr>
          <a:lstStyle/>
          <a:p>
            <a:pPr algn="ctr"/>
            <a:r>
              <a:rPr lang="uk-UA" u="sng" dirty="0" smtClean="0"/>
              <a:t>Станкові</a:t>
            </a:r>
            <a:r>
              <a:rPr lang="uk-UA" dirty="0" smtClean="0"/>
              <a:t> картини виконуються на мольберті (станку), закріплюється в рамках.</a:t>
            </a:r>
            <a:endParaRPr lang="ru-RU" dirty="0"/>
          </a:p>
        </p:txBody>
      </p:sp>
      <p:pic>
        <p:nvPicPr>
          <p:cNvPr id="5122" name="Picture 2" descr="Мистецтво — це я: у Луцьку презентували картини юної художниці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3" b="15464"/>
          <a:stretch/>
        </p:blipFill>
        <p:spPr bwMode="auto">
          <a:xfrm>
            <a:off x="6025896" y="2797622"/>
            <a:ext cx="2468033" cy="266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Картина тернопільської художниці Олесі Гудими стала маркою. ФОТО - Новини  Тернополя і області - За Збручем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3" t="11933" r="5086"/>
          <a:stretch/>
        </p:blipFill>
        <p:spPr bwMode="auto">
          <a:xfrm>
            <a:off x="8493929" y="2784744"/>
            <a:ext cx="3644721" cy="269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0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Твори </a:t>
            </a:r>
            <a:r>
              <a:rPr lang="uk-UA" u="sng" dirty="0" smtClean="0"/>
              <a:t>монументального </a:t>
            </a:r>
            <a:r>
              <a:rPr lang="uk-UA" dirty="0" smtClean="0"/>
              <a:t>живопису виконуються на стінах, стелях будівель – театрів, музеїв, храмів,  та сприймаються, як частина архітектурного ансамблю. </a:t>
            </a:r>
            <a:endParaRPr lang="ru-RU" dirty="0"/>
          </a:p>
        </p:txBody>
      </p:sp>
      <p:pic>
        <p:nvPicPr>
          <p:cNvPr id="6146" name="Picture 2" descr="Марк Шагал. Роспись плафона для Парижской оперы: sergeyurich — LiveJournal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1"/>
          <a:stretch/>
        </p:blipFill>
        <p:spPr bwMode="auto">
          <a:xfrm>
            <a:off x="6172200" y="1596980"/>
            <a:ext cx="4951413" cy="381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172199" y="5409128"/>
            <a:ext cx="4951413" cy="60444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Розпис на стелі Паризької опери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65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1972" y="167424"/>
            <a:ext cx="11359166" cy="1468193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Декораційний живопис виник в Італії, коли в опері на сцені з'явилися перші декорації.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174" name="Picture 6" descr="УРОК № 28 ХУДОЖНИК У ТЕАТРІ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4" r="8714" b="7737"/>
          <a:stretch/>
        </p:blipFill>
        <p:spPr bwMode="auto">
          <a:xfrm>
            <a:off x="2176530" y="1171977"/>
            <a:ext cx="8113689" cy="568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09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96214" y="734097"/>
            <a:ext cx="5729682" cy="1030310"/>
          </a:xfrm>
        </p:spPr>
        <p:txBody>
          <a:bodyPr/>
          <a:lstStyle/>
          <a:p>
            <a:r>
              <a:rPr lang="uk-UA" dirty="0" smtClean="0"/>
              <a:t>Білий і чорний кольори належать до </a:t>
            </a:r>
            <a:r>
              <a:rPr lang="uk-UA" i="1" u="sng" dirty="0" smtClean="0"/>
              <a:t>ахроматичних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172199" y="476518"/>
            <a:ext cx="5818031" cy="2028557"/>
          </a:xfrm>
        </p:spPr>
        <p:txBody>
          <a:bodyPr>
            <a:normAutofit/>
          </a:bodyPr>
          <a:lstStyle/>
          <a:p>
            <a:r>
              <a:rPr lang="uk-UA" dirty="0" smtClean="0"/>
              <a:t>Кольори, які мають колірний тон (червоний, жовто-зелений, синьо-фіолетовий), називаються </a:t>
            </a:r>
            <a:r>
              <a:rPr lang="uk-UA" i="1" u="sng" dirty="0" smtClean="0"/>
              <a:t>хроматичними</a:t>
            </a:r>
            <a:endParaRPr lang="ru-RU" i="1" u="sng" dirty="0"/>
          </a:p>
        </p:txBody>
      </p:sp>
      <p:pic>
        <p:nvPicPr>
          <p:cNvPr id="8194" name="Picture 2" descr="КОЛЬОРИ У ВИШИВЦІ - ТЕХНОЛОГІЯ ВИГОТОВЛЕННЯ ВИРОБІВ З ВИШИВКОЮ - Трудове  навчання 6 клас (для дівчат) - В.К. Сидоренко - підручник - Сиция 2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765" y="2505075"/>
            <a:ext cx="9776261" cy="353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93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848139"/>
          </a:xfrm>
        </p:spPr>
        <p:txBody>
          <a:bodyPr/>
          <a:lstStyle/>
          <a:p>
            <a:pPr algn="ctr"/>
            <a:r>
              <a:rPr lang="uk-UA" dirty="0" smtClean="0"/>
              <a:t>Три основних кольори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18052" y="1325217"/>
            <a:ext cx="11542644" cy="5194853"/>
          </a:xfrm>
        </p:spPr>
        <p:txBody>
          <a:bodyPr/>
          <a:lstStyle/>
          <a:p>
            <a:pPr algn="ctr"/>
            <a:r>
              <a:rPr lang="uk-UA" dirty="0" smtClean="0"/>
              <a:t>Усе навколишнє розмаїття можна передати за допомогою </a:t>
            </a:r>
            <a:r>
              <a:rPr lang="uk-UA" b="1" u="sng" dirty="0" smtClean="0"/>
              <a:t>трьох  основних кольорів – жовтого, синього і червоного.</a:t>
            </a:r>
          </a:p>
          <a:p>
            <a:pPr algn="just"/>
            <a:r>
              <a:rPr lang="uk-UA" dirty="0" smtClean="0"/>
              <a:t>При змішуванні основних кольорів з'являються </a:t>
            </a:r>
            <a:r>
              <a:rPr lang="uk-UA" u="sng" dirty="0" smtClean="0"/>
              <a:t>похідні </a:t>
            </a:r>
            <a:r>
              <a:rPr lang="uk-UA" dirty="0" smtClean="0"/>
              <a:t>– оранжевий, фіолетовий, зелений та їх відтінки.</a:t>
            </a:r>
            <a:endParaRPr lang="ru-RU" dirty="0"/>
          </a:p>
        </p:txBody>
      </p:sp>
      <p:pic>
        <p:nvPicPr>
          <p:cNvPr id="9218" name="Picture 2" descr="О цвете с самого начала — цветовой круг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4076" r="3733" b="3804"/>
          <a:stretch/>
        </p:blipFill>
        <p:spPr bwMode="auto">
          <a:xfrm>
            <a:off x="4041913" y="3114260"/>
            <a:ext cx="3922643" cy="357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92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Я маюю (+) караоке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" y="0"/>
            <a:ext cx="10341735" cy="6259132"/>
          </a:xfrm>
        </p:spPr>
      </p:pic>
    </p:spTree>
    <p:extLst>
      <p:ext uri="{BB962C8B-B14F-4D97-AF65-F5344CB8AC3E}">
        <p14:creationId xmlns:p14="http://schemas.microsoft.com/office/powerpoint/2010/main" val="267306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Домашнє завдання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6214" y="1752600"/>
            <a:ext cx="11590985" cy="4229100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Дай відповіді на запитання </a:t>
            </a:r>
          </a:p>
          <a:p>
            <a:pPr marL="457200" indent="-457200" algn="just">
              <a:buAutoNum type="arabicPeriod"/>
            </a:pPr>
            <a:r>
              <a:rPr lang="uk-UA" dirty="0" smtClean="0"/>
              <a:t>Як поділяються інструменти за способом видобування звука?</a:t>
            </a:r>
          </a:p>
          <a:p>
            <a:pPr marL="457200" indent="-457200" algn="just">
              <a:buAutoNum type="arabicPeriod"/>
            </a:pPr>
            <a:r>
              <a:rPr lang="uk-UA" dirty="0" smtClean="0"/>
              <a:t>До якої групи інструментів належать орган, цимбали, акордеон?</a:t>
            </a:r>
          </a:p>
          <a:p>
            <a:pPr marL="457200" indent="-457200" algn="just">
              <a:buAutoNum type="arabicPeriod"/>
            </a:pPr>
            <a:r>
              <a:rPr lang="uk-UA" dirty="0" smtClean="0"/>
              <a:t>Які існують види живопису? Наведіть приклади.</a:t>
            </a:r>
          </a:p>
          <a:p>
            <a:pPr marL="457200" indent="-457200" algn="just">
              <a:buAutoNum type="arabicPeriod"/>
            </a:pPr>
            <a:r>
              <a:rPr lang="uk-UA" dirty="0" smtClean="0"/>
              <a:t>Назвіть кольори, які належать до хроматичної кольорової гами, а які – до ахроматичної.</a:t>
            </a:r>
          </a:p>
          <a:p>
            <a:pPr marL="457200" indent="-457200" algn="just">
              <a:buAutoNum type="arabicPeriod"/>
            </a:pPr>
            <a:r>
              <a:rPr lang="uk-UA" dirty="0" smtClean="0"/>
              <a:t>Як можна отримати похідні кольори?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745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7144" y="2099256"/>
            <a:ext cx="7736471" cy="1558344"/>
          </a:xfrm>
        </p:spPr>
        <p:txBody>
          <a:bodyPr rtlCol="0">
            <a:normAutofit/>
          </a:bodyPr>
          <a:lstStyle/>
          <a:p>
            <a:pPr rtl="0"/>
            <a:r>
              <a:rPr lang="uk-UA" sz="6600" dirty="0" smtClean="0"/>
              <a:t>Бажаю успіхів!</a:t>
            </a:r>
            <a:endParaRPr lang="ru" sz="6600" dirty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Природа 16 х 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9532651_TF03431377" id="{E55CF100-C248-4B8F-8F5C-C7DC3EE79A39}" vid="{F3C83CD3-4C48-4907-A3EA-9E7FA702781C}"/>
    </a:ext>
  </a:extLst>
</a:theme>
</file>

<file path=ppt/theme/theme2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Презентация, посвященная природе, представленная в альбомной ориентации (широкоэкранный формат)</Template>
  <TotalTime>194</TotalTime>
  <Words>375</Words>
  <Application>Microsoft Office PowerPoint</Application>
  <PresentationFormat>Произвольный</PresentationFormat>
  <Paragraphs>39</Paragraphs>
  <Slides>15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Природа 16 х 9</vt:lpstr>
      <vt:lpstr>Тембр – забарвлення звуку, голосу або інструмента</vt:lpstr>
      <vt:lpstr>М. Мусоргський «Старий замок»</vt:lpstr>
      <vt:lpstr>Інструменти розрізняють за певними ознаками, наприклад, за способом видобування звуків</vt:lpstr>
      <vt:lpstr>Презентация PowerPoint</vt:lpstr>
      <vt:lpstr>Презентация PowerPoint</vt:lpstr>
      <vt:lpstr>Презентация PowerPoint</vt:lpstr>
      <vt:lpstr>Живопис – вид образотворчого мистецтва, основним виражальним засобом якого є колір</vt:lpstr>
      <vt:lpstr>Кольорова гармонія</vt:lpstr>
      <vt:lpstr>Презентация PowerPoint</vt:lpstr>
      <vt:lpstr>Декораційний живопис виник в Італії, коли в опері на сцені з'явилися перші декорації. </vt:lpstr>
      <vt:lpstr>Презентация PowerPoint</vt:lpstr>
      <vt:lpstr>Три основних кольори</vt:lpstr>
      <vt:lpstr>Презентация PowerPoint</vt:lpstr>
      <vt:lpstr>Домашнє завдання</vt:lpstr>
      <vt:lpstr>Бажаю успіхів!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Палітра тембрів і симфонія кольорів</dc:title>
  <dc:creator>Alla</dc:creator>
  <cp:lastModifiedBy>TPCUSer</cp:lastModifiedBy>
  <cp:revision>29</cp:revision>
  <dcterms:created xsi:type="dcterms:W3CDTF">2020-11-19T21:07:52Z</dcterms:created>
  <dcterms:modified xsi:type="dcterms:W3CDTF">2022-11-24T12:05:01Z</dcterms:modified>
</cp:coreProperties>
</file>