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70" r:id="rId13"/>
    <p:sldId id="269" r:id="rId14"/>
    <p:sldId id="271" r:id="rId15"/>
    <p:sldId id="266" r:id="rId16"/>
    <p:sldId id="272" r:id="rId17"/>
    <p:sldId id="275" r:id="rId18"/>
    <p:sldId id="273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96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56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829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89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074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20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38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87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158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6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93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EBFDC-00A9-41FF-811F-BB95E081B13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3D5C3-9A1F-4BFD-B866-947CF3822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66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16633"/>
            <a:ext cx="7772400" cy="115212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ru-RU" b="1" dirty="0" smtClean="0"/>
              <a:t>ЛЮДИНА В ДЗЕРКАЛІ ІСТОРІЇ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6165304"/>
            <a:ext cx="3672408" cy="625624"/>
          </a:xfrm>
        </p:spPr>
        <p:txBody>
          <a:bodyPr/>
          <a:lstStyle/>
          <a:p>
            <a:r>
              <a:rPr lang="uk-UA" dirty="0" smtClean="0"/>
              <a:t>6 клас урок 10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1340768"/>
            <a:ext cx="4824536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Courier New" pitchFamily="49" charset="0"/>
                <a:cs typeface="Courier New" pitchFamily="49" charset="0"/>
              </a:rPr>
              <a:t>ІСТОРИЧНИЙ ЖАНР</a:t>
            </a:r>
            <a:endParaRPr lang="ru-RU" sz="40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275" y="2120660"/>
            <a:ext cx="5624725" cy="3468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7504" y="4534282"/>
            <a:ext cx="3456384" cy="22566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/>
              <a:t>Комунальний заклад освіти «Середня загальноосвітня школа № 98» Дніпровської міської ради</a:t>
            </a:r>
          </a:p>
          <a:p>
            <a:r>
              <a:rPr lang="uk-UA" dirty="0" smtClean="0"/>
              <a:t>Вчитель </a:t>
            </a:r>
          </a:p>
          <a:p>
            <a:pPr algn="ctr"/>
            <a:r>
              <a:rPr lang="uk-UA" b="1" i="1" dirty="0" smtClean="0"/>
              <a:t>Кузьменко Еліна Петрівна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49306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гей, ви, козаченьки 7 клас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501" y="404664"/>
            <a:ext cx="8832983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3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196" y="30954"/>
            <a:ext cx="8892480" cy="34163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dirty="0" err="1" smtClean="0"/>
              <a:t>Важливі</a:t>
            </a:r>
            <a:r>
              <a:rPr lang="ru-RU" dirty="0" smtClean="0"/>
              <a:t> </a:t>
            </a:r>
            <a:r>
              <a:rPr lang="ru-RU" dirty="0" err="1" smtClean="0"/>
              <a:t>події</a:t>
            </a:r>
            <a:r>
              <a:rPr lang="ru-RU" dirty="0" smtClean="0"/>
              <a:t> </a:t>
            </a:r>
            <a:r>
              <a:rPr lang="ru-RU" dirty="0" err="1" smtClean="0"/>
              <a:t>суспільного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,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конкретних</a:t>
            </a:r>
            <a:r>
              <a:rPr lang="ru-RU" dirty="0" smtClean="0"/>
              <a:t> </a:t>
            </a:r>
            <a:r>
              <a:rPr lang="ru-RU" dirty="0" err="1" smtClean="0"/>
              <a:t>відомих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утілено</a:t>
            </a:r>
            <a:r>
              <a:rPr lang="ru-RU" dirty="0" smtClean="0"/>
              <a:t> в картинах </a:t>
            </a:r>
            <a:r>
              <a:rPr lang="ru-RU" dirty="0" err="1" smtClean="0"/>
              <a:t>історичного</a:t>
            </a:r>
            <a:r>
              <a:rPr lang="ru-RU" dirty="0" smtClean="0"/>
              <a:t> жанру. </a:t>
            </a:r>
            <a:r>
              <a:rPr lang="ru-RU" dirty="0" err="1" smtClean="0"/>
              <a:t>Відтворюючи</a:t>
            </a:r>
            <a:r>
              <a:rPr lang="ru-RU" dirty="0" smtClean="0"/>
              <a:t> </a:t>
            </a:r>
            <a:r>
              <a:rPr lang="ru-RU" dirty="0" err="1" smtClean="0"/>
              <a:t>реальні</a:t>
            </a:r>
            <a:r>
              <a:rPr lang="ru-RU" dirty="0" smtClean="0"/>
              <a:t> </a:t>
            </a:r>
            <a:r>
              <a:rPr lang="ru-RU" dirty="0" err="1" smtClean="0"/>
              <a:t>події</a:t>
            </a:r>
            <a:r>
              <a:rPr lang="ru-RU" dirty="0" smtClean="0"/>
              <a:t>, </a:t>
            </a:r>
            <a:r>
              <a:rPr lang="ru-RU" dirty="0" err="1" smtClean="0"/>
              <a:t>митці</a:t>
            </a:r>
            <a:r>
              <a:rPr lang="ru-RU" dirty="0" smtClean="0"/>
              <a:t> </a:t>
            </a:r>
            <a:r>
              <a:rPr lang="ru-RU" dirty="0" err="1" smtClean="0"/>
              <a:t>висловлюють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до них </a:t>
            </a:r>
            <a:r>
              <a:rPr lang="ru-RU" dirty="0" err="1" smtClean="0"/>
              <a:t>відповідно</a:t>
            </a:r>
            <a:r>
              <a:rPr lang="ru-RU" dirty="0" smtClean="0"/>
              <a:t> до </a:t>
            </a:r>
            <a:r>
              <a:rPr lang="ru-RU" dirty="0" err="1" smtClean="0"/>
              <a:t>естетичних</a:t>
            </a:r>
            <a:r>
              <a:rPr lang="ru-RU" dirty="0" smtClean="0"/>
              <a:t> </a:t>
            </a:r>
            <a:r>
              <a:rPr lang="ru-RU" dirty="0" err="1" smtClean="0"/>
              <a:t>поглядів</a:t>
            </a:r>
            <a:r>
              <a:rPr lang="ru-RU" dirty="0" smtClean="0"/>
              <a:t>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епохи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	</a:t>
            </a:r>
            <a:r>
              <a:rPr lang="ru-RU" dirty="0" err="1" smtClean="0"/>
              <a:t>Історичний</a:t>
            </a:r>
            <a:r>
              <a:rPr lang="ru-RU" dirty="0" smtClean="0"/>
              <a:t> жанр представлений не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творами</a:t>
            </a:r>
            <a:r>
              <a:rPr lang="ru-RU" dirty="0" smtClean="0"/>
              <a:t> </a:t>
            </a:r>
            <a:r>
              <a:rPr lang="ru-RU" dirty="0" err="1" smtClean="0"/>
              <a:t>живопису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розвивався</a:t>
            </a:r>
            <a:r>
              <a:rPr lang="ru-RU" dirty="0" smtClean="0"/>
              <a:t> в </a:t>
            </a:r>
            <a:r>
              <a:rPr lang="ru-RU" dirty="0" err="1" smtClean="0"/>
              <a:t>рельєфах</a:t>
            </a:r>
            <a:r>
              <a:rPr lang="ru-RU" dirty="0" smtClean="0"/>
              <a:t> </a:t>
            </a:r>
            <a:r>
              <a:rPr lang="ru-RU" dirty="0" err="1" smtClean="0"/>
              <a:t>стародавніх</a:t>
            </a:r>
            <a:r>
              <a:rPr lang="ru-RU" dirty="0" smtClean="0"/>
              <a:t> </a:t>
            </a:r>
            <a:r>
              <a:rPr lang="ru-RU" dirty="0" err="1" smtClean="0"/>
              <a:t>цивілізацій</a:t>
            </a:r>
            <a:r>
              <a:rPr lang="ru-RU" dirty="0" smtClean="0"/>
              <a:t> </a:t>
            </a:r>
            <a:r>
              <a:rPr lang="ru-RU" dirty="0" err="1" smtClean="0"/>
              <a:t>Єгипту</a:t>
            </a:r>
            <a:r>
              <a:rPr lang="ru-RU" dirty="0" smtClean="0"/>
              <a:t>, Риму, </a:t>
            </a:r>
            <a:r>
              <a:rPr lang="ru-RU" dirty="0" err="1" smtClean="0"/>
              <a:t>Індії</a:t>
            </a:r>
            <a:r>
              <a:rPr lang="ru-RU" dirty="0" smtClean="0"/>
              <a:t>, у стелах майя, у </a:t>
            </a:r>
            <a:r>
              <a:rPr lang="ru-RU" dirty="0" err="1" smtClean="0"/>
              <a:t>книжкових</a:t>
            </a:r>
            <a:r>
              <a:rPr lang="ru-RU" dirty="0" smtClean="0"/>
              <a:t> </a:t>
            </a:r>
            <a:r>
              <a:rPr lang="ru-RU" dirty="0" err="1" smtClean="0"/>
              <a:t>мініатюрах</a:t>
            </a:r>
            <a:r>
              <a:rPr lang="ru-RU" dirty="0" smtClean="0"/>
              <a:t> </a:t>
            </a:r>
            <a:r>
              <a:rPr lang="ru-RU" dirty="0" err="1" smtClean="0"/>
              <a:t>Візантії</a:t>
            </a:r>
            <a:r>
              <a:rPr lang="ru-RU" dirty="0" smtClean="0"/>
              <a:t>, </a:t>
            </a:r>
            <a:r>
              <a:rPr lang="ru-RU" dirty="0" err="1" smtClean="0"/>
              <a:t>Київської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, фресках </a:t>
            </a:r>
            <a:r>
              <a:rPr lang="ru-RU" dirty="0" err="1" smtClean="0"/>
              <a:t>доби</a:t>
            </a:r>
            <a:r>
              <a:rPr lang="ru-RU" dirty="0" smtClean="0"/>
              <a:t> </a:t>
            </a:r>
            <a:r>
              <a:rPr lang="ru-RU" dirty="0" err="1" smtClean="0"/>
              <a:t>Відродження</a:t>
            </a:r>
            <a:r>
              <a:rPr lang="ru-RU" dirty="0" smtClean="0"/>
              <a:t>, гобеленах </a:t>
            </a:r>
            <a:r>
              <a:rPr lang="ru-RU" dirty="0" err="1" smtClean="0"/>
              <a:t>Франції</a:t>
            </a:r>
            <a:r>
              <a:rPr lang="ru-RU" dirty="0" smtClean="0"/>
              <a:t> і </a:t>
            </a:r>
            <a:r>
              <a:rPr lang="ru-RU" dirty="0" err="1" smtClean="0"/>
              <a:t>Фландрії</a:t>
            </a:r>
            <a:r>
              <a:rPr lang="ru-RU" dirty="0" smtClean="0"/>
              <a:t>.</a:t>
            </a:r>
          </a:p>
          <a:p>
            <a:r>
              <a:rPr lang="ru-RU" dirty="0" smtClean="0"/>
              <a:t>	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жанр </a:t>
            </a:r>
            <a:r>
              <a:rPr lang="ru-RU" dirty="0" err="1" smtClean="0"/>
              <a:t>охоплює</a:t>
            </a:r>
            <a:r>
              <a:rPr lang="ru-RU" dirty="0" smtClean="0"/>
              <a:t> </a:t>
            </a:r>
            <a:r>
              <a:rPr lang="ru-RU" dirty="0" err="1" smtClean="0"/>
              <a:t>живопис</a:t>
            </a:r>
            <a:r>
              <a:rPr lang="ru-RU" dirty="0" smtClean="0"/>
              <a:t>, </a:t>
            </a:r>
            <a:r>
              <a:rPr lang="ru-RU" dirty="0" err="1" smtClean="0"/>
              <a:t>графіку</a:t>
            </a:r>
            <a:r>
              <a:rPr lang="ru-RU" dirty="0" smtClean="0"/>
              <a:t>, скульптуру,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медальєрне</a:t>
            </a:r>
            <a:r>
              <a:rPr lang="ru-RU" dirty="0" smtClean="0"/>
              <a:t> </a:t>
            </a:r>
            <a:r>
              <a:rPr lang="ru-RU" dirty="0" err="1" smtClean="0"/>
              <a:t>мистецтво</a:t>
            </a:r>
            <a:r>
              <a:rPr lang="ru-RU" dirty="0" smtClean="0"/>
              <a:t> й </a:t>
            </a:r>
            <a:r>
              <a:rPr lang="ru-RU" dirty="0" err="1" smtClean="0"/>
              <a:t>нумізматику</a:t>
            </a:r>
            <a:r>
              <a:rPr lang="ru-RU" dirty="0" smtClean="0"/>
              <a:t>. Твори </a:t>
            </a:r>
            <a:r>
              <a:rPr lang="ru-RU" dirty="0" err="1" smtClean="0"/>
              <a:t>історичного</a:t>
            </a:r>
            <a:r>
              <a:rPr lang="ru-RU" dirty="0" smtClean="0"/>
              <a:t> </a:t>
            </a:r>
            <a:r>
              <a:rPr lang="ru-RU" dirty="0" err="1" smtClean="0"/>
              <a:t>живопису</a:t>
            </a:r>
            <a:r>
              <a:rPr lang="ru-RU" dirty="0" smtClean="0"/>
              <a:t> </a:t>
            </a:r>
            <a:r>
              <a:rPr lang="ru-RU" dirty="0" err="1" smtClean="0"/>
              <a:t>неможливо</a:t>
            </a:r>
            <a:r>
              <a:rPr lang="ru-RU" dirty="0" smtClean="0"/>
              <a:t> </a:t>
            </a:r>
            <a:r>
              <a:rPr lang="ru-RU" dirty="0" err="1" smtClean="0"/>
              <a:t>вмістити</a:t>
            </a:r>
            <a:r>
              <a:rPr lang="ru-RU" dirty="0" smtClean="0"/>
              <a:t> в </a:t>
            </a:r>
            <a:r>
              <a:rPr lang="ru-RU" dirty="0" err="1" smtClean="0"/>
              <a:t>жорсткі</a:t>
            </a:r>
            <a:r>
              <a:rPr lang="ru-RU" dirty="0" smtClean="0"/>
              <a:t> </a:t>
            </a:r>
            <a:r>
              <a:rPr lang="ru-RU" dirty="0" err="1" smtClean="0"/>
              <a:t>межі</a:t>
            </a:r>
            <a:r>
              <a:rPr lang="ru-RU" dirty="0" smtClean="0"/>
              <a:t> жанру. В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випадках</a:t>
            </a:r>
            <a:r>
              <a:rPr lang="ru-RU" dirty="0" smtClean="0"/>
              <a:t> портрет, пейзаж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побутова</a:t>
            </a:r>
            <a:r>
              <a:rPr lang="ru-RU" dirty="0" smtClean="0"/>
              <a:t> сцена за </a:t>
            </a:r>
            <a:r>
              <a:rPr lang="ru-RU" dirty="0" err="1" smtClean="0"/>
              <a:t>змістом</a:t>
            </a:r>
            <a:r>
              <a:rPr lang="ru-RU" dirty="0" smtClean="0"/>
              <a:t> </a:t>
            </a:r>
            <a:r>
              <a:rPr lang="ru-RU" dirty="0" err="1" smtClean="0"/>
              <a:t>піднімаються</a:t>
            </a:r>
            <a:r>
              <a:rPr lang="ru-RU" dirty="0" smtClean="0"/>
              <a:t> до </a:t>
            </a:r>
            <a:r>
              <a:rPr lang="ru-RU" dirty="0" err="1" smtClean="0"/>
              <a:t>ступеня</a:t>
            </a:r>
            <a:r>
              <a:rPr lang="ru-RU" dirty="0" smtClean="0"/>
              <a:t> </a:t>
            </a:r>
            <a:r>
              <a:rPr lang="ru-RU" dirty="0" err="1" smtClean="0"/>
              <a:t>історичного</a:t>
            </a:r>
            <a:r>
              <a:rPr lang="ru-RU" dirty="0" smtClean="0"/>
              <a:t> </a:t>
            </a:r>
            <a:r>
              <a:rPr lang="ru-RU" dirty="0" err="1" smtClean="0"/>
              <a:t>узагальнення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00327"/>
            <a:ext cx="3168352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8156" y="6200581"/>
            <a:ext cx="3455787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 err="1" smtClean="0"/>
              <a:t>Сиракузская</a:t>
            </a:r>
            <a:r>
              <a:rPr lang="ru-RU" dirty="0" smtClean="0"/>
              <a:t> </a:t>
            </a:r>
            <a:r>
              <a:rPr lang="ru-RU" dirty="0" err="1" smtClean="0"/>
              <a:t>декадрахма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Около 400 года до н. э.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58139"/>
            <a:ext cx="3247272" cy="3247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02801" y="6198165"/>
            <a:ext cx="4572000" cy="646331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r>
              <a:rPr lang="ru-RU" dirty="0" smtClean="0"/>
              <a:t>Монета римского императора Константина Великого. IV век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901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892899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		</a:t>
            </a:r>
            <a:r>
              <a:rPr lang="ru-RU" dirty="0" err="1" smtClean="0"/>
              <a:t>Яскравим</a:t>
            </a:r>
            <a:r>
              <a:rPr lang="ru-RU" dirty="0" smtClean="0"/>
              <a:t> прикладом </a:t>
            </a:r>
            <a:r>
              <a:rPr lang="ru-RU" dirty="0" err="1" smtClean="0"/>
              <a:t>історичного</a:t>
            </a:r>
            <a:r>
              <a:rPr lang="ru-RU" dirty="0" smtClean="0"/>
              <a:t> </a:t>
            </a:r>
            <a:r>
              <a:rPr lang="ru-RU" dirty="0" err="1" smtClean="0"/>
              <a:t>живопису</a:t>
            </a:r>
            <a:r>
              <a:rPr lang="ru-RU" dirty="0" smtClean="0"/>
              <a:t> є картина Карла Брюллова «</a:t>
            </a:r>
            <a:r>
              <a:rPr lang="ru-RU" dirty="0" err="1" smtClean="0"/>
              <a:t>Останній</a:t>
            </a:r>
            <a:r>
              <a:rPr lang="ru-RU" dirty="0" smtClean="0"/>
              <a:t> день </a:t>
            </a:r>
            <a:r>
              <a:rPr lang="ru-RU" dirty="0" err="1" smtClean="0"/>
              <a:t>Помпеї</a:t>
            </a:r>
            <a:r>
              <a:rPr lang="ru-RU" dirty="0" smtClean="0"/>
              <a:t>», за яку </a:t>
            </a:r>
            <a:r>
              <a:rPr lang="ru-RU" dirty="0" err="1" smtClean="0"/>
              <a:t>Французька</a:t>
            </a:r>
            <a:r>
              <a:rPr lang="ru-RU" dirty="0" smtClean="0"/>
              <a:t> </a:t>
            </a:r>
            <a:r>
              <a:rPr lang="ru-RU" dirty="0" err="1" smtClean="0"/>
              <a:t>академія</a:t>
            </a:r>
            <a:r>
              <a:rPr lang="ru-RU" dirty="0" smtClean="0"/>
              <a:t> </a:t>
            </a:r>
            <a:r>
              <a:rPr lang="ru-RU" dirty="0" err="1" smtClean="0"/>
              <a:t>мистецтв</a:t>
            </a:r>
            <a:r>
              <a:rPr lang="ru-RU" dirty="0" smtClean="0"/>
              <a:t> присудила </a:t>
            </a:r>
            <a:r>
              <a:rPr lang="ru-RU" dirty="0" err="1" smtClean="0"/>
              <a:t>художникові</a:t>
            </a:r>
            <a:r>
              <a:rPr lang="ru-RU" dirty="0" smtClean="0"/>
              <a:t> </a:t>
            </a:r>
            <a:r>
              <a:rPr lang="ru-RU" dirty="0" err="1" smtClean="0"/>
              <a:t>почесну</a:t>
            </a:r>
            <a:r>
              <a:rPr lang="ru-RU" dirty="0" smtClean="0"/>
              <a:t> золоту медаль.</a:t>
            </a:r>
          </a:p>
          <a:p>
            <a:pPr>
              <a:lnSpc>
                <a:spcPct val="150000"/>
              </a:lnSpc>
            </a:pPr>
            <a:r>
              <a:rPr lang="ru-RU" dirty="0" err="1" smtClean="0"/>
              <a:t>Олександр</a:t>
            </a:r>
            <a:r>
              <a:rPr lang="ru-RU" dirty="0" smtClean="0"/>
              <a:t> </a:t>
            </a:r>
            <a:r>
              <a:rPr lang="ru-RU" dirty="0" err="1" smtClean="0"/>
              <a:t>Пушкін</a:t>
            </a:r>
            <a:r>
              <a:rPr lang="ru-RU" dirty="0" smtClean="0"/>
              <a:t> </a:t>
            </a:r>
            <a:r>
              <a:rPr lang="ru-RU" dirty="0" err="1" smtClean="0"/>
              <a:t>переклав</a:t>
            </a:r>
            <a:r>
              <a:rPr lang="ru-RU" dirty="0" smtClean="0"/>
              <a:t> сюжет </a:t>
            </a:r>
          </a:p>
          <a:p>
            <a:pPr>
              <a:lnSpc>
                <a:spcPct val="150000"/>
              </a:lnSpc>
            </a:pPr>
            <a:r>
              <a:rPr lang="ru-RU" dirty="0" err="1" smtClean="0"/>
              <a:t>картини</a:t>
            </a:r>
            <a:r>
              <a:rPr lang="ru-RU" dirty="0" smtClean="0"/>
              <a:t> на </a:t>
            </a:r>
            <a:r>
              <a:rPr lang="ru-RU" dirty="0" err="1" smtClean="0"/>
              <a:t>вірші</a:t>
            </a:r>
            <a:r>
              <a:rPr lang="ru-RU" dirty="0" smtClean="0"/>
              <a:t>, 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</a:t>
            </a:r>
            <a:r>
              <a:rPr lang="ru-RU" dirty="0" err="1" smtClean="0"/>
              <a:t>Микола</a:t>
            </a:r>
            <a:r>
              <a:rPr lang="ru-RU" dirty="0" smtClean="0"/>
              <a:t> Гоголь </a:t>
            </a:r>
            <a:r>
              <a:rPr lang="ru-RU" dirty="0" err="1" smtClean="0"/>
              <a:t>називав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«</a:t>
            </a:r>
            <a:r>
              <a:rPr lang="ru-RU" dirty="0" err="1" smtClean="0"/>
              <a:t>всесвітнім</a:t>
            </a:r>
            <a:r>
              <a:rPr lang="ru-RU" dirty="0" smtClean="0"/>
              <a:t> </a:t>
            </a:r>
            <a:r>
              <a:rPr lang="ru-RU" dirty="0" err="1" smtClean="0"/>
              <a:t>гармонійним</a:t>
            </a:r>
            <a:r>
              <a:rPr lang="ru-RU" dirty="0" smtClean="0"/>
              <a:t> </a:t>
            </a:r>
            <a:r>
              <a:rPr lang="ru-RU" dirty="0" err="1" smtClean="0"/>
              <a:t>творінням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4293096"/>
            <a:ext cx="8424936" cy="25649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/>
              <a:t>	Як художник </a:t>
            </a:r>
            <a:r>
              <a:rPr lang="ru-RU" sz="2400" dirty="0" err="1" smtClean="0"/>
              <a:t>передає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трагедію</a:t>
            </a:r>
            <a:r>
              <a:rPr lang="ru-RU" sz="2400" dirty="0" smtClean="0"/>
              <a:t> людей, </a:t>
            </a:r>
            <a:r>
              <a:rPr lang="ru-RU" sz="2400" dirty="0" err="1" smtClean="0"/>
              <a:t>котрі</a:t>
            </a:r>
            <a:r>
              <a:rPr lang="ru-RU" sz="2400" dirty="0" smtClean="0"/>
              <a:t> гинуть у </a:t>
            </a:r>
            <a:r>
              <a:rPr lang="ru-RU" sz="2400" dirty="0" err="1" smtClean="0"/>
              <a:t>морі</a:t>
            </a:r>
            <a:r>
              <a:rPr lang="ru-RU" sz="2400" dirty="0" smtClean="0"/>
              <a:t> </a:t>
            </a:r>
            <a:r>
              <a:rPr lang="ru-RU" sz="2400" dirty="0" err="1" smtClean="0"/>
              <a:t>вогню</a:t>
            </a:r>
            <a:r>
              <a:rPr lang="ru-RU" sz="2400" dirty="0" smtClean="0"/>
              <a:t>? </a:t>
            </a:r>
          </a:p>
          <a:p>
            <a:r>
              <a:rPr lang="ru-RU" sz="2400" dirty="0" smtClean="0"/>
              <a:t>	</a:t>
            </a:r>
            <a:r>
              <a:rPr lang="ru-RU" sz="2400" dirty="0" err="1" smtClean="0"/>
              <a:t>Зверніть</a:t>
            </a:r>
            <a:r>
              <a:rPr lang="ru-RU" sz="2400" dirty="0" smtClean="0"/>
              <a:t> </a:t>
            </a:r>
            <a:r>
              <a:rPr lang="ru-RU" sz="2400" dirty="0" err="1" smtClean="0"/>
              <a:t>увагу</a:t>
            </a:r>
            <a:r>
              <a:rPr lang="ru-RU" sz="2400" dirty="0" smtClean="0"/>
              <a:t> на </a:t>
            </a:r>
            <a:r>
              <a:rPr lang="ru-RU" sz="2400" dirty="0" err="1" smtClean="0"/>
              <a:t>вирази</a:t>
            </a:r>
            <a:r>
              <a:rPr lang="ru-RU" sz="2400" dirty="0" smtClean="0"/>
              <a:t> </a:t>
            </a:r>
            <a:r>
              <a:rPr lang="ru-RU" sz="2400" dirty="0" err="1" smtClean="0"/>
              <a:t>їхніх</a:t>
            </a:r>
            <a:r>
              <a:rPr lang="ru-RU" sz="2400" dirty="0" smtClean="0"/>
              <a:t> </a:t>
            </a:r>
            <a:r>
              <a:rPr lang="ru-RU" sz="2400" dirty="0" err="1" smtClean="0"/>
              <a:t>облич</a:t>
            </a:r>
            <a:r>
              <a:rPr lang="ru-RU" sz="2400" dirty="0" smtClean="0"/>
              <a:t>, </a:t>
            </a:r>
            <a:r>
              <a:rPr lang="ru-RU" sz="2400" dirty="0" err="1" smtClean="0"/>
              <a:t>пози</a:t>
            </a:r>
            <a:r>
              <a:rPr lang="ru-RU" sz="2400" dirty="0" smtClean="0"/>
              <a:t> й жести. Як за </a:t>
            </a:r>
            <a:r>
              <a:rPr lang="ru-RU" sz="2400" dirty="0" err="1" smtClean="0"/>
              <a:t>допомогою</a:t>
            </a:r>
            <a:r>
              <a:rPr lang="ru-RU" sz="2400" dirty="0" smtClean="0"/>
              <a:t> </a:t>
            </a:r>
            <a:r>
              <a:rPr lang="ru-RU" sz="2400" dirty="0" err="1" smtClean="0"/>
              <a:t>колірної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гами</a:t>
            </a:r>
            <a:r>
              <a:rPr lang="ru-RU" sz="2400" dirty="0" smtClean="0"/>
              <a:t> і </a:t>
            </a:r>
            <a:r>
              <a:rPr lang="ru-RU" sz="2400" dirty="0" err="1" smtClean="0"/>
              <a:t>композиції</a:t>
            </a:r>
            <a:r>
              <a:rPr lang="ru-RU" sz="2400" dirty="0" smtClean="0"/>
              <a:t> художник </a:t>
            </a:r>
            <a:r>
              <a:rPr lang="ru-RU" sz="2400" dirty="0" err="1" smtClean="0"/>
              <a:t>передає</a:t>
            </a:r>
            <a:r>
              <a:rPr lang="ru-RU" sz="2400" dirty="0" smtClean="0"/>
              <a:t> драматизм </a:t>
            </a:r>
            <a:r>
              <a:rPr lang="ru-RU" sz="2400" dirty="0" err="1" smtClean="0"/>
              <a:t>подій</a:t>
            </a:r>
            <a:r>
              <a:rPr lang="ru-RU" sz="2400" dirty="0" smtClean="0"/>
              <a:t>?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714" y="1059131"/>
            <a:ext cx="4764782" cy="3149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869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62" y="476672"/>
            <a:ext cx="3195286" cy="320087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Часто у </a:t>
            </a:r>
            <a:r>
              <a:rPr lang="ru-RU" dirty="0" err="1" smtClean="0"/>
              <a:t>творах</a:t>
            </a:r>
            <a:r>
              <a:rPr lang="ru-RU" dirty="0" smtClean="0"/>
              <a:t> </a:t>
            </a:r>
            <a:r>
              <a:rPr lang="ru-RU" dirty="0" err="1" smtClean="0"/>
              <a:t>історичного</a:t>
            </a:r>
            <a:r>
              <a:rPr lang="ru-RU" dirty="0" smtClean="0"/>
              <a:t> жанру </a:t>
            </a:r>
            <a:r>
              <a:rPr lang="ru-RU" dirty="0" err="1" smtClean="0"/>
              <a:t>зображують</a:t>
            </a:r>
            <a:r>
              <a:rPr lang="ru-RU" dirty="0" smtClean="0"/>
              <a:t> </a:t>
            </a:r>
            <a:r>
              <a:rPr lang="ru-RU" dirty="0" err="1" smtClean="0"/>
              <a:t>людину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групу</a:t>
            </a:r>
            <a:r>
              <a:rPr lang="ru-RU" dirty="0" smtClean="0"/>
              <a:t> людей,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існують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існували</a:t>
            </a:r>
            <a:r>
              <a:rPr lang="ru-RU" dirty="0" smtClean="0"/>
              <a:t> в </a:t>
            </a:r>
            <a:r>
              <a:rPr lang="ru-RU" dirty="0" err="1" smtClean="0"/>
              <a:t>дійсності</a:t>
            </a:r>
            <a:r>
              <a:rPr lang="ru-RU" dirty="0" smtClean="0"/>
              <a:t>.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зображення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endParaRPr lang="ru-RU" dirty="0" smtClean="0"/>
          </a:p>
          <a:p>
            <a:r>
              <a:rPr lang="ru-RU" dirty="0" err="1" smtClean="0"/>
              <a:t>історичним</a:t>
            </a:r>
            <a:r>
              <a:rPr lang="ru-RU" dirty="0" smtClean="0"/>
              <a:t> портретом. Приклад — </a:t>
            </a:r>
            <a:r>
              <a:rPr lang="ru-RU" dirty="0" err="1" smtClean="0"/>
              <a:t>реалістична</a:t>
            </a:r>
            <a:r>
              <a:rPr lang="ru-RU" dirty="0" smtClean="0"/>
              <a:t> </a:t>
            </a:r>
            <a:r>
              <a:rPr lang="ru-RU" dirty="0" err="1" smtClean="0"/>
              <a:t>скульптурна</a:t>
            </a:r>
            <a:r>
              <a:rPr lang="ru-RU" dirty="0" smtClean="0"/>
              <a:t> </a:t>
            </a:r>
            <a:r>
              <a:rPr lang="ru-RU" dirty="0" err="1" smtClean="0"/>
              <a:t>композиція</a:t>
            </a:r>
            <a:r>
              <a:rPr lang="ru-RU" dirty="0" smtClean="0"/>
              <a:t> </a:t>
            </a:r>
            <a:r>
              <a:rPr lang="ru-RU" sz="2000" b="1" dirty="0" smtClean="0"/>
              <a:t>«</a:t>
            </a:r>
            <a:r>
              <a:rPr lang="ru-RU" sz="2000" b="1" dirty="0" err="1" smtClean="0"/>
              <a:t>Громадяни</a:t>
            </a:r>
            <a:r>
              <a:rPr lang="ru-RU" sz="2000" b="1" dirty="0" smtClean="0"/>
              <a:t> Кале» </a:t>
            </a:r>
            <a:r>
              <a:rPr lang="ru-RU" sz="2000" b="1" dirty="0" err="1" smtClean="0"/>
              <a:t>Оґюста</a:t>
            </a:r>
            <a:r>
              <a:rPr lang="ru-RU" sz="2000" b="1" dirty="0" smtClean="0"/>
              <a:t> Родена</a:t>
            </a:r>
            <a:r>
              <a:rPr lang="ru-RU" dirty="0" smtClean="0"/>
              <a:t>, яка </a:t>
            </a:r>
            <a:r>
              <a:rPr lang="ru-RU" dirty="0" err="1" smtClean="0"/>
              <a:t>ілюструє</a:t>
            </a:r>
            <a:r>
              <a:rPr lang="ru-RU" dirty="0" smtClean="0"/>
              <a:t> </a:t>
            </a:r>
            <a:r>
              <a:rPr lang="ru-RU" dirty="0" err="1" smtClean="0"/>
              <a:t>реальні</a:t>
            </a:r>
            <a:r>
              <a:rPr lang="ru-RU" dirty="0" smtClean="0"/>
              <a:t> </a:t>
            </a:r>
            <a:r>
              <a:rPr lang="ru-RU" dirty="0" err="1" smtClean="0"/>
              <a:t>події</a:t>
            </a:r>
            <a:r>
              <a:rPr lang="ru-RU" dirty="0" smtClean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174" y="0"/>
            <a:ext cx="5974826" cy="52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4324" y="5229200"/>
            <a:ext cx="9069676" cy="147732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Столітньої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 </a:t>
            </a:r>
            <a:r>
              <a:rPr lang="ru-RU" dirty="0" err="1" smtClean="0"/>
              <a:t>французи</a:t>
            </a:r>
            <a:r>
              <a:rPr lang="ru-RU" dirty="0" smtClean="0"/>
              <a:t> </a:t>
            </a: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 err="1" smtClean="0"/>
              <a:t>рік</a:t>
            </a:r>
            <a:r>
              <a:rPr lang="ru-RU" dirty="0" smtClean="0"/>
              <a:t> </a:t>
            </a:r>
            <a:r>
              <a:rPr lang="ru-RU" dirty="0" err="1" smtClean="0"/>
              <a:t>тримали</a:t>
            </a:r>
            <a:r>
              <a:rPr lang="ru-RU" dirty="0" smtClean="0"/>
              <a:t> оборону </a:t>
            </a:r>
            <a:r>
              <a:rPr lang="ru-RU" dirty="0" err="1" smtClean="0"/>
              <a:t>фортеці</a:t>
            </a:r>
            <a:r>
              <a:rPr lang="ru-RU" dirty="0" smtClean="0"/>
              <a:t> Кале. Лише голод </a:t>
            </a:r>
            <a:r>
              <a:rPr lang="ru-RU" dirty="0" err="1" smtClean="0"/>
              <a:t>примусив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сісти</a:t>
            </a:r>
            <a:r>
              <a:rPr lang="ru-RU" dirty="0" smtClean="0"/>
              <a:t> за </a:t>
            </a:r>
            <a:r>
              <a:rPr lang="ru-RU" dirty="0" err="1" smtClean="0"/>
              <a:t>стіл</a:t>
            </a:r>
            <a:r>
              <a:rPr lang="ru-RU" dirty="0" smtClean="0"/>
              <a:t> </a:t>
            </a:r>
            <a:r>
              <a:rPr lang="ru-RU" dirty="0" err="1" smtClean="0"/>
              <a:t>переговорів</a:t>
            </a:r>
            <a:r>
              <a:rPr lang="ru-RU" dirty="0" smtClean="0"/>
              <a:t>. </a:t>
            </a:r>
            <a:r>
              <a:rPr lang="ru-RU" dirty="0" err="1" smtClean="0"/>
              <a:t>Англійський</a:t>
            </a:r>
            <a:r>
              <a:rPr lang="ru-RU" dirty="0" smtClean="0"/>
              <a:t> король-</a:t>
            </a:r>
            <a:r>
              <a:rPr lang="ru-RU" dirty="0" err="1" smtClean="0"/>
              <a:t>переможець</a:t>
            </a:r>
            <a:r>
              <a:rPr lang="ru-RU" dirty="0" smtClean="0"/>
              <a:t> почав </a:t>
            </a:r>
            <a:r>
              <a:rPr lang="ru-RU" dirty="0" err="1" smtClean="0"/>
              <a:t>вимагати</a:t>
            </a:r>
            <a:r>
              <a:rPr lang="ru-RU" dirty="0" smtClean="0"/>
              <a:t> </a:t>
            </a:r>
            <a:r>
              <a:rPr lang="ru-RU" dirty="0" err="1" smtClean="0"/>
              <a:t>видати</a:t>
            </a:r>
            <a:r>
              <a:rPr lang="ru-RU" dirty="0" smtClean="0"/>
              <a:t> </a:t>
            </a:r>
            <a:r>
              <a:rPr lang="ru-RU" dirty="0" err="1" smtClean="0"/>
              <a:t>йому</a:t>
            </a:r>
            <a:r>
              <a:rPr lang="ru-RU" dirty="0" smtClean="0"/>
              <a:t> </a:t>
            </a:r>
            <a:r>
              <a:rPr lang="ru-RU" dirty="0" err="1" smtClean="0"/>
              <a:t>шість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знатних</a:t>
            </a:r>
            <a:r>
              <a:rPr lang="ru-RU" dirty="0" smtClean="0"/>
              <a:t> і </a:t>
            </a:r>
            <a:r>
              <a:rPr lang="ru-RU" dirty="0" err="1" smtClean="0"/>
              <a:t>багатих</a:t>
            </a:r>
            <a:r>
              <a:rPr lang="ru-RU" dirty="0" smtClean="0"/>
              <a:t> </a:t>
            </a:r>
            <a:r>
              <a:rPr lang="ru-RU" dirty="0" err="1" smtClean="0"/>
              <a:t>громадян</a:t>
            </a:r>
            <a:r>
              <a:rPr lang="ru-RU" dirty="0" smtClean="0"/>
              <a:t>, </a:t>
            </a:r>
            <a:r>
              <a:rPr lang="ru-RU" dirty="0" err="1" smtClean="0"/>
              <a:t>маючи</a:t>
            </a:r>
            <a:r>
              <a:rPr lang="ru-RU" dirty="0" smtClean="0"/>
              <a:t> </a:t>
            </a:r>
            <a:r>
              <a:rPr lang="ru-RU" dirty="0" err="1" smtClean="0"/>
              <a:t>намір</a:t>
            </a:r>
            <a:r>
              <a:rPr lang="ru-RU" dirty="0" smtClean="0"/>
              <a:t> </a:t>
            </a:r>
            <a:r>
              <a:rPr lang="ru-RU" dirty="0" err="1" smtClean="0"/>
              <a:t>стратити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на </a:t>
            </a:r>
            <a:r>
              <a:rPr lang="ru-RU" dirty="0" err="1" smtClean="0"/>
              <a:t>зразок</a:t>
            </a:r>
            <a:r>
              <a:rPr lang="ru-RU" dirty="0" smtClean="0"/>
              <a:t> </a:t>
            </a:r>
            <a:r>
              <a:rPr lang="ru-RU" dirty="0" err="1" smtClean="0"/>
              <a:t>повчання</a:t>
            </a:r>
            <a:r>
              <a:rPr lang="ru-RU" dirty="0" smtClean="0"/>
              <a:t> </a:t>
            </a:r>
            <a:r>
              <a:rPr lang="ru-RU" dirty="0" err="1" smtClean="0"/>
              <a:t>іншим</a:t>
            </a:r>
            <a:r>
              <a:rPr lang="ru-RU" dirty="0" smtClean="0"/>
              <a:t>. Вони </a:t>
            </a:r>
            <a:r>
              <a:rPr lang="ru-RU" dirty="0" err="1" smtClean="0"/>
              <a:t>погодилися</a:t>
            </a:r>
            <a:r>
              <a:rPr lang="ru-RU" dirty="0" smtClean="0"/>
              <a:t> і, </a:t>
            </a:r>
            <a:r>
              <a:rPr lang="ru-RU" dirty="0" err="1" smtClean="0"/>
              <a:t>підкоряючись</a:t>
            </a:r>
            <a:r>
              <a:rPr lang="ru-RU" dirty="0" smtClean="0"/>
              <a:t> </a:t>
            </a:r>
            <a:r>
              <a:rPr lang="ru-RU" dirty="0" err="1" smtClean="0"/>
              <a:t>долі</a:t>
            </a:r>
            <a:r>
              <a:rPr lang="ru-RU" dirty="0" smtClean="0"/>
              <a:t>, </a:t>
            </a:r>
            <a:r>
              <a:rPr lang="ru-RU" dirty="0" err="1" smtClean="0"/>
              <a:t>винесли</a:t>
            </a:r>
            <a:r>
              <a:rPr lang="ru-RU" dirty="0" smtClean="0"/>
              <a:t> </a:t>
            </a:r>
            <a:r>
              <a:rPr lang="ru-RU" dirty="0" err="1" smtClean="0"/>
              <a:t>ключі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міста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Потім</a:t>
            </a:r>
            <a:r>
              <a:rPr lang="ru-RU" dirty="0" smtClean="0"/>
              <a:t> королева </a:t>
            </a:r>
            <a:r>
              <a:rPr lang="ru-RU" dirty="0" err="1" smtClean="0"/>
              <a:t>випросила</a:t>
            </a:r>
            <a:r>
              <a:rPr lang="ru-RU" dirty="0" smtClean="0"/>
              <a:t> для них </a:t>
            </a:r>
            <a:r>
              <a:rPr lang="ru-RU" dirty="0" err="1" smtClean="0"/>
              <a:t>прощення</a:t>
            </a:r>
            <a:r>
              <a:rPr lang="ru-RU" dirty="0" smtClean="0"/>
              <a:t> у короля.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796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403" y="116632"/>
            <a:ext cx="8928992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пам’ятники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розташовані</a:t>
            </a:r>
            <a:r>
              <a:rPr lang="ru-RU" sz="2400" dirty="0" smtClean="0"/>
              <a:t> у </a:t>
            </a:r>
            <a:r>
              <a:rPr lang="ru-RU" sz="2400" dirty="0" err="1" smtClean="0"/>
              <a:t>твоєму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рідному</a:t>
            </a:r>
            <a:r>
              <a:rPr lang="ru-RU" sz="2400" dirty="0" smtClean="0"/>
              <a:t> краю? </a:t>
            </a:r>
            <a:r>
              <a:rPr lang="ru-RU" sz="2400" dirty="0" err="1" smtClean="0"/>
              <a:t>Розкажи</a:t>
            </a:r>
            <a:r>
              <a:rPr lang="ru-RU" sz="2400" dirty="0" smtClean="0"/>
              <a:t> про </a:t>
            </a:r>
            <a:r>
              <a:rPr lang="ru-RU" sz="2400" dirty="0" err="1" smtClean="0"/>
              <a:t>ті</a:t>
            </a:r>
            <a:r>
              <a:rPr lang="ru-RU" sz="2400" dirty="0" smtClean="0"/>
              <a:t> з них,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на твою думку, належать до </a:t>
            </a:r>
            <a:r>
              <a:rPr lang="ru-RU" sz="2400" dirty="0" err="1" smtClean="0"/>
              <a:t>історичного</a:t>
            </a:r>
            <a:r>
              <a:rPr lang="ru-RU" sz="2400" dirty="0" smtClean="0"/>
              <a:t> жанру.</a:t>
            </a:r>
          </a:p>
        </p:txBody>
      </p:sp>
    </p:spTree>
    <p:extLst>
      <p:ext uri="{BB962C8B-B14F-4D97-AF65-F5344CB8AC3E}">
        <p14:creationId xmlns:p14="http://schemas.microsoft.com/office/powerpoint/2010/main" val="419405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830"/>
            <a:ext cx="4139952" cy="172354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4400" dirty="0" smtClean="0"/>
              <a:t>Рене Франсуа </a:t>
            </a:r>
            <a:r>
              <a:rPr lang="ru-RU" sz="4400" dirty="0" err="1" smtClean="0"/>
              <a:t>Оґюст</a:t>
            </a:r>
            <a:r>
              <a:rPr lang="ru-RU" sz="4400" dirty="0" smtClean="0"/>
              <a:t> РОДЕН </a:t>
            </a:r>
          </a:p>
          <a:p>
            <a:r>
              <a:rPr lang="ru-RU" dirty="0" smtClean="0"/>
              <a:t>(1840—1917) — </a:t>
            </a:r>
            <a:r>
              <a:rPr lang="ru-RU" dirty="0" err="1" smtClean="0"/>
              <a:t>французький</a:t>
            </a:r>
            <a:r>
              <a:rPr lang="ru-RU" dirty="0" smtClean="0"/>
              <a:t> скульптор.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236296" y="188640"/>
            <a:ext cx="1645707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ru-RU" dirty="0" smtClean="0"/>
              <a:t>Портрет </a:t>
            </a:r>
            <a:r>
              <a:rPr lang="ru-RU" dirty="0" err="1" smtClean="0"/>
              <a:t>митця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798943"/>
            <a:ext cx="4572000" cy="5078313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r>
              <a:rPr lang="ru-RU" dirty="0" err="1" smtClean="0"/>
              <a:t>Навчався</a:t>
            </a:r>
            <a:r>
              <a:rPr lang="ru-RU" dirty="0" smtClean="0"/>
              <a:t> в </a:t>
            </a:r>
            <a:r>
              <a:rPr lang="ru-RU" dirty="0" err="1" smtClean="0"/>
              <a:t>Парижі</a:t>
            </a:r>
            <a:r>
              <a:rPr lang="ru-RU" dirty="0" smtClean="0"/>
              <a:t> у </a:t>
            </a:r>
            <a:r>
              <a:rPr lang="ru-RU" dirty="0" err="1" smtClean="0"/>
              <a:t>Школі</a:t>
            </a:r>
            <a:r>
              <a:rPr lang="ru-RU" dirty="0" smtClean="0"/>
              <a:t> </a:t>
            </a:r>
            <a:r>
              <a:rPr lang="ru-RU" dirty="0" err="1" smtClean="0"/>
              <a:t>малювання</a:t>
            </a:r>
            <a:r>
              <a:rPr lang="ru-RU" dirty="0" smtClean="0"/>
              <a:t> і математики. </a:t>
            </a:r>
            <a:r>
              <a:rPr lang="ru-RU" dirty="0" err="1" smtClean="0"/>
              <a:t>Працював</a:t>
            </a:r>
            <a:r>
              <a:rPr lang="ru-RU" dirty="0" smtClean="0"/>
              <a:t> у </a:t>
            </a:r>
            <a:r>
              <a:rPr lang="ru-RU" dirty="0" err="1" smtClean="0"/>
              <a:t>музеї</a:t>
            </a:r>
            <a:r>
              <a:rPr lang="ru-RU" dirty="0" smtClean="0"/>
              <a:t>, </a:t>
            </a:r>
            <a:r>
              <a:rPr lang="ru-RU" dirty="0" err="1" smtClean="0"/>
              <a:t>оздобив</a:t>
            </a:r>
            <a:endParaRPr lang="ru-RU" dirty="0" smtClean="0"/>
          </a:p>
          <a:p>
            <a:r>
              <a:rPr lang="ru-RU" dirty="0" smtClean="0"/>
              <a:t>монументально-декоративною скульптурою </a:t>
            </a:r>
            <a:r>
              <a:rPr lang="ru-RU" dirty="0" err="1" smtClean="0"/>
              <a:t>кілька</a:t>
            </a:r>
            <a:r>
              <a:rPr lang="ru-RU" dirty="0" smtClean="0"/>
              <a:t> </a:t>
            </a:r>
            <a:r>
              <a:rPr lang="ru-RU" dirty="0" err="1" smtClean="0"/>
              <a:t>будівель</a:t>
            </a:r>
            <a:r>
              <a:rPr lang="ru-RU" dirty="0" smtClean="0"/>
              <a:t> Брюсселя.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творчість</a:t>
            </a:r>
            <a:r>
              <a:rPr lang="ru-RU" dirty="0" smtClean="0"/>
              <a:t> </a:t>
            </a:r>
            <a:r>
              <a:rPr lang="ru-RU" dirty="0" err="1" smtClean="0"/>
              <a:t>синтезувала</a:t>
            </a:r>
            <a:r>
              <a:rPr lang="ru-RU" dirty="0" smtClean="0"/>
              <a:t> </a:t>
            </a:r>
            <a:r>
              <a:rPr lang="ru-RU" dirty="0" err="1" smtClean="0"/>
              <a:t>реалізм</a:t>
            </a:r>
            <a:r>
              <a:rPr lang="ru-RU" dirty="0" smtClean="0"/>
              <a:t> з новаторством, </a:t>
            </a:r>
            <a:r>
              <a:rPr lang="ru-RU" dirty="0" err="1" smtClean="0"/>
              <a:t>їй</a:t>
            </a:r>
            <a:r>
              <a:rPr lang="ru-RU" dirty="0" smtClean="0"/>
              <a:t> </a:t>
            </a:r>
            <a:r>
              <a:rPr lang="ru-RU" dirty="0" err="1" smtClean="0"/>
              <a:t>притаманні</a:t>
            </a:r>
            <a:r>
              <a:rPr lang="ru-RU" dirty="0" smtClean="0"/>
              <a:t> </a:t>
            </a:r>
            <a:r>
              <a:rPr lang="ru-RU" dirty="0" err="1" smtClean="0"/>
              <a:t>досконалість</a:t>
            </a:r>
            <a:r>
              <a:rPr lang="ru-RU" dirty="0" smtClean="0"/>
              <a:t>, </a:t>
            </a:r>
            <a:r>
              <a:rPr lang="ru-RU" dirty="0" err="1" smtClean="0"/>
              <a:t>енергійне</a:t>
            </a:r>
            <a:endParaRPr lang="ru-RU" dirty="0" smtClean="0"/>
          </a:p>
          <a:p>
            <a:r>
              <a:rPr lang="ru-RU" dirty="0" err="1" smtClean="0"/>
              <a:t>моделювання</a:t>
            </a:r>
            <a:r>
              <a:rPr lang="ru-RU" dirty="0" smtClean="0"/>
              <a:t> </a:t>
            </a:r>
            <a:r>
              <a:rPr lang="ru-RU" dirty="0" err="1" smtClean="0"/>
              <a:t>об’єму</a:t>
            </a:r>
            <a:r>
              <a:rPr lang="ru-RU" dirty="0" smtClean="0"/>
              <a:t>, </a:t>
            </a:r>
            <a:r>
              <a:rPr lang="ru-RU" dirty="0" err="1" smtClean="0"/>
              <a:t>правдиве</a:t>
            </a:r>
            <a:r>
              <a:rPr lang="ru-RU" dirty="0" smtClean="0"/>
              <a:t> </a:t>
            </a:r>
            <a:r>
              <a:rPr lang="ru-RU" dirty="0" err="1" smtClean="0"/>
              <a:t>втілення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</a:t>
            </a:r>
            <a:r>
              <a:rPr lang="ru-RU" dirty="0" err="1" smtClean="0"/>
              <a:t>людських</a:t>
            </a:r>
            <a:r>
              <a:rPr lang="ru-RU" dirty="0" smtClean="0"/>
              <a:t> </a:t>
            </a:r>
            <a:r>
              <a:rPr lang="ru-RU" dirty="0" err="1" smtClean="0"/>
              <a:t>пристрастей</a:t>
            </a:r>
            <a:r>
              <a:rPr lang="ru-RU" dirty="0" smtClean="0"/>
              <a:t>. З 1880 і до </a:t>
            </a:r>
            <a:r>
              <a:rPr lang="ru-RU" dirty="0" err="1" smtClean="0"/>
              <a:t>кінця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Роден </a:t>
            </a:r>
            <a:r>
              <a:rPr lang="ru-RU" dirty="0" err="1" smtClean="0"/>
              <a:t>працював</a:t>
            </a:r>
            <a:r>
              <a:rPr lang="ru-RU" dirty="0" smtClean="0"/>
              <a:t> над великою </a:t>
            </a:r>
            <a:r>
              <a:rPr lang="ru-RU" dirty="0" err="1" smtClean="0"/>
              <a:t>горельєфною</a:t>
            </a:r>
            <a:r>
              <a:rPr lang="ru-RU" dirty="0" smtClean="0"/>
              <a:t> </a:t>
            </a:r>
            <a:r>
              <a:rPr lang="ru-RU" dirty="0" err="1" smtClean="0"/>
              <a:t>композицією</a:t>
            </a:r>
            <a:r>
              <a:rPr lang="ru-RU" dirty="0" smtClean="0"/>
              <a:t> «Ворота пекла», </a:t>
            </a:r>
            <a:r>
              <a:rPr lang="ru-RU" dirty="0" err="1" smtClean="0"/>
              <a:t>навіяною</a:t>
            </a:r>
            <a:r>
              <a:rPr lang="ru-RU" dirty="0" smtClean="0"/>
              <a:t> «Божественною </a:t>
            </a:r>
            <a:r>
              <a:rPr lang="ru-RU" dirty="0" err="1" smtClean="0"/>
              <a:t>комедією</a:t>
            </a:r>
            <a:r>
              <a:rPr lang="ru-RU" dirty="0" smtClean="0"/>
              <a:t>» Данте, мотивами </a:t>
            </a:r>
            <a:r>
              <a:rPr lang="ru-RU" dirty="0" err="1" smtClean="0"/>
              <a:t>античної</a:t>
            </a:r>
            <a:r>
              <a:rPr lang="ru-RU" dirty="0" smtClean="0"/>
              <a:t> </a:t>
            </a:r>
            <a:r>
              <a:rPr lang="ru-RU" dirty="0" err="1" smtClean="0"/>
              <a:t>міфології</a:t>
            </a:r>
            <a:r>
              <a:rPr lang="ru-RU" dirty="0" smtClean="0"/>
              <a:t>, </a:t>
            </a:r>
            <a:r>
              <a:rPr lang="ru-RU" dirty="0" err="1" smtClean="0"/>
              <a:t>біблійних</a:t>
            </a:r>
            <a:r>
              <a:rPr lang="ru-RU" dirty="0" smtClean="0"/>
              <a:t> легенд, </a:t>
            </a:r>
            <a:r>
              <a:rPr lang="ru-RU" dirty="0" err="1" smtClean="0"/>
              <a:t>сучасної</a:t>
            </a:r>
            <a:r>
              <a:rPr lang="ru-RU" dirty="0" smtClean="0"/>
              <a:t> </a:t>
            </a:r>
            <a:r>
              <a:rPr lang="ru-RU" dirty="0" err="1" smtClean="0"/>
              <a:t>Роденові</a:t>
            </a:r>
            <a:r>
              <a:rPr lang="ru-RU" dirty="0" smtClean="0"/>
              <a:t> </a:t>
            </a:r>
            <a:r>
              <a:rPr lang="ru-RU" dirty="0" err="1" smtClean="0"/>
              <a:t>поезії</a:t>
            </a:r>
            <a:r>
              <a:rPr lang="ru-RU" dirty="0" smtClean="0"/>
              <a:t>. </a:t>
            </a:r>
            <a:r>
              <a:rPr lang="ru-RU" dirty="0" err="1" smtClean="0"/>
              <a:t>Окремі</a:t>
            </a:r>
            <a:r>
              <a:rPr lang="ru-RU" dirty="0" smtClean="0"/>
              <a:t> теми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композиції</a:t>
            </a:r>
            <a:r>
              <a:rPr lang="ru-RU" dirty="0" smtClean="0"/>
              <a:t> Роден роз-</a:t>
            </a:r>
            <a:r>
              <a:rPr lang="ru-RU" dirty="0" err="1" smtClean="0"/>
              <a:t>робляв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самостійних</a:t>
            </a:r>
            <a:r>
              <a:rPr lang="ru-RU" dirty="0" smtClean="0"/>
              <a:t> </a:t>
            </a:r>
            <a:r>
              <a:rPr lang="ru-RU" dirty="0" err="1" smtClean="0"/>
              <a:t>творів</a:t>
            </a:r>
            <a:r>
              <a:rPr lang="ru-RU" dirty="0" smtClean="0"/>
              <a:t>, </a:t>
            </a:r>
            <a:r>
              <a:rPr lang="ru-RU" dirty="0" err="1" smtClean="0"/>
              <a:t>створював</a:t>
            </a:r>
            <a:r>
              <a:rPr lang="ru-RU" dirty="0" smtClean="0"/>
              <a:t> </a:t>
            </a:r>
            <a:r>
              <a:rPr lang="ru-RU" dirty="0" err="1" smtClean="0"/>
              <a:t>портретні</a:t>
            </a:r>
            <a:r>
              <a:rPr lang="ru-RU" dirty="0" smtClean="0"/>
              <a:t> </a:t>
            </a:r>
            <a:r>
              <a:rPr lang="ru-RU" dirty="0" err="1" smtClean="0"/>
              <a:t>погруддя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вирізняються</a:t>
            </a:r>
            <a:r>
              <a:rPr lang="ru-RU" dirty="0" smtClean="0"/>
              <a:t> </a:t>
            </a:r>
            <a:r>
              <a:rPr lang="ru-RU" dirty="0" err="1" smtClean="0"/>
              <a:t>гостротою</a:t>
            </a:r>
            <a:r>
              <a:rPr lang="ru-RU" dirty="0" smtClean="0"/>
              <a:t> і </a:t>
            </a:r>
            <a:r>
              <a:rPr lang="ru-RU" dirty="0" err="1" smtClean="0"/>
              <a:t>цілісністю</a:t>
            </a:r>
            <a:r>
              <a:rPr lang="ru-RU" dirty="0" smtClean="0"/>
              <a:t> </a:t>
            </a:r>
            <a:r>
              <a:rPr lang="ru-RU" dirty="0" err="1" smtClean="0"/>
              <a:t>передачі</a:t>
            </a:r>
            <a:r>
              <a:rPr lang="ru-RU" dirty="0" smtClean="0"/>
              <a:t> характеру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внутрішнього</a:t>
            </a:r>
            <a:r>
              <a:rPr lang="ru-RU" dirty="0" smtClean="0"/>
              <a:t> духу.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401" y="684152"/>
            <a:ext cx="4487599" cy="61738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803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96" y="116632"/>
            <a:ext cx="9025199" cy="129266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	У </a:t>
            </a:r>
            <a:r>
              <a:rPr lang="ru-RU" dirty="0" err="1" smtClean="0"/>
              <a:t>минулому</a:t>
            </a:r>
            <a:r>
              <a:rPr lang="ru-RU" dirty="0" smtClean="0"/>
              <a:t> </a:t>
            </a:r>
            <a:r>
              <a:rPr lang="ru-RU" dirty="0" err="1" smtClean="0"/>
              <a:t>нерідко</a:t>
            </a:r>
            <a:r>
              <a:rPr lang="ru-RU" dirty="0" smtClean="0"/>
              <a:t> </a:t>
            </a:r>
            <a:r>
              <a:rPr lang="ru-RU" dirty="0" err="1" smtClean="0"/>
              <a:t>стіни</a:t>
            </a:r>
            <a:r>
              <a:rPr lang="ru-RU" dirty="0" smtClean="0"/>
              <a:t> </a:t>
            </a:r>
            <a:r>
              <a:rPr lang="ru-RU" dirty="0" err="1" smtClean="0"/>
              <a:t>архітектурних</a:t>
            </a:r>
            <a:r>
              <a:rPr lang="ru-RU" dirty="0" smtClean="0"/>
              <a:t> </a:t>
            </a:r>
            <a:r>
              <a:rPr lang="ru-RU" dirty="0" err="1" smtClean="0"/>
              <a:t>споруд</a:t>
            </a:r>
            <a:r>
              <a:rPr lang="ru-RU" dirty="0" smtClean="0"/>
              <a:t>, входи до </a:t>
            </a:r>
            <a:r>
              <a:rPr lang="ru-RU" dirty="0" err="1" smtClean="0"/>
              <a:t>палаців</a:t>
            </a:r>
            <a:r>
              <a:rPr lang="ru-RU" dirty="0" smtClean="0"/>
              <a:t> </a:t>
            </a:r>
            <a:r>
              <a:rPr lang="ru-RU" dirty="0" err="1" smtClean="0"/>
              <a:t>прикрашалися</a:t>
            </a:r>
            <a:r>
              <a:rPr lang="ru-RU" dirty="0" smtClean="0"/>
              <a:t> </a:t>
            </a:r>
            <a:r>
              <a:rPr lang="ru-RU" dirty="0" err="1" smtClean="0"/>
              <a:t>рельєфними</a:t>
            </a:r>
            <a:r>
              <a:rPr lang="ru-RU" dirty="0" smtClean="0"/>
              <a:t> </a:t>
            </a:r>
            <a:r>
              <a:rPr lang="ru-RU" dirty="0" err="1" smtClean="0"/>
              <a:t>зображеннями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декоративного щита, на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розміщено</a:t>
            </a:r>
            <a:r>
              <a:rPr lang="ru-RU" dirty="0" smtClean="0"/>
              <a:t> герб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емблему</a:t>
            </a:r>
            <a:r>
              <a:rPr lang="ru-RU" dirty="0" smtClean="0"/>
              <a:t>. </a:t>
            </a:r>
            <a:r>
              <a:rPr lang="ru-RU" dirty="0" err="1" smtClean="0"/>
              <a:t>Таке</a:t>
            </a:r>
            <a:r>
              <a:rPr lang="ru-RU" dirty="0" smtClean="0"/>
              <a:t> </a:t>
            </a:r>
            <a:r>
              <a:rPr lang="ru-RU" dirty="0" err="1" smtClean="0"/>
              <a:t>оздоблення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назву</a:t>
            </a:r>
            <a:r>
              <a:rPr lang="ru-RU" dirty="0" smtClean="0"/>
              <a:t> </a:t>
            </a:r>
            <a:r>
              <a:rPr lang="ru-RU" sz="2400" b="1" dirty="0" smtClean="0"/>
              <a:t>картуш</a:t>
            </a:r>
            <a:r>
              <a:rPr lang="ru-RU" dirty="0" smtClean="0"/>
              <a:t>.</a:t>
            </a:r>
          </a:p>
          <a:p>
            <a:r>
              <a:rPr lang="ru-RU" dirty="0" smtClean="0"/>
              <a:t>	Картушем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оздоблюють</a:t>
            </a:r>
            <a:r>
              <a:rPr lang="ru-RU" dirty="0" smtClean="0"/>
              <a:t> </a:t>
            </a:r>
            <a:r>
              <a:rPr lang="ru-RU" dirty="0" err="1" smtClean="0"/>
              <a:t>постаменти</a:t>
            </a:r>
            <a:r>
              <a:rPr lang="ru-RU" dirty="0" smtClean="0"/>
              <a:t> </a:t>
            </a:r>
            <a:r>
              <a:rPr lang="ru-RU" dirty="0" err="1" smtClean="0"/>
              <a:t>пам’ятників</a:t>
            </a:r>
            <a:r>
              <a:rPr lang="ru-RU" dirty="0" smtClean="0"/>
              <a:t> </a:t>
            </a:r>
            <a:r>
              <a:rPr lang="ru-RU" dirty="0" err="1" smtClean="0"/>
              <a:t>історичним</a:t>
            </a:r>
            <a:r>
              <a:rPr lang="ru-RU" dirty="0" smtClean="0"/>
              <a:t> </a:t>
            </a:r>
            <a:r>
              <a:rPr lang="ru-RU" dirty="0" err="1" smtClean="0"/>
              <a:t>діячам</a:t>
            </a:r>
            <a:r>
              <a:rPr lang="ru-RU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0" y="1427569"/>
            <a:ext cx="6491066" cy="5340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04247" y="3962399"/>
            <a:ext cx="22322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Ханéнки</a:t>
            </a:r>
            <a:r>
              <a:rPr lang="ru-RU" dirty="0"/>
              <a:t> — </a:t>
            </a:r>
            <a:r>
              <a:rPr lang="ru-RU" dirty="0" err="1"/>
              <a:t>козацько-старшинський</a:t>
            </a:r>
            <a:r>
              <a:rPr lang="ru-RU" dirty="0"/>
              <a:t> </a:t>
            </a:r>
            <a:r>
              <a:rPr lang="ru-RU" dirty="0" err="1"/>
              <a:t>рід</a:t>
            </a:r>
            <a:r>
              <a:rPr lang="ru-RU" dirty="0"/>
              <a:t> </a:t>
            </a:r>
            <a:r>
              <a:rPr lang="ru-RU" dirty="0" err="1"/>
              <a:t>діячів</a:t>
            </a:r>
            <a:r>
              <a:rPr lang="ru-RU" dirty="0"/>
              <a:t> </a:t>
            </a:r>
            <a:r>
              <a:rPr lang="ru-RU" dirty="0" err="1"/>
              <a:t>Гетьманщини</a:t>
            </a:r>
            <a:r>
              <a:rPr lang="ru-RU" dirty="0"/>
              <a:t>, </a:t>
            </a:r>
            <a:r>
              <a:rPr lang="ru-RU" dirty="0" err="1"/>
              <a:t>згодом</a:t>
            </a:r>
            <a:r>
              <a:rPr lang="ru-RU" dirty="0"/>
              <a:t> </a:t>
            </a:r>
            <a:r>
              <a:rPr lang="ru-RU" dirty="0" err="1"/>
              <a:t>культурних</a:t>
            </a:r>
            <a:r>
              <a:rPr lang="ru-RU" dirty="0"/>
              <a:t> </a:t>
            </a:r>
            <a:r>
              <a:rPr lang="ru-RU" dirty="0" err="1"/>
              <a:t>діячів</a:t>
            </a:r>
            <a:r>
              <a:rPr lang="ru-RU" dirty="0"/>
              <a:t> 19 — 20 </a:t>
            </a:r>
            <a:r>
              <a:rPr lang="ru-RU" dirty="0" err="1"/>
              <a:t>століть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6475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Карту́ш</a:t>
            </a:r>
            <a:r>
              <a:rPr lang="ru-RU" b="1" dirty="0"/>
              <a:t> </a:t>
            </a:r>
            <a:r>
              <a:rPr lang="ru-RU" dirty="0"/>
              <a:t>(фр. </a:t>
            </a:r>
            <a:r>
              <a:rPr lang="ru-RU" dirty="0" err="1"/>
              <a:t>cartouche</a:t>
            </a:r>
            <a:r>
              <a:rPr lang="ru-RU" dirty="0"/>
              <a:t>, от итал. </a:t>
            </a:r>
            <a:r>
              <a:rPr lang="ru-RU" dirty="0" err="1"/>
              <a:t>cartoccio</a:t>
            </a:r>
            <a:r>
              <a:rPr lang="ru-RU" dirty="0"/>
              <a:t> — свёрток, кулёчек) — в архитектуре и декоративном искусстве — «мотив в виде полуразвернутого, часто с надорванными либо надрезанными краями рулона бумаги, свитка»[1], на котором может помещаться герб, эмблема или надпись.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7" y="1265766"/>
            <a:ext cx="8878091" cy="5581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414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2" r="4400"/>
          <a:stretch/>
        </p:blipFill>
        <p:spPr bwMode="auto">
          <a:xfrm>
            <a:off x="1103972" y="1240077"/>
            <a:ext cx="7644491" cy="4923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84323" y="6163563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Маттиас</a:t>
            </a:r>
            <a:r>
              <a:rPr lang="ru-RU" dirty="0"/>
              <a:t> Альбрехт </a:t>
            </a:r>
            <a:r>
              <a:rPr lang="ru-RU" dirty="0" err="1"/>
              <a:t>Лоттер</a:t>
            </a:r>
            <a:r>
              <a:rPr lang="ru-RU" dirty="0"/>
              <a:t>. Картуш. Фрагмент карты Великобритании "</a:t>
            </a:r>
            <a:r>
              <a:rPr lang="en-US" dirty="0"/>
              <a:t>La Grande Bretagne </a:t>
            </a:r>
            <a:r>
              <a:rPr lang="en-US" dirty="0" err="1"/>
              <a:t>ou</a:t>
            </a:r>
            <a:r>
              <a:rPr lang="en-US" dirty="0"/>
              <a:t> les </a:t>
            </a:r>
            <a:r>
              <a:rPr lang="en-US" dirty="0" err="1"/>
              <a:t>Royaumes</a:t>
            </a:r>
            <a:r>
              <a:rPr lang="en-US" dirty="0"/>
              <a:t> </a:t>
            </a:r>
            <a:r>
              <a:rPr lang="en-US" dirty="0" err="1"/>
              <a:t>D'Angleterre</a:t>
            </a:r>
            <a:r>
              <a:rPr lang="en-US" dirty="0"/>
              <a:t>..." (</a:t>
            </a:r>
            <a:r>
              <a:rPr lang="ru-RU" dirty="0"/>
              <a:t>Аугсбург, 1764г.)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430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</a:t>
            </a:r>
            <a:r>
              <a:rPr lang="ru-RU" dirty="0" err="1"/>
              <a:t>графіці</a:t>
            </a:r>
            <a:r>
              <a:rPr lang="ru-RU" dirty="0"/>
              <a:t> </a:t>
            </a:r>
            <a:r>
              <a:rPr lang="ru-RU" dirty="0" err="1"/>
              <a:t>картуші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напіврозгорнуті</a:t>
            </a:r>
            <a:r>
              <a:rPr lang="ru-RU" dirty="0"/>
              <a:t> </a:t>
            </a:r>
            <a:r>
              <a:rPr lang="ru-RU" dirty="0" err="1"/>
              <a:t>сувої</a:t>
            </a:r>
            <a:r>
              <a:rPr lang="ru-RU" dirty="0"/>
              <a:t> (часто з </a:t>
            </a:r>
            <a:r>
              <a:rPr lang="ru-RU" dirty="0" err="1"/>
              <a:t>надірваними</a:t>
            </a:r>
            <a:r>
              <a:rPr lang="ru-RU" dirty="0"/>
              <a:t> краями), </a:t>
            </a:r>
            <a:r>
              <a:rPr lang="ru-RU" dirty="0" err="1"/>
              <a:t>обрамлені</a:t>
            </a:r>
            <a:r>
              <a:rPr lang="ru-RU" dirty="0"/>
              <a:t> завитками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пишним</a:t>
            </a:r>
            <a:r>
              <a:rPr lang="ru-RU" dirty="0"/>
              <a:t> орнаментом. На них </a:t>
            </a:r>
            <a:r>
              <a:rPr lang="ru-RU" dirty="0" err="1"/>
              <a:t>розміщені</a:t>
            </a:r>
            <a:r>
              <a:rPr lang="ru-RU" dirty="0"/>
              <a:t> </a:t>
            </a:r>
            <a:r>
              <a:rPr lang="ru-RU" dirty="0" err="1"/>
              <a:t>написи</a:t>
            </a:r>
            <a:r>
              <a:rPr lang="ru-RU" dirty="0"/>
              <a:t>, </a:t>
            </a:r>
            <a:r>
              <a:rPr lang="ru-RU" dirty="0" err="1"/>
              <a:t>портрети</a:t>
            </a:r>
            <a:r>
              <a:rPr lang="ru-RU" dirty="0"/>
              <a:t> </a:t>
            </a:r>
            <a:r>
              <a:rPr lang="ru-RU" dirty="0" err="1"/>
              <a:t>видатних</a:t>
            </a:r>
            <a:r>
              <a:rPr lang="ru-RU" dirty="0"/>
              <a:t> </a:t>
            </a:r>
            <a:r>
              <a:rPr lang="ru-RU" dirty="0" err="1"/>
              <a:t>особистостей</a:t>
            </a:r>
            <a:r>
              <a:rPr lang="ru-RU" dirty="0"/>
              <a:t>, </a:t>
            </a:r>
            <a:r>
              <a:rPr lang="ru-RU" dirty="0" err="1"/>
              <a:t>герби</a:t>
            </a:r>
            <a:r>
              <a:rPr lang="ru-RU" dirty="0"/>
              <a:t>, </a:t>
            </a:r>
            <a:r>
              <a:rPr lang="ru-RU" dirty="0" err="1"/>
              <a:t>прикрашені</a:t>
            </a:r>
            <a:r>
              <a:rPr lang="ru-RU" dirty="0"/>
              <a:t> </a:t>
            </a:r>
            <a:r>
              <a:rPr lang="ru-RU" dirty="0" err="1"/>
              <a:t>красивим</a:t>
            </a:r>
            <a:r>
              <a:rPr lang="ru-RU" dirty="0"/>
              <a:t> декором. </a:t>
            </a:r>
            <a:r>
              <a:rPr lang="ru-RU" dirty="0" err="1"/>
              <a:t>Графічні</a:t>
            </a:r>
            <a:r>
              <a:rPr lang="ru-RU" dirty="0"/>
              <a:t> </a:t>
            </a:r>
            <a:r>
              <a:rPr lang="ru-RU" dirty="0" err="1"/>
              <a:t>картуші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побачити</a:t>
            </a:r>
            <a:r>
              <a:rPr lang="ru-RU" dirty="0"/>
              <a:t> на</a:t>
            </a:r>
          </a:p>
          <a:p>
            <a:r>
              <a:rPr lang="ru-RU" dirty="0" err="1"/>
              <a:t>старовинних</a:t>
            </a:r>
            <a:r>
              <a:rPr lang="ru-RU" dirty="0"/>
              <a:t> </a:t>
            </a:r>
            <a:r>
              <a:rPr lang="ru-RU" dirty="0" err="1"/>
              <a:t>географічних</a:t>
            </a:r>
            <a:r>
              <a:rPr lang="ru-RU" dirty="0"/>
              <a:t> картах і документах.</a:t>
            </a:r>
          </a:p>
        </p:txBody>
      </p:sp>
    </p:spTree>
    <p:extLst>
      <p:ext uri="{BB962C8B-B14F-4D97-AF65-F5344CB8AC3E}">
        <p14:creationId xmlns:p14="http://schemas.microsoft.com/office/powerpoint/2010/main" val="1443160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40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8" y="83220"/>
            <a:ext cx="6585644" cy="637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44008" y="6396335"/>
            <a:ext cx="4371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Герб </a:t>
            </a:r>
            <a:r>
              <a:rPr lang="ru-RU" sz="2400" dirty="0" err="1"/>
              <a:t>Дніпропетровської</a:t>
            </a:r>
            <a:r>
              <a:rPr lang="ru-RU" sz="2400" dirty="0"/>
              <a:t> </a:t>
            </a:r>
            <a:r>
              <a:rPr lang="ru-RU" sz="2400" dirty="0" err="1"/>
              <a:t>області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512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597" y="116632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Створіть</a:t>
            </a:r>
            <a:r>
              <a:rPr lang="ru-RU" sz="2400" dirty="0"/>
              <a:t> картуш на </a:t>
            </a:r>
            <a:r>
              <a:rPr lang="ru-RU" sz="2400" dirty="0" err="1"/>
              <a:t>історичну</a:t>
            </a:r>
            <a:r>
              <a:rPr lang="ru-RU" sz="2400" dirty="0"/>
              <a:t> тематику (</a:t>
            </a:r>
            <a:r>
              <a:rPr lang="ru-RU" sz="2400" dirty="0" err="1"/>
              <a:t>кольорові</a:t>
            </a:r>
            <a:r>
              <a:rPr lang="ru-RU" sz="2400" dirty="0"/>
              <a:t> </a:t>
            </a:r>
            <a:r>
              <a:rPr lang="ru-RU" sz="2400" dirty="0" err="1"/>
              <a:t>олівців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 smtClean="0"/>
              <a:t>пластилін</a:t>
            </a:r>
            <a:r>
              <a:rPr lang="ru-RU" sz="2400" dirty="0"/>
              <a:t>). </a:t>
            </a:r>
            <a:r>
              <a:rPr lang="ru-RU" sz="2400" dirty="0" err="1"/>
              <a:t>Орієнтовні</a:t>
            </a:r>
            <a:r>
              <a:rPr lang="ru-RU" sz="2400" dirty="0"/>
              <a:t> теми: «Герб </a:t>
            </a:r>
            <a:r>
              <a:rPr lang="ru-RU" sz="2400" dirty="0" err="1"/>
              <a:t>моєї</a:t>
            </a:r>
            <a:r>
              <a:rPr lang="ru-RU" sz="2400" dirty="0"/>
              <a:t> </a:t>
            </a:r>
            <a:r>
              <a:rPr lang="ru-RU" sz="2400" dirty="0" err="1"/>
              <a:t>родини</a:t>
            </a:r>
            <a:r>
              <a:rPr lang="ru-RU" sz="2400" dirty="0"/>
              <a:t>», «Колесо </a:t>
            </a:r>
            <a:r>
              <a:rPr lang="ru-RU" sz="2400" dirty="0" err="1"/>
              <a:t>Долі</a:t>
            </a:r>
            <a:r>
              <a:rPr lang="ru-RU" sz="2400" dirty="0"/>
              <a:t>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381328"/>
            <a:ext cx="2760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МИСТЕЦЬКА СКАРБНИЧКА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339752" y="1700808"/>
            <a:ext cx="6336704" cy="16561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 smtClean="0"/>
              <a:t>Історичний</a:t>
            </a:r>
            <a:r>
              <a:rPr lang="ru-RU" sz="2800" b="1" i="1" dirty="0" smtClean="0"/>
              <a:t> </a:t>
            </a:r>
            <a:r>
              <a:rPr lang="ru-RU" sz="2800" b="1" i="1" dirty="0"/>
              <a:t>жанр </a:t>
            </a:r>
            <a:r>
              <a:rPr lang="ru-RU" sz="2400" dirty="0"/>
              <a:t>— жанр </a:t>
            </a:r>
            <a:r>
              <a:rPr lang="ru-RU" sz="2400" dirty="0" err="1"/>
              <a:t>образотворчого</a:t>
            </a:r>
            <a:r>
              <a:rPr lang="ru-RU" sz="2400" dirty="0"/>
              <a:t> </a:t>
            </a:r>
            <a:r>
              <a:rPr lang="ru-RU" sz="2400" dirty="0" err="1"/>
              <a:t>мистецтва</a:t>
            </a:r>
            <a:r>
              <a:rPr lang="ru-RU" sz="2400" dirty="0"/>
              <a:t>, </a:t>
            </a:r>
            <a:r>
              <a:rPr lang="ru-RU" sz="2400" dirty="0" err="1" smtClean="0"/>
              <a:t>зображення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історичних</a:t>
            </a:r>
            <a:r>
              <a:rPr lang="ru-RU" sz="2400" dirty="0" smtClean="0"/>
              <a:t> </a:t>
            </a:r>
            <a:r>
              <a:rPr lang="ru-RU" sz="2400" dirty="0" err="1"/>
              <a:t>подій</a:t>
            </a:r>
            <a:r>
              <a:rPr lang="ru-RU" sz="2400" dirty="0"/>
              <a:t> і </a:t>
            </a:r>
            <a:r>
              <a:rPr lang="ru-RU" sz="2400" dirty="0" err="1"/>
              <a:t>діячів</a:t>
            </a:r>
            <a:r>
              <a:rPr lang="ru-RU" sz="2400" dirty="0"/>
              <a:t>, </a:t>
            </a:r>
            <a:r>
              <a:rPr lang="ru-RU" sz="2400" dirty="0" err="1"/>
              <a:t>соціально</a:t>
            </a:r>
            <a:r>
              <a:rPr lang="ru-RU" sz="2400" dirty="0"/>
              <a:t> </a:t>
            </a:r>
            <a:r>
              <a:rPr lang="ru-RU" sz="2400" dirty="0" err="1"/>
              <a:t>значущих</a:t>
            </a:r>
            <a:r>
              <a:rPr lang="ru-RU" sz="2400" dirty="0"/>
              <a:t> </a:t>
            </a:r>
            <a:r>
              <a:rPr lang="ru-RU" sz="2400" dirty="0" err="1"/>
              <a:t>явищ</a:t>
            </a:r>
            <a:r>
              <a:rPr lang="ru-RU" sz="2400" dirty="0"/>
              <a:t> в </a:t>
            </a:r>
            <a:r>
              <a:rPr lang="ru-RU" sz="2400" dirty="0" err="1"/>
              <a:t>історії</a:t>
            </a:r>
            <a:r>
              <a:rPr lang="ru-RU" sz="2400" dirty="0"/>
              <a:t> </a:t>
            </a:r>
            <a:r>
              <a:rPr lang="ru-RU" sz="2400" dirty="0" err="1"/>
              <a:t>суспільства</a:t>
            </a:r>
            <a:r>
              <a:rPr lang="ru-RU" sz="2400" dirty="0"/>
              <a:t>.</a:t>
            </a: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95536" y="4005064"/>
            <a:ext cx="8280920" cy="194421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/>
              <a:t>Картóш</a:t>
            </a:r>
            <a:r>
              <a:rPr lang="ru-RU" sz="2800" b="1" i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від</a:t>
            </a:r>
            <a:r>
              <a:rPr lang="ru-RU" sz="2400" dirty="0"/>
              <a:t> франц. — буквально «</a:t>
            </a:r>
            <a:r>
              <a:rPr lang="ru-RU" sz="2400" dirty="0" err="1"/>
              <a:t>згорток</a:t>
            </a:r>
            <a:r>
              <a:rPr lang="ru-RU" sz="2400" dirty="0"/>
              <a:t>») — </a:t>
            </a:r>
            <a:r>
              <a:rPr lang="ru-RU" sz="2400" dirty="0" err="1"/>
              <a:t>скульптурна</a:t>
            </a:r>
            <a:r>
              <a:rPr lang="ru-RU" sz="2400" dirty="0"/>
              <a:t> (</a:t>
            </a:r>
            <a:r>
              <a:rPr lang="ru-RU" sz="2400" dirty="0" err="1"/>
              <a:t>ліпна</a:t>
            </a:r>
            <a:r>
              <a:rPr lang="ru-RU" sz="2400" dirty="0"/>
              <a:t>)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графічна</a:t>
            </a:r>
            <a:r>
              <a:rPr lang="ru-RU" sz="2400" dirty="0" smtClean="0"/>
              <a:t> </a:t>
            </a:r>
            <a:r>
              <a:rPr lang="ru-RU" sz="2400" dirty="0"/>
              <a:t>прикраса у </a:t>
            </a:r>
            <a:r>
              <a:rPr lang="ru-RU" sz="2400" dirty="0" err="1"/>
              <a:t>вигляді</a:t>
            </a:r>
            <a:r>
              <a:rPr lang="ru-RU" sz="2400" dirty="0"/>
              <a:t> декоративно </a:t>
            </a:r>
            <a:r>
              <a:rPr lang="ru-RU" sz="2400" dirty="0" err="1"/>
              <a:t>обрамленого</a:t>
            </a:r>
            <a:r>
              <a:rPr lang="ru-RU" sz="2400" dirty="0"/>
              <a:t> щита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 smtClean="0"/>
              <a:t>напіврозгорнутого</a:t>
            </a:r>
            <a:r>
              <a:rPr lang="ru-RU" sz="2400" dirty="0" smtClean="0"/>
              <a:t> </a:t>
            </a:r>
            <a:r>
              <a:rPr lang="ru-RU" sz="2400" dirty="0"/>
              <a:t>сувою, на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розміщують</a:t>
            </a:r>
            <a:r>
              <a:rPr lang="ru-RU" sz="2400" dirty="0"/>
              <a:t> </a:t>
            </a:r>
            <a:r>
              <a:rPr lang="ru-RU" sz="2400" dirty="0" err="1"/>
              <a:t>написи</a:t>
            </a:r>
            <a:r>
              <a:rPr lang="ru-RU" sz="2400" dirty="0"/>
              <a:t>, </a:t>
            </a:r>
            <a:r>
              <a:rPr lang="ru-RU" sz="2400" dirty="0" err="1"/>
              <a:t>герби</a:t>
            </a:r>
            <a:r>
              <a:rPr lang="ru-RU" sz="2400" dirty="0"/>
              <a:t>, </a:t>
            </a:r>
            <a:r>
              <a:rPr lang="ru-RU" sz="2400" dirty="0" err="1"/>
              <a:t>емблеми</a:t>
            </a:r>
            <a:r>
              <a:rPr lang="ru-RU" sz="2400" dirty="0"/>
              <a:t> </a:t>
            </a:r>
            <a:r>
              <a:rPr lang="ru-RU" sz="2400" dirty="0" err="1"/>
              <a:t>тощо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848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6632"/>
            <a:ext cx="3121497" cy="387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110533" y="116633"/>
            <a:ext cx="5400600" cy="374441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1.Що вам </a:t>
            </a:r>
            <a:r>
              <a:rPr lang="ru-RU" sz="2400" dirty="0" err="1"/>
              <a:t>відомо</a:t>
            </a:r>
            <a:r>
              <a:rPr lang="ru-RU" sz="2400" dirty="0"/>
              <a:t> про </a:t>
            </a:r>
            <a:r>
              <a:rPr lang="ru-RU" sz="2400" dirty="0" err="1"/>
              <a:t>історичний</a:t>
            </a:r>
            <a:r>
              <a:rPr lang="ru-RU" sz="2400" dirty="0"/>
              <a:t> жанр </a:t>
            </a:r>
            <a:r>
              <a:rPr lang="ru-RU" sz="2400" dirty="0" smtClean="0"/>
              <a:t>в </a:t>
            </a:r>
            <a:r>
              <a:rPr lang="ru-RU" sz="2400" dirty="0" err="1"/>
              <a:t>образотворчому</a:t>
            </a:r>
            <a:r>
              <a:rPr lang="ru-RU" sz="2400" dirty="0"/>
              <a:t> </a:t>
            </a:r>
            <a:r>
              <a:rPr lang="ru-RU" sz="2400" dirty="0" err="1"/>
              <a:t>мистецтві</a:t>
            </a:r>
            <a:r>
              <a:rPr lang="ru-RU" sz="2400" dirty="0"/>
              <a:t>?</a:t>
            </a:r>
          </a:p>
          <a:p>
            <a:pPr algn="ctr"/>
            <a:r>
              <a:rPr lang="ru-RU" sz="2400" dirty="0"/>
              <a:t>2. </a:t>
            </a:r>
            <a:r>
              <a:rPr lang="ru-RU" sz="2400" dirty="0" err="1"/>
              <a:t>Поясніть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таке</a:t>
            </a:r>
            <a:r>
              <a:rPr lang="ru-RU" sz="2400" dirty="0"/>
              <a:t> «картуш».</a:t>
            </a:r>
          </a:p>
          <a:p>
            <a:pPr algn="ctr"/>
            <a:r>
              <a:rPr lang="ru-RU" sz="2400" dirty="0"/>
              <a:t>3. У </a:t>
            </a:r>
            <a:r>
              <a:rPr lang="ru-RU" sz="2400" dirty="0" err="1"/>
              <a:t>яких</a:t>
            </a:r>
            <a:r>
              <a:rPr lang="ru-RU" sz="2400" dirty="0"/>
              <a:t> видах </a:t>
            </a:r>
            <a:r>
              <a:rPr lang="ru-RU" sz="2400" dirty="0" err="1"/>
              <a:t>мистецтва</a:t>
            </a:r>
            <a:r>
              <a:rPr lang="ru-RU" sz="2400" dirty="0"/>
              <a:t> </a:t>
            </a:r>
            <a:r>
              <a:rPr lang="ru-RU" sz="2400" dirty="0" err="1"/>
              <a:t>найчастіше</a:t>
            </a:r>
            <a:r>
              <a:rPr lang="ru-RU" sz="2400" dirty="0"/>
              <a:t> </a:t>
            </a:r>
            <a:r>
              <a:rPr lang="ru-RU" sz="2400" dirty="0" err="1"/>
              <a:t>відображена</a:t>
            </a:r>
            <a:r>
              <a:rPr lang="ru-RU" sz="2400" dirty="0"/>
              <a:t> </a:t>
            </a:r>
            <a:r>
              <a:rPr lang="ru-RU" sz="2400" dirty="0" err="1"/>
              <a:t>історична</a:t>
            </a:r>
            <a:r>
              <a:rPr lang="ru-RU" sz="2400" dirty="0"/>
              <a:t> тематика?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65418" y="3914654"/>
            <a:ext cx="8855202" cy="28083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/>
              <a:t>4. </a:t>
            </a:r>
            <a:r>
              <a:rPr lang="ru-RU" sz="2400" dirty="0" err="1">
                <a:solidFill>
                  <a:srgbClr val="FFC000"/>
                </a:solidFill>
              </a:rPr>
              <a:t>Творче</a:t>
            </a:r>
            <a:r>
              <a:rPr lang="ru-RU" sz="2400" dirty="0"/>
              <a:t> </a:t>
            </a:r>
            <a:r>
              <a:rPr lang="ru-RU" sz="2400" dirty="0" err="1">
                <a:solidFill>
                  <a:srgbClr val="FFC000"/>
                </a:solidFill>
              </a:rPr>
              <a:t>завдання</a:t>
            </a:r>
            <a:r>
              <a:rPr lang="ru-RU" sz="2400" dirty="0">
                <a:solidFill>
                  <a:srgbClr val="FFC000"/>
                </a:solidFill>
              </a:rPr>
              <a:t>. </a:t>
            </a:r>
            <a:r>
              <a:rPr lang="ru-RU" sz="2400" dirty="0" err="1"/>
              <a:t>Уявіть</a:t>
            </a:r>
            <a:r>
              <a:rPr lang="ru-RU" sz="2400" dirty="0"/>
              <a:t> себе художниками.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історичні</a:t>
            </a:r>
            <a:r>
              <a:rPr lang="ru-RU" sz="2400" dirty="0"/>
              <a:t> </a:t>
            </a:r>
            <a:r>
              <a:rPr lang="ru-RU" sz="2400" dirty="0" err="1"/>
              <a:t>події</a:t>
            </a:r>
            <a:r>
              <a:rPr lang="ru-RU" sz="2400" dirty="0"/>
              <a:t> </a:t>
            </a:r>
            <a:r>
              <a:rPr lang="ru-RU" sz="2400" dirty="0" err="1"/>
              <a:t>минулого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сучасності</a:t>
            </a:r>
            <a:r>
              <a:rPr lang="ru-RU" sz="2400" dirty="0"/>
              <a:t> </a:t>
            </a:r>
            <a:r>
              <a:rPr lang="ru-RU" sz="2400" dirty="0" err="1"/>
              <a:t>ви</a:t>
            </a:r>
            <a:r>
              <a:rPr lang="ru-RU" sz="2400" dirty="0"/>
              <a:t> </a:t>
            </a:r>
            <a:r>
              <a:rPr lang="ru-RU" sz="2400" dirty="0" err="1"/>
              <a:t>хотіли</a:t>
            </a:r>
            <a:r>
              <a:rPr lang="ru-RU" sz="2400" dirty="0"/>
              <a:t> б </a:t>
            </a:r>
            <a:r>
              <a:rPr lang="ru-RU" sz="2400" dirty="0" err="1"/>
              <a:t>відобразити</a:t>
            </a:r>
            <a:r>
              <a:rPr lang="ru-RU" sz="2400" dirty="0"/>
              <a:t> у </a:t>
            </a:r>
            <a:r>
              <a:rPr lang="ru-RU" sz="2400" dirty="0" err="1"/>
              <a:t>своєму</a:t>
            </a:r>
            <a:r>
              <a:rPr lang="ru-RU" sz="2400" dirty="0"/>
              <a:t> </a:t>
            </a:r>
            <a:r>
              <a:rPr lang="ru-RU" sz="2400" dirty="0" err="1"/>
              <a:t>творі</a:t>
            </a:r>
            <a:r>
              <a:rPr lang="ru-RU" sz="2400" dirty="0"/>
              <a:t>? </a:t>
            </a:r>
            <a:r>
              <a:rPr lang="ru-RU" sz="2400" dirty="0" err="1"/>
              <a:t>Поясніть</a:t>
            </a:r>
            <a:r>
              <a:rPr lang="ru-RU" sz="2400" dirty="0"/>
              <a:t>.</a:t>
            </a:r>
          </a:p>
          <a:p>
            <a:pPr algn="just"/>
            <a:r>
              <a:rPr lang="ru-RU" sz="2400" dirty="0"/>
              <a:t>5. </a:t>
            </a:r>
            <a:r>
              <a:rPr lang="ru-RU" sz="2400" dirty="0" err="1"/>
              <a:t>Поцікавтеся</a:t>
            </a:r>
            <a:r>
              <a:rPr lang="ru-RU" sz="2400" dirty="0"/>
              <a:t>, </a:t>
            </a:r>
            <a:r>
              <a:rPr lang="ru-RU" sz="2400" dirty="0" err="1"/>
              <a:t>користуючись</a:t>
            </a:r>
            <a:r>
              <a:rPr lang="ru-RU" sz="2400" dirty="0"/>
              <a:t> </a:t>
            </a:r>
            <a:r>
              <a:rPr lang="ru-RU" sz="2400" dirty="0" err="1"/>
              <a:t>різними</a:t>
            </a:r>
            <a:r>
              <a:rPr lang="ru-RU" sz="2400" dirty="0"/>
              <a:t> </a:t>
            </a:r>
            <a:r>
              <a:rPr lang="ru-RU" sz="2400" dirty="0" err="1"/>
              <a:t>джерелами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українські</a:t>
            </a:r>
            <a:r>
              <a:rPr lang="ru-RU" sz="2400" dirty="0"/>
              <a:t> </a:t>
            </a:r>
            <a:r>
              <a:rPr lang="ru-RU" sz="2400" dirty="0" err="1"/>
              <a:t>митці</a:t>
            </a:r>
            <a:r>
              <a:rPr lang="ru-RU" sz="2400" dirty="0"/>
              <a:t> творили в </a:t>
            </a:r>
            <a:r>
              <a:rPr lang="ru-RU" sz="2400" dirty="0" err="1"/>
              <a:t>історичному</a:t>
            </a:r>
            <a:r>
              <a:rPr lang="ru-RU" sz="2400" dirty="0"/>
              <a:t> </a:t>
            </a:r>
            <a:r>
              <a:rPr lang="ru-RU" sz="2400" dirty="0" err="1"/>
              <a:t>жанрі</a:t>
            </a:r>
            <a:r>
              <a:rPr lang="ru-RU" sz="2400" dirty="0"/>
              <a:t>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02244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365995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ВОКАЛЬНО-ХОРОВІ ЖАНРИ: КАНТАТА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77724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270892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Порівняно</a:t>
            </a:r>
            <a:r>
              <a:rPr lang="ru-RU" dirty="0"/>
              <a:t> з </a:t>
            </a:r>
            <a:r>
              <a:rPr lang="ru-RU" dirty="0" err="1"/>
              <a:t>ораторією</a:t>
            </a:r>
            <a:r>
              <a:rPr lang="ru-RU" dirty="0"/>
              <a:t>, </a:t>
            </a:r>
            <a:r>
              <a:rPr lang="ru-RU" sz="2400" dirty="0"/>
              <a:t>кантата </a:t>
            </a:r>
            <a:r>
              <a:rPr lang="ru-RU" dirty="0"/>
              <a:t>— </a:t>
            </a:r>
            <a:r>
              <a:rPr lang="ru-RU" dirty="0" err="1"/>
              <a:t>хоровий</a:t>
            </a:r>
            <a:r>
              <a:rPr lang="ru-RU" dirty="0"/>
              <a:t> </a:t>
            </a:r>
            <a:r>
              <a:rPr lang="ru-RU" dirty="0" err="1"/>
              <a:t>твір</a:t>
            </a:r>
            <a:r>
              <a:rPr lang="ru-RU" dirty="0"/>
              <a:t> </a:t>
            </a:r>
            <a:r>
              <a:rPr lang="ru-RU" dirty="0" err="1"/>
              <a:t>меншої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</a:t>
            </a:r>
          </a:p>
          <a:p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камерний</a:t>
            </a:r>
            <a:r>
              <a:rPr lang="ru-RU" dirty="0"/>
              <a:t> характер. Кантата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/>
              <a:t>відповідно</a:t>
            </a:r>
            <a:r>
              <a:rPr lang="ru-RU" dirty="0"/>
              <a:t> і </a:t>
            </a:r>
            <a:r>
              <a:rPr lang="ru-RU" dirty="0" err="1"/>
              <a:t>меншими</a:t>
            </a:r>
            <a:r>
              <a:rPr lang="ru-RU" dirty="0"/>
              <a:t> масштабами, і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відсутністю</a:t>
            </a:r>
            <a:endParaRPr lang="ru-RU" dirty="0"/>
          </a:p>
          <a:p>
            <a:r>
              <a:rPr lang="ru-RU" dirty="0" err="1"/>
              <a:t>драматичної</a:t>
            </a:r>
            <a:r>
              <a:rPr lang="ru-RU" dirty="0"/>
              <a:t> </a:t>
            </a:r>
            <a:r>
              <a:rPr lang="ru-RU" dirty="0" err="1"/>
              <a:t>розробки</a:t>
            </a:r>
            <a:r>
              <a:rPr lang="ru-RU" dirty="0"/>
              <a:t> сюжету.</a:t>
            </a:r>
          </a:p>
          <a:p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світські</a:t>
            </a:r>
            <a:r>
              <a:rPr lang="ru-RU" dirty="0"/>
              <a:t> </a:t>
            </a:r>
            <a:r>
              <a:rPr lang="ru-RU" dirty="0" err="1"/>
              <a:t>кантати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історичного</a:t>
            </a:r>
            <a:r>
              <a:rPr lang="ru-RU" dirty="0"/>
              <a:t> </a:t>
            </a:r>
            <a:r>
              <a:rPr lang="ru-RU" dirty="0" err="1"/>
              <a:t>спрямування</a:t>
            </a:r>
            <a:endParaRPr lang="ru-RU" dirty="0"/>
          </a:p>
          <a:p>
            <a:r>
              <a:rPr lang="ru-RU" b="1" dirty="0" err="1"/>
              <a:t>присвячуються</a:t>
            </a:r>
            <a:r>
              <a:rPr lang="ru-RU" b="1" dirty="0"/>
              <a:t> </a:t>
            </a:r>
            <a:r>
              <a:rPr lang="ru-RU" b="1" dirty="0" err="1"/>
              <a:t>визначним</a:t>
            </a:r>
            <a:r>
              <a:rPr lang="ru-RU" b="1" dirty="0"/>
              <a:t> </a:t>
            </a:r>
            <a:r>
              <a:rPr lang="ru-RU" b="1" dirty="0" err="1"/>
              <a:t>подіям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видатним</a:t>
            </a:r>
            <a:r>
              <a:rPr lang="ru-RU" b="1" dirty="0"/>
              <a:t> особам</a:t>
            </a:r>
            <a:r>
              <a:rPr lang="ru-RU" dirty="0"/>
              <a:t>, як напри-</a:t>
            </a:r>
          </a:p>
          <a:p>
            <a:r>
              <a:rPr lang="ru-RU" dirty="0"/>
              <a:t>клад, </a:t>
            </a:r>
            <a:r>
              <a:rPr lang="ru-RU" b="1" i="1" dirty="0"/>
              <a:t>«На </a:t>
            </a:r>
            <a:r>
              <a:rPr lang="ru-RU" b="1" i="1" dirty="0" err="1"/>
              <a:t>вічну</a:t>
            </a:r>
            <a:r>
              <a:rPr lang="ru-RU" b="1" i="1" dirty="0"/>
              <a:t> </a:t>
            </a:r>
            <a:r>
              <a:rPr lang="ru-RU" b="1" i="1" dirty="0" err="1"/>
              <a:t>пам’ять</a:t>
            </a:r>
            <a:r>
              <a:rPr lang="ru-RU" b="1" i="1" dirty="0"/>
              <a:t> </a:t>
            </a:r>
            <a:r>
              <a:rPr lang="ru-RU" b="1" i="1" dirty="0" err="1"/>
              <a:t>Котляревському</a:t>
            </a:r>
            <a:r>
              <a:rPr lang="ru-RU" b="1" i="1" dirty="0"/>
              <a:t>» </a:t>
            </a:r>
            <a:r>
              <a:rPr lang="ru-RU" dirty="0" err="1"/>
              <a:t>Миколи</a:t>
            </a:r>
            <a:r>
              <a:rPr lang="ru-RU" dirty="0"/>
              <a:t> Лисенка, </a:t>
            </a:r>
            <a:r>
              <a:rPr lang="ru-RU" b="1" i="1" dirty="0"/>
              <a:t>«</a:t>
            </a:r>
            <a:r>
              <a:rPr lang="ru-RU" b="1" i="1" dirty="0" err="1" smtClean="0"/>
              <a:t>Шевченкові</a:t>
            </a:r>
            <a:r>
              <a:rPr lang="ru-RU" b="1" i="1" dirty="0"/>
              <a:t>» </a:t>
            </a:r>
            <a:r>
              <a:rPr lang="ru-RU" dirty="0" err="1"/>
              <a:t>Кирила</a:t>
            </a:r>
            <a:r>
              <a:rPr lang="ru-RU" dirty="0"/>
              <a:t> Стеценка.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391891"/>
            <a:ext cx="205740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354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6263"/>
            <a:ext cx="4226159" cy="3549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36096" y="116632"/>
            <a:ext cx="35638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Кирило</a:t>
            </a:r>
            <a:r>
              <a:rPr lang="ru-RU" sz="2400" b="1" dirty="0"/>
              <a:t> Григорович </a:t>
            </a:r>
            <a:r>
              <a:rPr lang="ru-RU" sz="3200" b="1" dirty="0"/>
              <a:t>Стеценко </a:t>
            </a:r>
            <a:endParaRPr lang="ru-RU" sz="3200" b="1" dirty="0" smtClean="0"/>
          </a:p>
          <a:p>
            <a:r>
              <a:rPr lang="ru-RU" sz="2400" b="1" dirty="0" smtClean="0"/>
              <a:t>(</a:t>
            </a:r>
            <a:r>
              <a:rPr lang="ru-RU" sz="2400" b="1" dirty="0"/>
              <a:t>1882-1922). </a:t>
            </a:r>
            <a:endParaRPr lang="ru-RU" sz="2400" b="1" dirty="0" smtClean="0"/>
          </a:p>
          <a:p>
            <a:r>
              <a:rPr lang="ru-RU" sz="1000" dirty="0" smtClean="0"/>
              <a:t>Источник</a:t>
            </a:r>
            <a:r>
              <a:rPr lang="ru-RU" sz="1000" dirty="0"/>
              <a:t>: http://classicalmusic.uol.ua/text/8514964/kirilo-grigorovich-stetsenko-1882-1922-kantata-shevchenkovi-slova-kmalitskoyi/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300" y="3692067"/>
            <a:ext cx="6300192" cy="3148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080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51520" y="75068"/>
            <a:ext cx="8751656" cy="666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512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694117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1333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179512" y="14001"/>
            <a:ext cx="8784976" cy="439248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/>
              <a:t>Кантата</a:t>
            </a:r>
            <a:r>
              <a:rPr lang="ru-RU" sz="2400" dirty="0"/>
              <a:t> —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музичний</a:t>
            </a:r>
            <a:r>
              <a:rPr lang="ru-RU" sz="2400" dirty="0"/>
              <a:t> </a:t>
            </a:r>
            <a:r>
              <a:rPr lang="ru-RU" sz="2400" dirty="0" err="1"/>
              <a:t>твір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складається</a:t>
            </a:r>
            <a:r>
              <a:rPr lang="ru-RU" sz="2400" dirty="0"/>
              <a:t> з </a:t>
            </a:r>
            <a:r>
              <a:rPr lang="ru-RU" sz="2400" dirty="0" err="1"/>
              <a:t>кількох</a:t>
            </a:r>
            <a:r>
              <a:rPr lang="ru-RU" sz="2400" dirty="0"/>
              <a:t> </a:t>
            </a:r>
            <a:r>
              <a:rPr lang="ru-RU" sz="2400" dirty="0" err="1"/>
              <a:t>частин</a:t>
            </a:r>
            <a:r>
              <a:rPr lang="ru-RU" sz="2400" dirty="0"/>
              <a:t> </a:t>
            </a:r>
            <a:r>
              <a:rPr lang="ru-RU" sz="2400" dirty="0" smtClean="0"/>
              <a:t>і </a:t>
            </a:r>
            <a:r>
              <a:rPr lang="ru-RU" sz="2400" dirty="0" err="1" smtClean="0"/>
              <a:t>виконується</a:t>
            </a:r>
            <a:r>
              <a:rPr lang="ru-RU" sz="2400" dirty="0" smtClean="0"/>
              <a:t> </a:t>
            </a:r>
            <a:r>
              <a:rPr lang="ru-RU" sz="2400" dirty="0"/>
              <a:t>хором, </a:t>
            </a:r>
            <a:r>
              <a:rPr lang="ru-RU" sz="2400" dirty="0" err="1"/>
              <a:t>солістами</a:t>
            </a:r>
            <a:r>
              <a:rPr lang="ru-RU" sz="2400" dirty="0"/>
              <a:t> та </a:t>
            </a:r>
            <a:r>
              <a:rPr lang="ru-RU" sz="2400" dirty="0" err="1"/>
              <a:t>симфонічним</a:t>
            </a:r>
            <a:r>
              <a:rPr lang="ru-RU" sz="2400" dirty="0"/>
              <a:t> оркестром.</a:t>
            </a:r>
          </a:p>
          <a:p>
            <a:pPr algn="just"/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усі</a:t>
            </a:r>
            <a:r>
              <a:rPr lang="ru-RU" sz="2400" dirty="0"/>
              <a:t> </a:t>
            </a:r>
            <a:r>
              <a:rPr lang="ru-RU" sz="2400" dirty="0" err="1"/>
              <a:t>частини</a:t>
            </a:r>
            <a:r>
              <a:rPr lang="ru-RU" sz="2400" dirty="0"/>
              <a:t> </a:t>
            </a:r>
            <a:r>
              <a:rPr lang="ru-RU" sz="2400" dirty="0" err="1"/>
              <a:t>кантати</a:t>
            </a:r>
            <a:r>
              <a:rPr lang="ru-RU" sz="2400" dirty="0"/>
              <a:t> </a:t>
            </a:r>
            <a:r>
              <a:rPr lang="ru-RU" sz="2400" dirty="0" err="1"/>
              <a:t>поєднані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собою </a:t>
            </a:r>
            <a:r>
              <a:rPr lang="ru-RU" sz="2400" dirty="0" err="1"/>
              <a:t>спільною</a:t>
            </a:r>
            <a:r>
              <a:rPr lang="ru-RU" sz="2400" dirty="0"/>
              <a:t> </a:t>
            </a:r>
            <a:r>
              <a:rPr lang="ru-RU" sz="2400" dirty="0" err="1" smtClean="0"/>
              <a:t>ідеєю</a:t>
            </a:r>
            <a:r>
              <a:rPr lang="ru-RU" sz="2400" dirty="0"/>
              <a:t>, </a:t>
            </a:r>
            <a:r>
              <a:rPr lang="ru-RU" sz="2400" dirty="0" err="1"/>
              <a:t>адже</a:t>
            </a:r>
            <a:r>
              <a:rPr lang="ru-RU" sz="2400" dirty="0"/>
              <a:t> вони </a:t>
            </a:r>
            <a:r>
              <a:rPr lang="ru-RU" sz="2400" dirty="0" err="1"/>
              <a:t>послідовно</a:t>
            </a:r>
            <a:r>
              <a:rPr lang="ru-RU" sz="2400" dirty="0"/>
              <a:t> </a:t>
            </a:r>
            <a:r>
              <a:rPr lang="ru-RU" sz="2400" dirty="0" err="1"/>
              <a:t>розкривають</a:t>
            </a:r>
            <a:r>
              <a:rPr lang="ru-RU" sz="2400" dirty="0"/>
              <a:t> одну тему. </a:t>
            </a:r>
            <a:r>
              <a:rPr lang="ru-RU" sz="2400" dirty="0" err="1"/>
              <a:t>Можливості</a:t>
            </a:r>
            <a:r>
              <a:rPr lang="ru-RU" sz="2400" dirty="0"/>
              <a:t> </a:t>
            </a:r>
            <a:r>
              <a:rPr lang="ru-RU" sz="2400" dirty="0" err="1" smtClean="0"/>
              <a:t>музичного</a:t>
            </a:r>
            <a:r>
              <a:rPr lang="ru-RU" sz="2400" dirty="0" smtClean="0"/>
              <a:t> </a:t>
            </a:r>
            <a:r>
              <a:rPr lang="ru-RU" sz="2400" dirty="0" err="1"/>
              <a:t>мистецтва</a:t>
            </a:r>
            <a:r>
              <a:rPr lang="ru-RU" sz="2400" dirty="0"/>
              <a:t> та </a:t>
            </a:r>
            <a:r>
              <a:rPr lang="ru-RU" sz="2400" dirty="0" err="1"/>
              <a:t>літератури</a:t>
            </a:r>
            <a:r>
              <a:rPr lang="ru-RU" sz="2400" dirty="0"/>
              <a:t> в </a:t>
            </a:r>
            <a:r>
              <a:rPr lang="ru-RU" sz="2400" dirty="0" err="1"/>
              <a:t>єдності</a:t>
            </a:r>
            <a:r>
              <a:rPr lang="ru-RU" sz="2400" dirty="0"/>
              <a:t> з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виразовими</a:t>
            </a:r>
            <a:r>
              <a:rPr lang="ru-RU" sz="2400" dirty="0"/>
              <a:t> </a:t>
            </a:r>
            <a:r>
              <a:rPr lang="ru-RU" sz="2400" dirty="0" err="1" smtClean="0"/>
              <a:t>засобами</a:t>
            </a:r>
            <a:r>
              <a:rPr lang="ru-RU" sz="2400" dirty="0" smtClean="0"/>
              <a:t> </a:t>
            </a:r>
            <a:r>
              <a:rPr lang="ru-RU" sz="2400" dirty="0" err="1" smtClean="0"/>
              <a:t>дають</a:t>
            </a:r>
            <a:r>
              <a:rPr lang="ru-RU" sz="2400" dirty="0" smtClean="0"/>
              <a:t> </a:t>
            </a:r>
            <a:r>
              <a:rPr lang="ru-RU" sz="2400" dirty="0" err="1"/>
              <a:t>змогу</a:t>
            </a:r>
            <a:r>
              <a:rPr lang="ru-RU" sz="2400" dirty="0"/>
              <a:t> авторам </a:t>
            </a:r>
            <a:r>
              <a:rPr lang="ru-RU" sz="2400" dirty="0" err="1"/>
              <a:t>кантати</a:t>
            </a:r>
            <a:r>
              <a:rPr lang="ru-RU" sz="2400" dirty="0"/>
              <a:t> (</a:t>
            </a:r>
            <a:r>
              <a:rPr lang="ru-RU" sz="2400" dirty="0" err="1"/>
              <a:t>поетові</a:t>
            </a:r>
            <a:r>
              <a:rPr lang="ru-RU" sz="2400" dirty="0"/>
              <a:t> і композитору) </a:t>
            </a:r>
            <a:r>
              <a:rPr lang="ru-RU" sz="2400" dirty="0" err="1"/>
              <a:t>яскраво</a:t>
            </a:r>
            <a:r>
              <a:rPr lang="ru-RU" sz="2400" dirty="0"/>
              <a:t> </a:t>
            </a:r>
            <a:r>
              <a:rPr lang="ru-RU" sz="2400" dirty="0" smtClean="0"/>
              <a:t>та </a:t>
            </a:r>
            <a:r>
              <a:rPr lang="ru-RU" sz="2400" dirty="0" err="1" smtClean="0"/>
              <a:t>різноманітно</a:t>
            </a:r>
            <a:r>
              <a:rPr lang="ru-RU" sz="2400" dirty="0" smtClean="0"/>
              <a:t> </a:t>
            </a:r>
            <a:r>
              <a:rPr lang="ru-RU" sz="2400" dirty="0" err="1"/>
              <a:t>втілити</a:t>
            </a:r>
            <a:r>
              <a:rPr lang="ru-RU" sz="2400" dirty="0"/>
              <a:t> </a:t>
            </a:r>
            <a:r>
              <a:rPr lang="ru-RU" sz="2400" dirty="0" err="1"/>
              <a:t>свій</a:t>
            </a:r>
            <a:r>
              <a:rPr lang="ru-RU" sz="2400" dirty="0"/>
              <a:t> </a:t>
            </a:r>
            <a:r>
              <a:rPr lang="ru-RU" sz="2400" dirty="0" err="1"/>
              <a:t>задум</a:t>
            </a:r>
            <a:r>
              <a:rPr lang="ru-RU" sz="2400" dirty="0"/>
              <a:t>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61656"/>
            <a:ext cx="309634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0" b="9563"/>
          <a:stretch/>
        </p:blipFill>
        <p:spPr bwMode="auto">
          <a:xfrm>
            <a:off x="2339752" y="3746624"/>
            <a:ext cx="3168352" cy="311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349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3284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Для </a:t>
            </a:r>
            <a:r>
              <a:rPr lang="ru-RU" dirty="0" err="1"/>
              <a:t>допитливих</a:t>
            </a:r>
            <a:r>
              <a:rPr lang="ru-RU" dirty="0"/>
              <a:t>: з </a:t>
            </a:r>
            <a:r>
              <a:rPr lang="ru-RU" dirty="0" err="1"/>
              <a:t>історії</a:t>
            </a:r>
            <a:r>
              <a:rPr lang="ru-RU" dirty="0"/>
              <a:t> жанру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102" y="104055"/>
            <a:ext cx="5220898" cy="663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2789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Сценічна</a:t>
            </a:r>
            <a:r>
              <a:rPr lang="ru-RU" dirty="0"/>
              <a:t> кантата </a:t>
            </a:r>
            <a:r>
              <a:rPr lang="ru-RU" sz="2400" b="1" dirty="0"/>
              <a:t>«</a:t>
            </a:r>
            <a:r>
              <a:rPr lang="ru-RU" sz="2400" b="1" dirty="0" err="1"/>
              <a:t>Карміна</a:t>
            </a:r>
            <a:r>
              <a:rPr lang="ru-RU" sz="2400" b="1" dirty="0"/>
              <a:t> Бурана» </a:t>
            </a:r>
            <a:r>
              <a:rPr lang="ru-RU" dirty="0"/>
              <a:t>(</a:t>
            </a:r>
            <a:r>
              <a:rPr lang="ru-RU" dirty="0" err="1"/>
              <a:t>баварські</a:t>
            </a:r>
            <a:r>
              <a:rPr lang="ru-RU" dirty="0"/>
              <a:t> </a:t>
            </a:r>
            <a:r>
              <a:rPr lang="ru-RU" dirty="0" err="1" smtClean="0"/>
              <a:t>пісні</a:t>
            </a:r>
            <a:r>
              <a:rPr lang="ru-RU" dirty="0"/>
              <a:t>) </a:t>
            </a:r>
            <a:r>
              <a:rPr lang="ru-RU" dirty="0" err="1"/>
              <a:t>німецького</a:t>
            </a:r>
            <a:r>
              <a:rPr lang="ru-RU" dirty="0"/>
              <a:t> композитора </a:t>
            </a:r>
            <a:r>
              <a:rPr lang="ru-RU" b="1" dirty="0"/>
              <a:t>Карла </a:t>
            </a:r>
            <a:r>
              <a:rPr lang="ru-RU" b="1" dirty="0" err="1"/>
              <a:t>Орфа</a:t>
            </a:r>
            <a:r>
              <a:rPr lang="ru-RU" b="1" dirty="0"/>
              <a:t> </a:t>
            </a:r>
            <a:r>
              <a:rPr lang="ru-RU" dirty="0"/>
              <a:t>для хору, </a:t>
            </a:r>
            <a:r>
              <a:rPr lang="ru-RU" dirty="0" err="1" smtClean="0"/>
              <a:t>солістів</a:t>
            </a:r>
            <a:r>
              <a:rPr lang="ru-RU" dirty="0"/>
              <a:t>, </a:t>
            </a:r>
            <a:r>
              <a:rPr lang="ru-RU" dirty="0" err="1" smtClean="0"/>
              <a:t>танцюристів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і оркестру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історія</a:t>
            </a:r>
            <a:r>
              <a:rPr lang="ru-RU" dirty="0"/>
              <a:t> </a:t>
            </a:r>
            <a:r>
              <a:rPr lang="ru-RU" dirty="0" err="1"/>
              <a:t>людської</a:t>
            </a:r>
            <a:endParaRPr lang="ru-RU" dirty="0"/>
          </a:p>
          <a:p>
            <a:r>
              <a:rPr lang="ru-RU" dirty="0" err="1"/>
              <a:t>долі</a:t>
            </a:r>
            <a:r>
              <a:rPr lang="ru-RU" dirty="0"/>
              <a:t>. В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основі</a:t>
            </a:r>
            <a:r>
              <a:rPr lang="ru-RU" dirty="0"/>
              <a:t> — </a:t>
            </a:r>
            <a:r>
              <a:rPr lang="ru-RU" dirty="0" err="1"/>
              <a:t>пісні</a:t>
            </a:r>
            <a:r>
              <a:rPr lang="ru-RU" dirty="0"/>
              <a:t> і </a:t>
            </a:r>
            <a:r>
              <a:rPr lang="ru-RU" dirty="0" err="1"/>
              <a:t>вірші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стародавнього</a:t>
            </a:r>
            <a:r>
              <a:rPr lang="ru-RU" dirty="0"/>
              <a:t> </a:t>
            </a:r>
            <a:r>
              <a:rPr lang="ru-RU" dirty="0" err="1" smtClean="0"/>
              <a:t>рукопису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німецькою</a:t>
            </a:r>
            <a:r>
              <a:rPr lang="ru-RU" dirty="0"/>
              <a:t>, </a:t>
            </a:r>
            <a:r>
              <a:rPr lang="ru-RU" dirty="0" err="1"/>
              <a:t>французькою</a:t>
            </a:r>
            <a:r>
              <a:rPr lang="ru-RU" dirty="0"/>
              <a:t>, </a:t>
            </a:r>
            <a:r>
              <a:rPr lang="ru-RU" dirty="0" err="1"/>
              <a:t>латиною</a:t>
            </a:r>
            <a:r>
              <a:rPr lang="ru-RU" dirty="0"/>
              <a:t>), </a:t>
            </a:r>
            <a:r>
              <a:rPr lang="ru-RU" dirty="0" err="1"/>
              <a:t>написані</a:t>
            </a:r>
            <a:endParaRPr lang="ru-RU" dirty="0"/>
          </a:p>
          <a:p>
            <a:r>
              <a:rPr lang="ru-RU" dirty="0"/>
              <a:t>студентами, </a:t>
            </a:r>
            <a:r>
              <a:rPr lang="ru-RU" dirty="0" err="1"/>
              <a:t>ченцями</a:t>
            </a:r>
            <a:r>
              <a:rPr lang="ru-RU" dirty="0"/>
              <a:t>, </a:t>
            </a:r>
            <a:r>
              <a:rPr lang="ru-RU" dirty="0" err="1"/>
              <a:t>мандрівними</a:t>
            </a:r>
            <a:r>
              <a:rPr lang="ru-RU" dirty="0"/>
              <a:t> </a:t>
            </a:r>
            <a:r>
              <a:rPr lang="ru-RU" dirty="0" err="1"/>
              <a:t>акторами</a:t>
            </a:r>
            <a:r>
              <a:rPr lang="ru-RU" dirty="0"/>
              <a:t>, </a:t>
            </a:r>
            <a:r>
              <a:rPr lang="ru-RU" dirty="0" smtClean="0"/>
              <a:t>так </a:t>
            </a:r>
            <a:r>
              <a:rPr lang="ru-RU" dirty="0" err="1" smtClean="0"/>
              <a:t>званими</a:t>
            </a:r>
            <a:r>
              <a:rPr lang="ru-RU" dirty="0" smtClean="0"/>
              <a:t> </a:t>
            </a:r>
            <a:r>
              <a:rPr lang="ru-RU" dirty="0"/>
              <a:t>вагантами.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403189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Пісенні</a:t>
            </a:r>
            <a:r>
              <a:rPr lang="ru-RU" dirty="0"/>
              <a:t> та </a:t>
            </a:r>
            <a:r>
              <a:rPr lang="ru-RU" dirty="0" err="1"/>
              <a:t>оркестрові</a:t>
            </a:r>
            <a:r>
              <a:rPr lang="ru-RU" dirty="0"/>
              <a:t> </a:t>
            </a:r>
            <a:r>
              <a:rPr lang="ru-RU" dirty="0" err="1"/>
              <a:t>номери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твору</a:t>
            </a:r>
            <a:r>
              <a:rPr lang="ru-RU" dirty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контрастні</a:t>
            </a:r>
            <a:r>
              <a:rPr lang="ru-RU" dirty="0" smtClean="0"/>
              <a:t> </a:t>
            </a:r>
            <a:r>
              <a:rPr lang="ru-RU" dirty="0" err="1"/>
              <a:t>картини</a:t>
            </a:r>
            <a:r>
              <a:rPr lang="ru-RU" dirty="0"/>
              <a:t> </a:t>
            </a:r>
            <a:r>
              <a:rPr lang="ru-RU" dirty="0" err="1"/>
              <a:t>різнобічного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: </a:t>
            </a:r>
            <a:r>
              <a:rPr lang="ru-RU" dirty="0" err="1" smtClean="0"/>
              <a:t>радості</a:t>
            </a:r>
            <a:r>
              <a:rPr lang="ru-RU" dirty="0"/>
              <a:t>, </a:t>
            </a:r>
            <a:r>
              <a:rPr lang="ru-RU" dirty="0" err="1"/>
              <a:t>щастя</a:t>
            </a:r>
            <a:r>
              <a:rPr lang="ru-RU" dirty="0"/>
              <a:t>, </a:t>
            </a:r>
            <a:r>
              <a:rPr lang="ru-RU" dirty="0" err="1"/>
              <a:t>кохання</a:t>
            </a:r>
            <a:r>
              <a:rPr lang="ru-RU" dirty="0"/>
              <a:t>, </a:t>
            </a:r>
            <a:r>
              <a:rPr lang="ru-RU" dirty="0" err="1"/>
              <a:t>краси</a:t>
            </a:r>
            <a:r>
              <a:rPr lang="ru-RU" dirty="0"/>
              <a:t> </a:t>
            </a:r>
            <a:r>
              <a:rPr lang="ru-RU" dirty="0" err="1"/>
              <a:t>весняної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, —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нелегке</a:t>
            </a:r>
            <a:r>
              <a:rPr lang="ru-RU" dirty="0" smtClean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бідних</a:t>
            </a:r>
            <a:r>
              <a:rPr lang="ru-RU" dirty="0"/>
              <a:t> людей, </a:t>
            </a:r>
            <a:r>
              <a:rPr lang="ru-RU" dirty="0" err="1"/>
              <a:t>сум</a:t>
            </a:r>
            <a:r>
              <a:rPr lang="ru-RU" dirty="0"/>
              <a:t> (</a:t>
            </a:r>
            <a:r>
              <a:rPr lang="ru-RU" dirty="0" err="1"/>
              <a:t>іноді</a:t>
            </a:r>
            <a:r>
              <a:rPr lang="ru-RU" dirty="0"/>
              <a:t> й </a:t>
            </a:r>
            <a:r>
              <a:rPr lang="ru-RU" dirty="0" err="1"/>
              <a:t>розпач</a:t>
            </a:r>
            <a:r>
              <a:rPr lang="ru-RU" dirty="0"/>
              <a:t>), сатира.</a:t>
            </a:r>
          </a:p>
        </p:txBody>
      </p:sp>
    </p:spTree>
    <p:extLst>
      <p:ext uri="{BB962C8B-B14F-4D97-AF65-F5344CB8AC3E}">
        <p14:creationId xmlns:p14="http://schemas.microsoft.com/office/powerpoint/2010/main" val="1718268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324316" y="-27384"/>
            <a:ext cx="8783947" cy="223224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Вирішальним</a:t>
            </a:r>
            <a:r>
              <a:rPr lang="ru-RU" dirty="0"/>
              <a:t> для </a:t>
            </a:r>
            <a:r>
              <a:rPr lang="ru-RU" dirty="0" err="1"/>
              <a:t>Орфа</a:t>
            </a:r>
            <a:r>
              <a:rPr lang="ru-RU" dirty="0"/>
              <a:t> </a:t>
            </a:r>
            <a:r>
              <a:rPr lang="ru-RU" dirty="0" err="1"/>
              <a:t>виявився</a:t>
            </a:r>
            <a:r>
              <a:rPr lang="ru-RU" dirty="0"/>
              <a:t> </a:t>
            </a:r>
            <a:r>
              <a:rPr lang="ru-RU" dirty="0" err="1"/>
              <a:t>вибір</a:t>
            </a:r>
            <a:r>
              <a:rPr lang="ru-RU" dirty="0"/>
              <a:t> жанру,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поєднує</a:t>
            </a:r>
            <a:r>
              <a:rPr lang="ru-RU" dirty="0"/>
              <a:t> </a:t>
            </a:r>
            <a:r>
              <a:rPr lang="ru-RU" dirty="0" err="1"/>
              <a:t>риси</a:t>
            </a:r>
            <a:r>
              <a:rPr lang="ru-RU" dirty="0"/>
              <a:t> </a:t>
            </a:r>
            <a:r>
              <a:rPr lang="ru-RU" dirty="0" err="1"/>
              <a:t>кантати</a:t>
            </a:r>
            <a:r>
              <a:rPr lang="ru-RU" dirty="0"/>
              <a:t>, </a:t>
            </a:r>
            <a:r>
              <a:rPr lang="ru-RU" dirty="0" err="1"/>
              <a:t>ораторії</a:t>
            </a:r>
            <a:r>
              <a:rPr lang="ru-RU" dirty="0"/>
              <a:t>, опери, драматичного спектаклю, </a:t>
            </a:r>
            <a:r>
              <a:rPr lang="ru-RU" dirty="0" err="1"/>
              <a:t>хореографії</a:t>
            </a:r>
            <a:r>
              <a:rPr lang="ru-RU" dirty="0"/>
              <a:t>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 smtClean="0"/>
              <a:t>незвичайному</a:t>
            </a:r>
            <a:r>
              <a:rPr lang="ru-RU" dirty="0" smtClean="0"/>
              <a:t> </a:t>
            </a:r>
            <a:r>
              <a:rPr lang="ru-RU" dirty="0" err="1" smtClean="0"/>
              <a:t>синтезі</a:t>
            </a:r>
            <a:r>
              <a:rPr lang="ru-RU" dirty="0" smtClean="0"/>
              <a:t> </a:t>
            </a:r>
            <a:r>
              <a:rPr lang="ru-RU" dirty="0" err="1"/>
              <a:t>простежується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театру — </a:t>
            </a:r>
            <a:r>
              <a:rPr lang="ru-RU" dirty="0" err="1"/>
              <a:t>стихії</a:t>
            </a:r>
            <a:r>
              <a:rPr lang="ru-RU" dirty="0"/>
              <a:t> </a:t>
            </a:r>
            <a:r>
              <a:rPr lang="ru-RU" dirty="0" err="1"/>
              <a:t>Орфа</a:t>
            </a:r>
            <a:r>
              <a:rPr lang="ru-RU" dirty="0"/>
              <a:t>.</a:t>
            </a:r>
          </a:p>
          <a:p>
            <a:pPr algn="ctr"/>
            <a:r>
              <a:rPr lang="ru-RU" dirty="0" err="1"/>
              <a:t>Хоровим</a:t>
            </a:r>
            <a:r>
              <a:rPr lang="ru-RU" dirty="0"/>
              <a:t> </a:t>
            </a:r>
            <a:r>
              <a:rPr lang="ru-RU" dirty="0" err="1"/>
              <a:t>гімном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вихваляє</a:t>
            </a:r>
            <a:r>
              <a:rPr lang="ru-RU" dirty="0"/>
              <a:t> Фортуну, </a:t>
            </a:r>
            <a:r>
              <a:rPr lang="ru-RU" dirty="0" err="1"/>
              <a:t>починається</a:t>
            </a:r>
            <a:r>
              <a:rPr lang="ru-RU" dirty="0"/>
              <a:t> і </a:t>
            </a:r>
            <a:r>
              <a:rPr lang="ru-RU" dirty="0" err="1"/>
              <a:t>закінчується</a:t>
            </a:r>
            <a:r>
              <a:rPr lang="ru-RU" dirty="0"/>
              <a:t> кантата — </a:t>
            </a:r>
            <a:r>
              <a:rPr lang="ru-RU" dirty="0" err="1"/>
              <a:t>своєрідний</a:t>
            </a:r>
            <a:r>
              <a:rPr lang="ru-RU" dirty="0"/>
              <a:t> </a:t>
            </a:r>
            <a:r>
              <a:rPr lang="ru-RU" dirty="0" err="1"/>
              <a:t>хоровий</a:t>
            </a:r>
            <a:r>
              <a:rPr lang="ru-RU" dirty="0"/>
              <a:t> </a:t>
            </a:r>
            <a:r>
              <a:rPr lang="ru-RU" dirty="0" err="1" smtClean="0"/>
              <a:t>епіграф</a:t>
            </a:r>
            <a:r>
              <a:rPr lang="ru-RU" dirty="0" smtClean="0"/>
              <a:t>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/>
              <a:t>музичної</a:t>
            </a:r>
            <a:r>
              <a:rPr lang="ru-RU" dirty="0"/>
              <a:t> фрески.</a:t>
            </a:r>
          </a:p>
        </p:txBody>
      </p:sp>
      <p:pic>
        <p:nvPicPr>
          <p:cNvPr id="5" name="К.Орф 'О, Фортуна!' из кантаты 'Кармина Бурана'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7634" y="1988840"/>
            <a:ext cx="768085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4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Хор Турецкого - О, ФОРТУНА! HQ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6512" y="51482"/>
            <a:ext cx="9204830" cy="54657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5576" y="6211669"/>
            <a:ext cx="6858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Карл </a:t>
            </a:r>
            <a:r>
              <a:rPr lang="ru-RU" sz="2000" b="1" dirty="0" err="1"/>
              <a:t>Орф</a:t>
            </a:r>
            <a:r>
              <a:rPr lang="ru-RU" sz="2000" b="1" dirty="0"/>
              <a:t>. Хор «О, Фортуна!» з </a:t>
            </a:r>
            <a:r>
              <a:rPr lang="ru-RU" sz="2000" b="1" dirty="0" err="1"/>
              <a:t>кантати</a:t>
            </a:r>
            <a:r>
              <a:rPr lang="ru-RU" sz="2000" b="1" dirty="0"/>
              <a:t> «</a:t>
            </a:r>
            <a:r>
              <a:rPr lang="ru-RU" sz="2000" b="1" dirty="0" err="1"/>
              <a:t>Карміна</a:t>
            </a:r>
            <a:r>
              <a:rPr lang="ru-RU" sz="2000" b="1" dirty="0"/>
              <a:t> Бурана».</a:t>
            </a:r>
          </a:p>
          <a:p>
            <a:r>
              <a:rPr lang="ru-RU" dirty="0"/>
              <a:t>Охарактеризуйте </a:t>
            </a:r>
            <a:r>
              <a:rPr lang="ru-RU" dirty="0" err="1"/>
              <a:t>динамічний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музики</a:t>
            </a:r>
            <a:r>
              <a:rPr lang="ru-RU" dirty="0"/>
              <a:t>, особливого ритму.</a:t>
            </a:r>
          </a:p>
        </p:txBody>
      </p:sp>
    </p:spTree>
    <p:extLst>
      <p:ext uri="{BB962C8B-B14F-4D97-AF65-F5344CB8AC3E}">
        <p14:creationId xmlns:p14="http://schemas.microsoft.com/office/powerpoint/2010/main" val="175237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3934"/>
            <a:ext cx="1645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Портрет </a:t>
            </a:r>
            <a:r>
              <a:rPr lang="ru-RU" dirty="0" err="1"/>
              <a:t>митця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459504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— </a:t>
            </a:r>
            <a:r>
              <a:rPr lang="ru-RU" dirty="0" err="1"/>
              <a:t>німецький</a:t>
            </a:r>
            <a:r>
              <a:rPr lang="ru-RU" dirty="0"/>
              <a:t> </a:t>
            </a:r>
            <a:r>
              <a:rPr lang="ru-RU" dirty="0" smtClean="0"/>
              <a:t>композитор і </a:t>
            </a:r>
            <a:r>
              <a:rPr lang="ru-RU" dirty="0"/>
              <a:t>педагог. </a:t>
            </a:r>
            <a:r>
              <a:rPr lang="ru-RU" dirty="0" err="1"/>
              <a:t>Народився</a:t>
            </a:r>
            <a:r>
              <a:rPr lang="ru-RU" dirty="0"/>
              <a:t> у </a:t>
            </a:r>
            <a:r>
              <a:rPr lang="ru-RU" dirty="0" err="1"/>
              <a:t>Мюнхені</a:t>
            </a:r>
            <a:r>
              <a:rPr lang="ru-RU" dirty="0"/>
              <a:t>, де і </a:t>
            </a:r>
            <a:r>
              <a:rPr lang="ru-RU" dirty="0" err="1"/>
              <a:t>закінчив</a:t>
            </a:r>
            <a:r>
              <a:rPr lang="ru-RU" dirty="0"/>
              <a:t> </a:t>
            </a:r>
            <a:r>
              <a:rPr lang="ru-RU" dirty="0" err="1" smtClean="0"/>
              <a:t>консерваторію</a:t>
            </a:r>
            <a:r>
              <a:rPr lang="ru-RU" dirty="0"/>
              <a:t>.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Карл </a:t>
            </a:r>
            <a:r>
              <a:rPr lang="ru-RU" dirty="0" err="1"/>
              <a:t>Орф</a:t>
            </a:r>
            <a:r>
              <a:rPr lang="ru-RU" dirty="0"/>
              <a:t> </a:t>
            </a:r>
            <a:r>
              <a:rPr lang="ru-RU" dirty="0" err="1"/>
              <a:t>працював</a:t>
            </a:r>
            <a:r>
              <a:rPr lang="ru-RU" dirty="0"/>
              <a:t> у </a:t>
            </a:r>
            <a:r>
              <a:rPr lang="ru-RU" dirty="0" err="1" smtClean="0"/>
              <a:t>Зальцбурзі</a:t>
            </a:r>
            <a:r>
              <a:rPr lang="ru-RU" dirty="0"/>
              <a:t>, </a:t>
            </a:r>
            <a:r>
              <a:rPr lang="ru-RU" dirty="0" err="1"/>
              <a:t>керуючи</a:t>
            </a:r>
            <a:r>
              <a:rPr lang="ru-RU" dirty="0"/>
              <a:t> «</a:t>
            </a:r>
            <a:r>
              <a:rPr lang="ru-RU" dirty="0" err="1"/>
              <a:t>Інститутом</a:t>
            </a:r>
            <a:r>
              <a:rPr lang="ru-RU" dirty="0"/>
              <a:t> </a:t>
            </a:r>
            <a:r>
              <a:rPr lang="ru-RU" dirty="0" err="1"/>
              <a:t>Орфа</a:t>
            </a:r>
            <a:r>
              <a:rPr lang="ru-RU" dirty="0"/>
              <a:t>», де </a:t>
            </a:r>
            <a:r>
              <a:rPr lang="ru-RU" dirty="0" err="1"/>
              <a:t>було</a:t>
            </a:r>
            <a:r>
              <a:rPr lang="ru-RU" dirty="0"/>
              <a:t> створено </a:t>
            </a:r>
            <a:r>
              <a:rPr lang="ru-RU" dirty="0" err="1"/>
              <a:t>цілу</a:t>
            </a:r>
            <a:endParaRPr lang="ru-RU" dirty="0"/>
          </a:p>
          <a:p>
            <a:r>
              <a:rPr lang="ru-RU" dirty="0"/>
              <a:t>систему </a:t>
            </a:r>
            <a:r>
              <a:rPr lang="ru-RU" dirty="0" err="1"/>
              <a:t>естетичного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, у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 smtClean="0"/>
              <a:t>беруть</a:t>
            </a:r>
            <a:r>
              <a:rPr lang="ru-RU" dirty="0" smtClean="0"/>
              <a:t> участь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мистецтва</a:t>
            </a:r>
            <a:r>
              <a:rPr lang="ru-RU" dirty="0"/>
              <a:t>.</a:t>
            </a:r>
          </a:p>
          <a:p>
            <a:r>
              <a:rPr lang="ru-RU" dirty="0"/>
              <a:t>Твори композитора </a:t>
            </a:r>
            <a:r>
              <a:rPr lang="ru-RU" dirty="0" err="1"/>
              <a:t>відрізняються</a:t>
            </a:r>
            <a:r>
              <a:rPr lang="ru-RU" dirty="0"/>
              <a:t> мудрою </a:t>
            </a:r>
            <a:r>
              <a:rPr lang="ru-RU" dirty="0" err="1" smtClean="0"/>
              <a:t>простотою</a:t>
            </a:r>
            <a:r>
              <a:rPr lang="ru-RU" dirty="0"/>
              <a:t>. Опери «Луна», «</a:t>
            </a:r>
            <a:r>
              <a:rPr lang="ru-RU" dirty="0" err="1"/>
              <a:t>Розумниця</a:t>
            </a:r>
            <a:r>
              <a:rPr lang="ru-RU" dirty="0"/>
              <a:t>» стали </a:t>
            </a:r>
            <a:r>
              <a:rPr lang="ru-RU" dirty="0" smtClean="0"/>
              <a:t>вельми </a:t>
            </a:r>
            <a:r>
              <a:rPr lang="ru-RU" dirty="0" err="1" smtClean="0"/>
              <a:t>популярними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репертуарі</a:t>
            </a:r>
            <a:r>
              <a:rPr lang="ru-RU" dirty="0"/>
              <a:t> </a:t>
            </a:r>
            <a:r>
              <a:rPr lang="ru-RU" dirty="0" err="1"/>
              <a:t>театрів</a:t>
            </a:r>
            <a:r>
              <a:rPr lang="ru-RU" dirty="0"/>
              <a:t>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країн</a:t>
            </a:r>
            <a:r>
              <a:rPr lang="ru-RU" dirty="0"/>
              <a:t>.</a:t>
            </a:r>
          </a:p>
          <a:p>
            <a:r>
              <a:rPr lang="ru-RU" dirty="0"/>
              <a:t>«</a:t>
            </a:r>
            <a:r>
              <a:rPr lang="ru-RU" dirty="0" err="1"/>
              <a:t>Карміна</a:t>
            </a:r>
            <a:r>
              <a:rPr lang="ru-RU" dirty="0"/>
              <a:t> Бурана» часто </a:t>
            </a:r>
            <a:r>
              <a:rPr lang="ru-RU" dirty="0" err="1"/>
              <a:t>виконується</a:t>
            </a:r>
            <a:r>
              <a:rPr lang="ru-RU" dirty="0"/>
              <a:t> просто неба </a:t>
            </a:r>
            <a:r>
              <a:rPr lang="ru-RU" dirty="0" smtClean="0"/>
              <a:t>у </a:t>
            </a:r>
            <a:r>
              <a:rPr lang="ru-RU" dirty="0" err="1" smtClean="0"/>
              <a:t>Мюнхені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німецьких</a:t>
            </a:r>
            <a:r>
              <a:rPr lang="ru-RU" dirty="0"/>
              <a:t> </a:t>
            </a:r>
            <a:r>
              <a:rPr lang="ru-RU" dirty="0" err="1"/>
              <a:t>містах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тижня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 </a:t>
            </a:r>
            <a:r>
              <a:rPr lang="ru-RU" dirty="0" err="1"/>
              <a:t>зокрема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endParaRPr lang="ru-RU" dirty="0"/>
          </a:p>
          <a:p>
            <a:r>
              <a:rPr lang="ru-RU" dirty="0" err="1"/>
              <a:t>шкільних</a:t>
            </a:r>
            <a:r>
              <a:rPr lang="ru-RU" dirty="0"/>
              <a:t> </a:t>
            </a:r>
            <a:r>
              <a:rPr lang="ru-RU" dirty="0" err="1"/>
              <a:t>хорів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836712"/>
            <a:ext cx="316304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/>
              <a:t>  Карл </a:t>
            </a:r>
            <a:r>
              <a:rPr lang="ru-RU" sz="4000" b="1" dirty="0"/>
              <a:t>ОРФ </a:t>
            </a:r>
            <a:endParaRPr lang="ru-RU" sz="4000" b="1" dirty="0" smtClean="0"/>
          </a:p>
          <a:p>
            <a:r>
              <a:rPr lang="ru-RU" sz="4000" b="1" dirty="0" smtClean="0"/>
              <a:t>(</a:t>
            </a:r>
            <a:r>
              <a:rPr lang="ru-RU" sz="4000" b="1" dirty="0"/>
              <a:t>1895—1982)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404316"/>
            <a:ext cx="4286250" cy="571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1715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1764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Для </a:t>
            </a:r>
            <a:r>
              <a:rPr lang="ru-RU" dirty="0" err="1"/>
              <a:t>допитливих</a:t>
            </a:r>
            <a:endParaRPr lang="ru-RU" dirty="0"/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0" y="836712"/>
            <a:ext cx="5796136" cy="602128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Слово </a:t>
            </a:r>
            <a:r>
              <a:rPr lang="ru-RU" sz="2400" b="1" dirty="0"/>
              <a:t>«хор» </a:t>
            </a:r>
            <a:r>
              <a:rPr lang="ru-RU" dirty="0"/>
              <a:t>походить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грецького</a:t>
            </a:r>
            <a:r>
              <a:rPr lang="ru-RU" dirty="0"/>
              <a:t>, буквально </a:t>
            </a:r>
            <a:r>
              <a:rPr lang="ru-RU" dirty="0" smtClean="0"/>
              <a:t>— </a:t>
            </a:r>
            <a:r>
              <a:rPr lang="ru-RU" dirty="0" err="1" smtClean="0"/>
              <a:t>юрба</a:t>
            </a:r>
            <a:r>
              <a:rPr lang="ru-RU" dirty="0"/>
              <a:t>, </a:t>
            </a:r>
            <a:r>
              <a:rPr lang="ru-RU" dirty="0" err="1"/>
              <a:t>зібрання</a:t>
            </a:r>
            <a:r>
              <a:rPr lang="ru-RU" dirty="0"/>
              <a:t> </a:t>
            </a:r>
            <a:r>
              <a:rPr lang="ru-RU" dirty="0" err="1"/>
              <a:t>співаючих</a:t>
            </a:r>
            <a:r>
              <a:rPr lang="ru-RU" dirty="0"/>
              <a:t>.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 smtClean="0"/>
              <a:t>припущення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/>
              <a:t>слово «хор» походить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назви</a:t>
            </a:r>
            <a:r>
              <a:rPr lang="ru-RU" dirty="0"/>
              <a:t> </a:t>
            </a:r>
            <a:r>
              <a:rPr lang="ru-RU" dirty="0" err="1"/>
              <a:t>сонячного</a:t>
            </a:r>
            <a:r>
              <a:rPr lang="ru-RU" dirty="0"/>
              <a:t> </a:t>
            </a:r>
            <a:r>
              <a:rPr lang="ru-RU" dirty="0" smtClean="0"/>
              <a:t>божества </a:t>
            </a:r>
            <a:r>
              <a:rPr lang="ru-RU" dirty="0" err="1"/>
              <a:t>давніх</a:t>
            </a:r>
            <a:r>
              <a:rPr lang="ru-RU" dirty="0"/>
              <a:t> </a:t>
            </a:r>
            <a:r>
              <a:rPr lang="ru-RU" dirty="0" err="1"/>
              <a:t>слов’ян</a:t>
            </a:r>
            <a:r>
              <a:rPr lang="ru-RU" dirty="0"/>
              <a:t> — «</a:t>
            </a:r>
            <a:r>
              <a:rPr lang="ru-RU" dirty="0" err="1"/>
              <a:t>Хорс</a:t>
            </a:r>
            <a:r>
              <a:rPr lang="ru-RU" dirty="0"/>
              <a:t>».</a:t>
            </a:r>
          </a:p>
          <a:p>
            <a:pPr algn="just"/>
            <a:r>
              <a:rPr lang="ru-RU" dirty="0"/>
              <a:t>На </a:t>
            </a:r>
            <a:r>
              <a:rPr lang="ru-RU" dirty="0" err="1"/>
              <a:t>українських</a:t>
            </a:r>
            <a:r>
              <a:rPr lang="ru-RU" dirty="0"/>
              <a:t> землях </a:t>
            </a:r>
            <a:r>
              <a:rPr lang="ru-RU" dirty="0" err="1"/>
              <a:t>хоровий</a:t>
            </a:r>
            <a:r>
              <a:rPr lang="ru-RU" dirty="0"/>
              <a:t> </a:t>
            </a:r>
            <a:r>
              <a:rPr lang="ru-RU" dirty="0" err="1"/>
              <a:t>спів</a:t>
            </a:r>
            <a:r>
              <a:rPr lang="ru-RU" dirty="0"/>
              <a:t> </a:t>
            </a:r>
            <a:r>
              <a:rPr lang="ru-RU" dirty="0" err="1"/>
              <a:t>відомий</a:t>
            </a:r>
            <a:r>
              <a:rPr lang="ru-RU" dirty="0"/>
              <a:t> з </a:t>
            </a:r>
            <a:r>
              <a:rPr lang="ru-RU" dirty="0" err="1" smtClean="0"/>
              <a:t>часів</a:t>
            </a:r>
            <a:r>
              <a:rPr lang="ru-RU" dirty="0" smtClean="0"/>
              <a:t> </a:t>
            </a:r>
            <a:r>
              <a:rPr lang="ru-RU" dirty="0" err="1"/>
              <a:t>Київської</a:t>
            </a:r>
            <a:r>
              <a:rPr lang="ru-RU" dirty="0"/>
              <a:t> </a:t>
            </a:r>
            <a:r>
              <a:rPr lang="ru-RU" dirty="0" err="1"/>
              <a:t>Русі</a:t>
            </a:r>
            <a:r>
              <a:rPr lang="ru-RU" dirty="0"/>
              <a:t>. </a:t>
            </a:r>
            <a:r>
              <a:rPr lang="ru-RU" dirty="0" err="1"/>
              <a:t>Поворотним</a:t>
            </a:r>
            <a:r>
              <a:rPr lang="ru-RU" dirty="0"/>
              <a:t> моментом у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/>
              <a:t>вітчизняної</a:t>
            </a:r>
            <a:r>
              <a:rPr lang="ru-RU" dirty="0"/>
              <a:t> </a:t>
            </a:r>
            <a:r>
              <a:rPr lang="ru-RU" dirty="0" err="1"/>
              <a:t>хорової</a:t>
            </a:r>
            <a:r>
              <a:rPr lang="ru-RU" dirty="0"/>
              <a:t> </a:t>
            </a:r>
            <a:r>
              <a:rPr lang="ru-RU" dirty="0" err="1"/>
              <a:t>музики</a:t>
            </a:r>
            <a:r>
              <a:rPr lang="ru-RU" dirty="0"/>
              <a:t> стало </a:t>
            </a:r>
            <a:r>
              <a:rPr lang="ru-RU" dirty="0" err="1"/>
              <a:t>Хрещення</a:t>
            </a:r>
            <a:r>
              <a:rPr lang="ru-RU" dirty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</a:t>
            </a:r>
            <a:r>
              <a:rPr lang="ru-RU" dirty="0" err="1"/>
              <a:t>тисячу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тому, у 988 </a:t>
            </a:r>
            <a:r>
              <a:rPr lang="ru-RU" dirty="0" err="1"/>
              <a:t>році</a:t>
            </a:r>
            <a:r>
              <a:rPr lang="ru-RU" dirty="0"/>
              <a:t>. У </a:t>
            </a:r>
            <a:r>
              <a:rPr lang="ru-RU" dirty="0" err="1" smtClean="0"/>
              <a:t>християнських</a:t>
            </a:r>
            <a:r>
              <a:rPr lang="ru-RU" dirty="0" smtClean="0"/>
              <a:t> храмах </a:t>
            </a:r>
            <a:r>
              <a:rPr lang="ru-RU" dirty="0"/>
              <a:t>зазвучав </a:t>
            </a:r>
            <a:r>
              <a:rPr lang="ru-RU" dirty="0" err="1"/>
              <a:t>хоровий</a:t>
            </a:r>
            <a:r>
              <a:rPr lang="ru-RU" dirty="0"/>
              <a:t> </a:t>
            </a:r>
            <a:r>
              <a:rPr lang="ru-RU" dirty="0" err="1"/>
              <a:t>спів</a:t>
            </a:r>
            <a:r>
              <a:rPr lang="ru-RU" dirty="0"/>
              <a:t>. </a:t>
            </a:r>
            <a:r>
              <a:rPr lang="ru-RU" dirty="0" err="1"/>
              <a:t>Хорові</a:t>
            </a:r>
            <a:r>
              <a:rPr lang="ru-RU" dirty="0"/>
              <a:t> </a:t>
            </a:r>
            <a:r>
              <a:rPr lang="ru-RU" dirty="0" err="1" smtClean="0"/>
              <a:t>колективи</a:t>
            </a:r>
            <a:r>
              <a:rPr lang="ru-RU" dirty="0" smtClean="0"/>
              <a:t> </a:t>
            </a:r>
            <a:r>
              <a:rPr lang="ru-RU" dirty="0" err="1" smtClean="0"/>
              <a:t>з’явилися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монастирях</a:t>
            </a:r>
            <a:r>
              <a:rPr lang="ru-RU" dirty="0"/>
              <a:t> і при княжих дворах.</a:t>
            </a:r>
          </a:p>
          <a:p>
            <a:pPr algn="just"/>
            <a:r>
              <a:rPr lang="ru-RU" dirty="0" err="1"/>
              <a:t>Розвиток</a:t>
            </a:r>
            <a:r>
              <a:rPr lang="ru-RU" dirty="0"/>
              <a:t> хорового </a:t>
            </a:r>
            <a:r>
              <a:rPr lang="ru-RU" dirty="0" err="1"/>
              <a:t>співу</a:t>
            </a:r>
            <a:r>
              <a:rPr lang="ru-RU" dirty="0"/>
              <a:t> </a:t>
            </a:r>
            <a:r>
              <a:rPr lang="ru-RU" dirty="0" err="1"/>
              <a:t>відбувався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 smtClean="0"/>
              <a:t>одноголосся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багатоголосся</a:t>
            </a:r>
            <a:r>
              <a:rPr lang="ru-RU" dirty="0"/>
              <a:t>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16920" r="7168" b="11580"/>
          <a:stretch/>
        </p:blipFill>
        <p:spPr bwMode="auto">
          <a:xfrm>
            <a:off x="5573393" y="0"/>
            <a:ext cx="3570607" cy="2222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259" b="2078"/>
          <a:stretch/>
        </p:blipFill>
        <p:spPr bwMode="auto">
          <a:xfrm>
            <a:off x="6084168" y="2137459"/>
            <a:ext cx="2520279" cy="462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212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28184" y="116632"/>
            <a:ext cx="2760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МИСТЕЦЬКА СКАРБНИЧКА</a:t>
            </a: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79512" y="119158"/>
            <a:ext cx="5544616" cy="252028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Кантàта</a:t>
            </a:r>
            <a:r>
              <a:rPr lang="ru-RU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італ</a:t>
            </a:r>
            <a:r>
              <a:rPr lang="ru-RU" sz="2400" dirty="0"/>
              <a:t>. — </a:t>
            </a:r>
            <a:r>
              <a:rPr lang="ru-RU" sz="2400" dirty="0" err="1"/>
              <a:t>співати</a:t>
            </a:r>
            <a:r>
              <a:rPr lang="ru-RU" sz="2400" dirty="0"/>
              <a:t>) — вокально-</a:t>
            </a:r>
            <a:r>
              <a:rPr lang="ru-RU" sz="2400" dirty="0" err="1"/>
              <a:t>хоровий</a:t>
            </a:r>
            <a:r>
              <a:rPr lang="ru-RU" sz="2400" dirty="0"/>
              <a:t> жанр </a:t>
            </a:r>
            <a:r>
              <a:rPr lang="ru-RU" sz="2400" dirty="0" err="1"/>
              <a:t>світської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endParaRPr lang="ru-RU" sz="2400" dirty="0"/>
          </a:p>
          <a:p>
            <a:pPr algn="ctr"/>
            <a:r>
              <a:rPr lang="ru-RU" sz="2400" dirty="0" err="1"/>
              <a:t>духовної</a:t>
            </a:r>
            <a:r>
              <a:rPr lang="ru-RU" sz="2400" dirty="0"/>
              <a:t> </a:t>
            </a:r>
            <a:r>
              <a:rPr lang="ru-RU" sz="2400" dirty="0" err="1"/>
              <a:t>музики</a:t>
            </a:r>
            <a:r>
              <a:rPr lang="ru-RU" sz="2400" dirty="0"/>
              <a:t>.</a:t>
            </a: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589488" y="2492896"/>
            <a:ext cx="8521332" cy="144016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/>
              <a:t>1. </a:t>
            </a:r>
            <a:r>
              <a:rPr lang="ru-RU" sz="2400" dirty="0" err="1"/>
              <a:t>Назвіть</a:t>
            </a:r>
            <a:r>
              <a:rPr lang="ru-RU" sz="2400" dirty="0"/>
              <a:t> </a:t>
            </a:r>
            <a:r>
              <a:rPr lang="ru-RU" sz="2400" dirty="0" err="1"/>
              <a:t>жанрові</a:t>
            </a:r>
            <a:r>
              <a:rPr lang="ru-RU" sz="2400" dirty="0"/>
              <a:t> </a:t>
            </a:r>
            <a:r>
              <a:rPr lang="ru-RU" sz="2400" dirty="0" err="1"/>
              <a:t>особливості</a:t>
            </a:r>
            <a:r>
              <a:rPr lang="ru-RU" sz="2400" dirty="0"/>
              <a:t> </a:t>
            </a:r>
            <a:r>
              <a:rPr lang="ru-RU" sz="2400" dirty="0" err="1"/>
              <a:t>кантати</a:t>
            </a:r>
            <a:r>
              <a:rPr lang="ru-RU" sz="2400" dirty="0"/>
              <a:t>.</a:t>
            </a:r>
          </a:p>
          <a:p>
            <a:pPr algn="just"/>
            <a:r>
              <a:rPr lang="ru-RU" sz="2400" dirty="0"/>
              <a:t>2. </a:t>
            </a:r>
            <a:r>
              <a:rPr lang="ru-RU" sz="2400" dirty="0" err="1"/>
              <a:t>Порівняйте</a:t>
            </a:r>
            <a:r>
              <a:rPr lang="ru-RU" sz="2400" dirty="0"/>
              <a:t> кантату з </a:t>
            </a:r>
            <a:r>
              <a:rPr lang="ru-RU" sz="2400" dirty="0" err="1"/>
              <a:t>іншими</a:t>
            </a:r>
            <a:r>
              <a:rPr lang="ru-RU" sz="2400" dirty="0"/>
              <a:t> вокально-</a:t>
            </a:r>
            <a:r>
              <a:rPr lang="ru-RU" sz="2400" dirty="0" err="1"/>
              <a:t>хоровими</a:t>
            </a:r>
            <a:r>
              <a:rPr lang="ru-RU" sz="2400" dirty="0"/>
              <a:t> жанрами.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23528" y="3933056"/>
            <a:ext cx="8424936" cy="292494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/>
              <a:t>3. </a:t>
            </a:r>
            <a:r>
              <a:rPr lang="ru-RU" sz="2000" b="1" dirty="0" err="1">
                <a:solidFill>
                  <a:srgbClr val="FFC000"/>
                </a:solidFill>
              </a:rPr>
              <a:t>Творче</a:t>
            </a:r>
            <a:r>
              <a:rPr lang="ru-RU" sz="2000" b="1" dirty="0">
                <a:solidFill>
                  <a:srgbClr val="FFC000"/>
                </a:solidFill>
              </a:rPr>
              <a:t> </a:t>
            </a:r>
            <a:r>
              <a:rPr lang="ru-RU" sz="2000" b="1" dirty="0" err="1">
                <a:solidFill>
                  <a:srgbClr val="FFC000"/>
                </a:solidFill>
              </a:rPr>
              <a:t>завдання</a:t>
            </a:r>
            <a:r>
              <a:rPr lang="ru-RU" sz="2000" dirty="0"/>
              <a:t>. </a:t>
            </a:r>
            <a:r>
              <a:rPr lang="ru-RU" sz="2000" dirty="0" err="1"/>
              <a:t>Уявіть</a:t>
            </a:r>
            <a:r>
              <a:rPr lang="ru-RU" sz="2000" dirty="0"/>
              <a:t> себе </a:t>
            </a:r>
            <a:r>
              <a:rPr lang="ru-RU" sz="2000" dirty="0" err="1"/>
              <a:t>режисером</a:t>
            </a:r>
            <a:r>
              <a:rPr lang="ru-RU" sz="2000" dirty="0"/>
              <a:t> постановки </a:t>
            </a:r>
            <a:r>
              <a:rPr lang="ru-RU" sz="2000" dirty="0" err="1"/>
              <a:t>кантати</a:t>
            </a:r>
            <a:endParaRPr lang="ru-RU" sz="2000" dirty="0"/>
          </a:p>
          <a:p>
            <a:pPr algn="just"/>
            <a:r>
              <a:rPr lang="ru-RU" sz="2000" dirty="0"/>
              <a:t>К. </a:t>
            </a:r>
            <a:r>
              <a:rPr lang="ru-RU" sz="2000" dirty="0" err="1"/>
              <a:t>Орфа</a:t>
            </a:r>
            <a:r>
              <a:rPr lang="ru-RU" sz="2000" dirty="0"/>
              <a:t> «</a:t>
            </a:r>
            <a:r>
              <a:rPr lang="ru-RU" sz="2000" dirty="0" err="1"/>
              <a:t>Карміна</a:t>
            </a:r>
            <a:r>
              <a:rPr lang="ru-RU" sz="2000" dirty="0"/>
              <a:t> Бурана» просто неба і </a:t>
            </a:r>
            <a:r>
              <a:rPr lang="ru-RU" sz="2000" dirty="0" err="1"/>
              <a:t>опишіть</a:t>
            </a:r>
            <a:r>
              <a:rPr lang="ru-RU" sz="2000" dirty="0"/>
              <a:t> </a:t>
            </a:r>
            <a:r>
              <a:rPr lang="ru-RU" sz="2000" dirty="0" err="1"/>
              <a:t>особливості</a:t>
            </a:r>
            <a:r>
              <a:rPr lang="ru-RU" sz="2000" dirty="0"/>
              <a:t> </a:t>
            </a:r>
            <a:r>
              <a:rPr lang="ru-RU" sz="2000" dirty="0" err="1"/>
              <a:t>своєї</a:t>
            </a:r>
            <a:r>
              <a:rPr lang="ru-RU" sz="2000" dirty="0"/>
              <a:t> </a:t>
            </a:r>
            <a:r>
              <a:rPr lang="ru-RU" sz="2000" dirty="0" err="1" smtClean="0"/>
              <a:t>сценічної</a:t>
            </a:r>
            <a:r>
              <a:rPr lang="ru-RU" sz="2000" dirty="0" smtClean="0"/>
              <a:t> </a:t>
            </a:r>
            <a:r>
              <a:rPr lang="ru-RU" sz="2000" dirty="0"/>
              <a:t>трактовки.</a:t>
            </a:r>
          </a:p>
          <a:p>
            <a:pPr algn="just"/>
            <a:r>
              <a:rPr lang="ru-RU" sz="2000" dirty="0"/>
              <a:t>4. </a:t>
            </a:r>
            <a:r>
              <a:rPr lang="ru-RU" sz="2000" dirty="0" err="1"/>
              <a:t>Дослідіть</a:t>
            </a:r>
            <a:r>
              <a:rPr lang="ru-RU" sz="2000" dirty="0"/>
              <a:t> </a:t>
            </a:r>
            <a:r>
              <a:rPr lang="ru-RU" sz="2000" dirty="0" err="1"/>
              <a:t>самостійно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кантати</a:t>
            </a:r>
            <a:r>
              <a:rPr lang="ru-RU" sz="2000" dirty="0"/>
              <a:t> </a:t>
            </a:r>
            <a:r>
              <a:rPr lang="ru-RU" sz="2000" dirty="0" err="1"/>
              <a:t>створювали</a:t>
            </a:r>
            <a:r>
              <a:rPr lang="ru-RU" sz="2000" dirty="0"/>
              <a:t> </a:t>
            </a:r>
            <a:r>
              <a:rPr lang="ru-RU" sz="2000" dirty="0" err="1"/>
              <a:t>композитори</a:t>
            </a:r>
            <a:r>
              <a:rPr lang="ru-RU" sz="2000" dirty="0"/>
              <a:t>, </a:t>
            </a:r>
            <a:r>
              <a:rPr lang="ru-RU" sz="2000" dirty="0" err="1"/>
              <a:t>яким</a:t>
            </a:r>
            <a:r>
              <a:rPr lang="ru-RU" sz="2000" dirty="0"/>
              <a:t> </a:t>
            </a:r>
            <a:r>
              <a:rPr lang="ru-RU" sz="2000" dirty="0" err="1" smtClean="0"/>
              <a:t>подіям</a:t>
            </a:r>
            <a:r>
              <a:rPr lang="ru-RU" sz="2000" dirty="0" smtClean="0"/>
              <a:t> </a:t>
            </a:r>
            <a:r>
              <a:rPr lang="ru-RU" sz="2000" dirty="0"/>
              <a:t>вони </a:t>
            </a:r>
            <a:r>
              <a:rPr lang="ru-RU" sz="2000" dirty="0" err="1"/>
              <a:t>присвячувалися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5. </a:t>
            </a:r>
            <a:r>
              <a:rPr lang="ru-RU" sz="2000" dirty="0" err="1"/>
              <a:t>Розробіть</a:t>
            </a:r>
            <a:r>
              <a:rPr lang="ru-RU" sz="2000" dirty="0"/>
              <a:t> правила </a:t>
            </a:r>
            <a:r>
              <a:rPr lang="ru-RU" sz="2000" dirty="0" err="1"/>
              <a:t>співу</a:t>
            </a:r>
            <a:r>
              <a:rPr lang="ru-RU" sz="2000" dirty="0"/>
              <a:t> в </a:t>
            </a:r>
            <a:r>
              <a:rPr lang="ru-RU" sz="2000" dirty="0" err="1"/>
              <a:t>хорі</a:t>
            </a:r>
            <a:r>
              <a:rPr lang="ru-RU" sz="2000" dirty="0"/>
              <a:t>. </a:t>
            </a:r>
            <a:r>
              <a:rPr lang="ru-RU" sz="2000" dirty="0" err="1"/>
              <a:t>Обговоріть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з </a:t>
            </a:r>
            <a:r>
              <a:rPr lang="ru-RU" sz="2000" dirty="0" err="1"/>
              <a:t>однокласниками</a:t>
            </a:r>
            <a:r>
              <a:rPr lang="ru-RU" sz="2000" dirty="0"/>
              <a:t>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9824"/>
            <a:ext cx="2465811" cy="2465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14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60232" cy="6813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60232" y="2924944"/>
            <a:ext cx="238398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Дякую </a:t>
            </a:r>
          </a:p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</a:t>
            </a:r>
          </a:p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урок!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74055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1185</Words>
  <Application>Microsoft Office PowerPoint</Application>
  <PresentationFormat>Экран (4:3)</PresentationFormat>
  <Paragraphs>95</Paragraphs>
  <Slides>26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ЛЮДИНА В ДЗЕРКАЛІ ІСТОРІЇ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ЛЮДИНА В ДЗЕРКАЛІ ІСТОРІЇ</dc:title>
  <dc:creator>user</dc:creator>
  <cp:lastModifiedBy>TPCUSer</cp:lastModifiedBy>
  <cp:revision>29</cp:revision>
  <cp:lastPrinted>2017-11-13T07:53:17Z</cp:lastPrinted>
  <dcterms:created xsi:type="dcterms:W3CDTF">2017-11-09T21:47:27Z</dcterms:created>
  <dcterms:modified xsi:type="dcterms:W3CDTF">2022-11-17T13:18:45Z</dcterms:modified>
</cp:coreProperties>
</file>