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mk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58" r:id="rId10"/>
    <p:sldId id="266" r:id="rId11"/>
    <p:sldId id="267" r:id="rId12"/>
    <p:sldId id="268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660033"/>
    <a:srgbClr val="1C1C1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>
        <p:scale>
          <a:sx n="90" d="100"/>
          <a:sy n="90" d="100"/>
        </p:scale>
        <p:origin x="-293" y="-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A53F5F2-59E5-4AEF-8965-0D202DC9A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2B1F6A1-CBFB-4E80-9E31-E5F5647D91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487AA21-3ECF-41F0-B96F-6930E04907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53A2C-22FF-4AEE-A282-60999BC3176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61125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87A11B7-67F5-4E58-820B-52C702A80F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DD521B8F-14A1-4726-9607-C2DAB2252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B9177B28-BDFB-473E-8B10-D6895C6102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8FF7B5-6B9B-46F5-8A14-39A8A4514CE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48738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393059C-EAB6-463B-B8DD-40F1B8650F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F464413-14B7-4982-93B6-778D45B63B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813560F-DB48-4C5B-BAE3-240FABA51D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B8638-1752-4687-9B8C-09244F55547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693326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CC12FA8-B936-423C-9810-8576E13DFB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4882276-002D-4F8D-9F08-B6ADD8321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BCA8B2C-4286-4096-BAEC-2E5488A6A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11DF1-B66F-4E5C-BCD0-E42F4B6DA3D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59772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867D6F27-CEAE-473E-BEFA-AC4F2FD3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D39234F7-F024-410F-A986-AB3F40CB79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A31575C2-3F65-4CED-9E74-EE64872CA0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BC3B34-D81C-42B6-A5D8-F1C86B5873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90384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650A5F0C-0594-423B-8570-7FCBB56A6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4A0F94BA-BD9A-4FF5-BD74-52F2D24719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6F5BB8E5-0C01-4082-8BEF-C80B5E4A1B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2625EE-81DF-47AB-BD53-B4F00DDC2E8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42960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4B6D5FA3-3F59-48ED-9725-B5DFB506D1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3EEC046B-4E03-4D42-9B2A-19C3355677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6AD09158-B13B-4433-91DA-784FBA5E7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6AB6A-92ED-48A8-8A8F-E8DBC5CB95F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332220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3F11B94-40D3-4103-8300-3BDA9F58C1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0035950-3E80-4D79-9609-97FF02795F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AADA72C-0167-4A98-97E8-9F79EE63DD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097F6-53B0-4616-AE39-F2995D90EDD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13915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E1E1142-AB43-48BB-8849-D24330B95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5AC6C69-B2BC-43C8-9EC5-BFDACE910C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690125-11B0-4264-8305-8441CFDE5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E48044-AFD0-4DF3-8412-EA6551BFC9A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78367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C0B2F17-9605-4308-BB45-573E6B34B4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2F05320-352F-4EA0-BECF-E7C8C8123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8ACA8BB-48EC-4418-9DBA-1EEEBA932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ADFF6-D4A7-42E6-94E1-8B9F2FFCE54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92122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708E1BD-E210-498D-9322-87D206D6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FA81527-A9F6-4A75-A1BF-06C13896C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1533C4C-2574-4756-B057-36936ACB3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0598E-C758-467E-98D4-C7183C17B6B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82840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06A1F474-64B9-4100-A2C2-4C974D546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97479924-C8B0-4604-A470-D0468400F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C2CB79B3-D8C6-46ED-8998-F4C4D7DC58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0E24E8FD-4CD3-49FB-AC5D-3066F90F9D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B41740E-8AD2-4E75-8BD3-F0B37D8D9D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E0707D8-8422-4E12-94E2-40DA5A3EC04B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man Old Style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man Old Style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man Old Style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man Old Style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kv"/><Relationship Id="rId1" Type="http://schemas.microsoft.com/office/2007/relationships/media" Target="../media/media3.mkv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0">
            <a:extLst>
              <a:ext uri="{FF2B5EF4-FFF2-40B4-BE49-F238E27FC236}">
                <a16:creationId xmlns:a16="http://schemas.microsoft.com/office/drawing/2014/main" xmlns="" id="{3737D0B5-085E-4993-95AF-6B0AEFA3F5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5661025"/>
            <a:ext cx="9144000" cy="647700"/>
          </a:xfrm>
        </p:spPr>
        <p:txBody>
          <a:bodyPr/>
          <a:lstStyle/>
          <a:p>
            <a:pPr eaLnBrk="1" hangingPunct="1"/>
            <a:r>
              <a:rPr lang="uk-UA" altLang="uk-UA" sz="4000" dirty="0">
                <a:solidFill>
                  <a:schemeClr val="bg1"/>
                </a:solidFill>
              </a:rPr>
              <a:t>Цирк – свято щоденного життя. Хай живе оперета!</a:t>
            </a:r>
            <a:endParaRPr lang="es-ES" altLang="en-US" sz="4000" dirty="0">
              <a:solidFill>
                <a:schemeClr val="bg1"/>
              </a:solidFill>
            </a:endParaRPr>
          </a:p>
        </p:txBody>
      </p:sp>
      <p:sp>
        <p:nvSpPr>
          <p:cNvPr id="2051" name="Rectangle 168">
            <a:extLst>
              <a:ext uri="{FF2B5EF4-FFF2-40B4-BE49-F238E27FC236}">
                <a16:creationId xmlns:a16="http://schemas.microsoft.com/office/drawing/2014/main" xmlns="" id="{005B6D32-9381-4FCC-8D85-AA1DBC52A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8" y="4292600"/>
            <a:ext cx="56880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n-US" sz="2000">
              <a:solidFill>
                <a:schemeClr val="bg1"/>
              </a:solidFill>
            </a:endParaRPr>
          </a:p>
        </p:txBody>
      </p:sp>
      <p:pic>
        <p:nvPicPr>
          <p:cNvPr id="2052" name="Picture 5" descr="Сільва. Оперета 16-03-2019 - Афіша Кропивницького (Кіровоград) -  moemisto.ua.">
            <a:extLst>
              <a:ext uri="{FF2B5EF4-FFF2-40B4-BE49-F238E27FC236}">
                <a16:creationId xmlns:a16="http://schemas.microsoft.com/office/drawing/2014/main" xmlns="" id="{89A19708-B286-4A7C-9C0D-F66C7548E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064" y="152965"/>
            <a:ext cx="6167352" cy="245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>
            <a:extLst>
              <a:ext uri="{FF2B5EF4-FFF2-40B4-BE49-F238E27FC236}">
                <a16:creationId xmlns:a16="http://schemas.microsoft.com/office/drawing/2014/main" xmlns="" id="{3C1C5053-8389-488F-ADFC-297FE058D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63" y="2627696"/>
            <a:ext cx="5256584" cy="261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xmlns="" id="{9CE7C057-511B-4C6C-882B-A5EDCDEF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764704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uk-UA" altLang="uk-UA" dirty="0">
                <a:solidFill>
                  <a:schemeClr val="bg1"/>
                </a:solidFill>
              </a:rPr>
              <a:t>ПРИГАДАЙМО: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D8772702-230B-4F07-8217-7ABC7BFAE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80728"/>
            <a:ext cx="9433048" cy="4525963"/>
          </a:xfrm>
        </p:spPr>
        <p:txBody>
          <a:bodyPr/>
          <a:lstStyle/>
          <a:p>
            <a:pPr>
              <a:defRPr/>
            </a:pPr>
            <a:r>
              <a:rPr lang="uk-UA" dirty="0">
                <a:solidFill>
                  <a:schemeClr val="accent1">
                    <a:lumMod val="90000"/>
                  </a:schemeClr>
                </a:solidFill>
              </a:rPr>
              <a:t>З якими жанрами мистецтва ми познайомилися?</a:t>
            </a:r>
          </a:p>
          <a:p>
            <a:pPr>
              <a:defRPr/>
            </a:pPr>
            <a:r>
              <a:rPr lang="uk-UA" dirty="0">
                <a:solidFill>
                  <a:schemeClr val="accent1">
                    <a:lumMod val="90000"/>
                  </a:schemeClr>
                </a:solidFill>
              </a:rPr>
              <a:t>Про що розповідають нам твори міфологічного жанру?</a:t>
            </a:r>
          </a:p>
          <a:p>
            <a:pPr>
              <a:defRPr/>
            </a:pPr>
            <a:r>
              <a:rPr lang="uk-UA" dirty="0">
                <a:solidFill>
                  <a:schemeClr val="accent1">
                    <a:lumMod val="90000"/>
                  </a:schemeClr>
                </a:solidFill>
              </a:rPr>
              <a:t>Назвіть основну тему творів релігійного жанру.</a:t>
            </a:r>
          </a:p>
          <a:p>
            <a:pPr>
              <a:defRPr/>
            </a:pPr>
            <a:r>
              <a:rPr lang="uk-UA" dirty="0">
                <a:solidFill>
                  <a:schemeClr val="accent1">
                    <a:lumMod val="90000"/>
                  </a:schemeClr>
                </a:solidFill>
              </a:rPr>
              <a:t>Чим відрізняються твори історичного та батального жанрів?</a:t>
            </a:r>
          </a:p>
          <a:p>
            <a:pPr>
              <a:defRPr/>
            </a:pPr>
            <a:r>
              <a:rPr lang="uk-UA" dirty="0">
                <a:solidFill>
                  <a:schemeClr val="accent1">
                    <a:lumMod val="90000"/>
                  </a:schemeClr>
                </a:solidFill>
              </a:rPr>
              <a:t>Про що розповідають твори побутового жанру?</a:t>
            </a:r>
          </a:p>
          <a:p>
            <a:pPr>
              <a:defRPr/>
            </a:pPr>
            <a:endParaRPr lang="uk-UA" dirty="0"/>
          </a:p>
          <a:p>
            <a:pPr>
              <a:defRPr/>
            </a:pP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xmlns="" id="{27B59DB6-1F7D-4C74-9C6A-89EF6CB96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9376" y="765176"/>
            <a:ext cx="11233247" cy="2879725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uk-UA" altLang="uk-UA" sz="2400" dirty="0">
                <a:solidFill>
                  <a:schemeClr val="bg1"/>
                </a:solidFill>
              </a:rPr>
              <a:t>Побутовий жанр присвячений повсякденному життю людей, які зазвичай є сучасниками художника. І тому закономірно, що зображення побуту відомі з глибокої давнини — це сцени полювань, обрядів первісних людей; побутові сценки з давньогрецького вазопису, </a:t>
            </a:r>
            <a:r>
              <a:rPr lang="uk-UA" altLang="uk-UA" sz="2400" dirty="0" err="1">
                <a:solidFill>
                  <a:schemeClr val="bg1"/>
                </a:solidFill>
              </a:rPr>
              <a:t>мозаїк</a:t>
            </a:r>
            <a:r>
              <a:rPr lang="uk-UA" altLang="uk-UA" sz="2400" dirty="0">
                <a:solidFill>
                  <a:schemeClr val="bg1"/>
                </a:solidFill>
              </a:rPr>
              <a:t> та </a:t>
            </a:r>
            <a:r>
              <a:rPr lang="uk-UA" altLang="uk-UA" sz="2400" dirty="0" err="1">
                <a:solidFill>
                  <a:schemeClr val="bg1"/>
                </a:solidFill>
              </a:rPr>
              <a:t>давньосхідних</a:t>
            </a:r>
            <a:r>
              <a:rPr lang="uk-UA" altLang="uk-UA" sz="2400" dirty="0">
                <a:solidFill>
                  <a:schemeClr val="bg1"/>
                </a:solidFill>
              </a:rPr>
              <a:t> розписів і рельєфів.</a:t>
            </a:r>
            <a:endParaRPr lang="uk-UA" altLang="uk-UA" dirty="0">
              <a:solidFill>
                <a:schemeClr val="bg1"/>
              </a:solidFill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4099" name="Picture 7" descr="Бытовой жанр в живописи: суть, история и особенности в изобразительном  искусстве разных эпох. Картины известных художников бытового жанра  Гейнсборо, Дега, Репина, Кустодиева">
            <a:extLst>
              <a:ext uri="{FF2B5EF4-FFF2-40B4-BE49-F238E27FC236}">
                <a16:creationId xmlns:a16="http://schemas.microsoft.com/office/drawing/2014/main" xmlns="" id="{2731C7E2-44D6-4248-AA76-B5B9217D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40" y="2826876"/>
            <a:ext cx="4730724" cy="308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9" descr="Fotomural Papiro egipcio. Mural Papiro egipcio | Ancient egypt art,  Egyptian painting, Ancient egyptian art">
            <a:extLst>
              <a:ext uri="{FF2B5EF4-FFF2-40B4-BE49-F238E27FC236}">
                <a16:creationId xmlns:a16="http://schemas.microsoft.com/office/drawing/2014/main" xmlns="" id="{1753BDBF-A0F5-4507-B63C-7667716D5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971" y="2826876"/>
            <a:ext cx="5472805" cy="364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Заголовок 1">
            <a:extLst>
              <a:ext uri="{FF2B5EF4-FFF2-40B4-BE49-F238E27FC236}">
                <a16:creationId xmlns:a16="http://schemas.microsoft.com/office/drawing/2014/main" xmlns="" id="{2705E8DC-A5CC-4893-BBF3-5B77B2411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269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uk-UA" altLang="uk-UA" dirty="0">
                <a:solidFill>
                  <a:schemeClr val="bg1"/>
                </a:solidFill>
              </a:rPr>
              <a:t>Побутовий жанр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817884A-790C-454B-A31E-00B1D30A5DE2}"/>
              </a:ext>
            </a:extLst>
          </p:cNvPr>
          <p:cNvSpPr/>
          <p:nvPr/>
        </p:nvSpPr>
        <p:spPr>
          <a:xfrm>
            <a:off x="5347321" y="768893"/>
            <a:ext cx="6629580" cy="193899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Особливо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яскраво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побутовий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жанр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проявився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у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Франції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. Художники Ф.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Мілле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, Г. Курбе, О.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Дом'е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з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теплотою та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співчуттям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передавали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важке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життя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людей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праці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в </a:t>
            </a:r>
            <a:r>
              <a:rPr lang="ru-RU" sz="2400" dirty="0" err="1">
                <a:solidFill>
                  <a:srgbClr val="FFFF00"/>
                </a:solidFill>
                <a:latin typeface="+mn-lt"/>
                <a:cs typeface="Arial" charset="0"/>
              </a:rPr>
              <a:t>реалістичних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Arial" charset="0"/>
              </a:rPr>
              <a:t> картинах. </a:t>
            </a:r>
            <a:endParaRPr lang="uk-UA" sz="2400" dirty="0">
              <a:solidFill>
                <a:srgbClr val="FFFF00"/>
              </a:solidFill>
              <a:latin typeface="+mn-lt"/>
              <a:cs typeface="Arial" charset="0"/>
            </a:endParaRPr>
          </a:p>
        </p:txBody>
      </p:sp>
      <p:pic>
        <p:nvPicPr>
          <p:cNvPr id="5124" name="Picture 2" descr="Posterlounge Holzbild 40 x 30 cm: Die Ährenleserinnen von Jean-François  Millet/Everett Collection: Jean-François Millet: Amazon.de: Küche &amp; Haushalt">
            <a:extLst>
              <a:ext uri="{FF2B5EF4-FFF2-40B4-BE49-F238E27FC236}">
                <a16:creationId xmlns:a16="http://schemas.microsoft.com/office/drawing/2014/main" xmlns="" id="{DD8857AE-0A39-4FCD-8C3C-F34FEED9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9" y="798118"/>
            <a:ext cx="4850621" cy="363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5">
            <a:extLst>
              <a:ext uri="{FF2B5EF4-FFF2-40B4-BE49-F238E27FC236}">
                <a16:creationId xmlns:a16="http://schemas.microsoft.com/office/drawing/2014/main" xmlns="" id="{DD4087EE-9662-4644-9645-F2052971D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45" y="4553190"/>
            <a:ext cx="24801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dirty="0" err="1">
                <a:solidFill>
                  <a:srgbClr val="FFC000"/>
                </a:solidFill>
              </a:rPr>
              <a:t>Ф.Мілле</a:t>
            </a:r>
            <a:r>
              <a:rPr lang="uk-UA" altLang="uk-UA" dirty="0">
                <a:solidFill>
                  <a:srgbClr val="FFC000"/>
                </a:solidFill>
              </a:rPr>
              <a:t> “Збирачки колосся”, 1857</a:t>
            </a:r>
          </a:p>
        </p:txBody>
      </p:sp>
      <p:pic>
        <p:nvPicPr>
          <p:cNvPr id="5126" name="Picture 4" descr="Веяльщици – Гюстав Курбе">
            <a:extLst>
              <a:ext uri="{FF2B5EF4-FFF2-40B4-BE49-F238E27FC236}">
                <a16:creationId xmlns:a16="http://schemas.microsoft.com/office/drawing/2014/main" xmlns="" id="{DA1D1E92-8F6E-4A91-A1E2-43E9DFBF1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19" y="2802609"/>
            <a:ext cx="4850621" cy="380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7">
            <a:extLst>
              <a:ext uri="{FF2B5EF4-FFF2-40B4-BE49-F238E27FC236}">
                <a16:creationId xmlns:a16="http://schemas.microsoft.com/office/drawing/2014/main" xmlns="" id="{3C533659-2575-4431-B436-57793C3D7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540" y="5688490"/>
            <a:ext cx="1655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dirty="0">
                <a:solidFill>
                  <a:srgbClr val="FFC000"/>
                </a:solidFill>
              </a:rPr>
              <a:t>Г. </a:t>
            </a:r>
            <a:r>
              <a:rPr lang="uk-UA" altLang="uk-UA" dirty="0" err="1">
                <a:solidFill>
                  <a:srgbClr val="FFC000"/>
                </a:solidFill>
              </a:rPr>
              <a:t>Курбе</a:t>
            </a:r>
            <a:r>
              <a:rPr lang="uk-UA" altLang="uk-UA" dirty="0">
                <a:solidFill>
                  <a:srgbClr val="FFC000"/>
                </a:solidFill>
              </a:rPr>
              <a:t> “Віяльниці”, 1855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F6E0328-4C01-474C-81CB-0EA16354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269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uk-UA" altLang="uk-UA" dirty="0">
                <a:solidFill>
                  <a:schemeClr val="bg1"/>
                </a:solidFill>
              </a:rPr>
              <a:t>Побутовий жанр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озвідка перед Книжковим Арсеналом: «Енеїда», французька карикатура і Альф  | Громадське телебачення">
            <a:extLst>
              <a:ext uri="{FF2B5EF4-FFF2-40B4-BE49-F238E27FC236}">
                <a16:creationId xmlns:a16="http://schemas.microsoft.com/office/drawing/2014/main" xmlns="" id="{B98A8750-8223-4732-97F1-16932B47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80975"/>
            <a:ext cx="9144000" cy="703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Прямоугольник 2">
            <a:extLst>
              <a:ext uri="{FF2B5EF4-FFF2-40B4-BE49-F238E27FC236}">
                <a16:creationId xmlns:a16="http://schemas.microsoft.com/office/drawing/2014/main" xmlns="" id="{D4EA5B03-B2F2-4F1B-A300-4217E9BE9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404813"/>
            <a:ext cx="45720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uk-UA"/>
              <a:t>За гравюру «Гаргантюа», де король Луї-Філіп поїдає відібране в бідних золото, </a:t>
            </a:r>
            <a:r>
              <a:rPr lang="uk-UA" altLang="uk-UA"/>
              <a:t>Оноре Дом’є</a:t>
            </a:r>
            <a:r>
              <a:rPr lang="ru-RU" altLang="uk-UA"/>
              <a:t> ув’язнили на 6 місяців. Бальзак називав його «Мікеланджело карикатури».</a:t>
            </a:r>
            <a:endParaRPr lang="uk-UA" altLang="uk-UA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E02E43B-2D38-414A-A218-13B889503D6B}"/>
              </a:ext>
            </a:extLst>
          </p:cNvPr>
          <p:cNvSpPr/>
          <p:nvPr/>
        </p:nvSpPr>
        <p:spPr>
          <a:xfrm>
            <a:off x="551384" y="115889"/>
            <a:ext cx="11089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Побутова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 тематика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приваблювала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багатьох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українських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митців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,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зокрема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 Ф.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Кричевського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, Ф.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Красицького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, Т. </a:t>
            </a:r>
            <a:r>
              <a:rPr lang="ru-RU" sz="2400" dirty="0" err="1">
                <a:solidFill>
                  <a:srgbClr val="92D050"/>
                </a:solidFill>
                <a:latin typeface="+mn-lt"/>
                <a:cs typeface="Arial" charset="0"/>
              </a:rPr>
              <a:t>Яблонську</a:t>
            </a:r>
            <a:r>
              <a:rPr lang="ru-RU" sz="2400" dirty="0">
                <a:solidFill>
                  <a:srgbClr val="92D050"/>
                </a:solidFill>
                <a:latin typeface="+mn-lt"/>
                <a:cs typeface="Arial" charset="0"/>
              </a:rPr>
              <a:t>. </a:t>
            </a:r>
            <a:endParaRPr lang="uk-UA" sz="2400" dirty="0">
              <a:solidFill>
                <a:srgbClr val="92D050"/>
              </a:solidFill>
              <a:latin typeface="+mn-lt"/>
              <a:cs typeface="Arial" charset="0"/>
            </a:endParaRPr>
          </a:p>
        </p:txBody>
      </p:sp>
      <p:pic>
        <p:nvPicPr>
          <p:cNvPr id="7171" name="Picture 2" descr="Кричевський Ф.Г. 1879 – 1947 - СОХМ імені Н.Онацького">
            <a:extLst>
              <a:ext uri="{FF2B5EF4-FFF2-40B4-BE49-F238E27FC236}">
                <a16:creationId xmlns:a16="http://schemas.microsoft.com/office/drawing/2014/main" xmlns="" id="{CE3A3B85-BA5C-4D39-8854-08ECD53AB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4" y="1196976"/>
            <a:ext cx="6826638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Box 7">
            <a:extLst>
              <a:ext uri="{FF2B5EF4-FFF2-40B4-BE49-F238E27FC236}">
                <a16:creationId xmlns:a16="http://schemas.microsoft.com/office/drawing/2014/main" xmlns="" id="{4991A002-F011-47A8-B638-39780C6CE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4" y="5223728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dirty="0">
                <a:solidFill>
                  <a:srgbClr val="FFC000"/>
                </a:solidFill>
              </a:rPr>
              <a:t>Ф. Кричевський “Три покоління”</a:t>
            </a:r>
          </a:p>
        </p:txBody>
      </p:sp>
      <p:pic>
        <p:nvPicPr>
          <p:cNvPr id="7173" name="Picture 4" descr="https://upload.wikimedia.org/wikipedia/commons/thumb/2/2b/%D0%9A%D1%80%D0%B0%D1%81%D0%B8%D1%86%D0%BA%D0%B8%D0%B9_-_%D0%A3_%D0%BA%D0%BE%D0%BB%D0%BE%D0%B4%D1%86%D0%B0.jpg/250px-%D0%9A%D1%80%D0%B0%D1%81%D0%B8%D1%86%D0%BA%D0%B8%D0%B9_-_%D0%A3_%D0%BA%D0%BE%D0%BB%D0%BE%D0%B4%D1%86%D0%B0.jpg">
            <a:extLst>
              <a:ext uri="{FF2B5EF4-FFF2-40B4-BE49-F238E27FC236}">
                <a16:creationId xmlns:a16="http://schemas.microsoft.com/office/drawing/2014/main" xmlns="" id="{89A8F673-3245-4B67-BC57-894AD5455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2" y="2608337"/>
            <a:ext cx="4471193" cy="406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Прямоугольник 5">
            <a:extLst>
              <a:ext uri="{FF2B5EF4-FFF2-40B4-BE49-F238E27FC236}">
                <a16:creationId xmlns:a16="http://schemas.microsoft.com/office/drawing/2014/main" xmlns="" id="{590D5F00-7F81-4347-94B7-6B05777C7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931" y="1844824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>
                <a:solidFill>
                  <a:srgbClr val="FFC000"/>
                </a:solidFill>
              </a:rPr>
              <a:t>Ф. Красицький «Біля криниці»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Хліб – Тетяна Яблонська">
            <a:extLst>
              <a:ext uri="{FF2B5EF4-FFF2-40B4-BE49-F238E27FC236}">
                <a16:creationId xmlns:a16="http://schemas.microsoft.com/office/drawing/2014/main" xmlns="" id="{3433EF90-7EF4-448D-9C7C-FA30C6A21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1" y="112241"/>
            <a:ext cx="11535519" cy="653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2">
            <a:extLst>
              <a:ext uri="{FF2B5EF4-FFF2-40B4-BE49-F238E27FC236}">
                <a16:creationId xmlns:a16="http://schemas.microsoft.com/office/drawing/2014/main" xmlns="" id="{C431FF05-033D-42B3-B6E8-D1ECE8AAC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267" y="6273805"/>
            <a:ext cx="2881313" cy="36988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dirty="0">
                <a:solidFill>
                  <a:srgbClr val="FFC000"/>
                </a:solidFill>
              </a:rPr>
              <a:t>Тетяна Яблонська “Хліб”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xmlns="" id="{9F86B7F1-EDE9-4CC2-9AB9-67166AA32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-1556"/>
            <a:ext cx="8496944" cy="68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 descr="Эрмитаж и музей Орсе поменялись картинами - www.be-in.ru">
            <a:extLst>
              <a:ext uri="{FF2B5EF4-FFF2-40B4-BE49-F238E27FC236}">
                <a16:creationId xmlns:a16="http://schemas.microsoft.com/office/drawing/2014/main" xmlns="" id="{87E830B1-3E53-47DE-A1FF-44E952798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492896"/>
            <a:ext cx="5976578" cy="448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>
            <a:extLst>
              <a:ext uri="{FF2B5EF4-FFF2-40B4-BE49-F238E27FC236}">
                <a16:creationId xmlns:a16="http://schemas.microsoft.com/office/drawing/2014/main" xmlns="" id="{E61B3A73-F682-4402-AA7E-1CEEE59B2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332656"/>
            <a:ext cx="3024336" cy="510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76340E45-5746-4BD8-ACC3-24B9DB9B119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812"/>
            <a:ext cx="12192000" cy="70643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uk-UA" altLang="en-US" sz="4400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ЦИРК</a:t>
            </a:r>
            <a:endParaRPr lang="en-US" altLang="en-US" sz="4400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5" descr="Цирк, Луцьк - Афіша заходів | Internet-bilet.ua">
            <a:extLst>
              <a:ext uri="{FF2B5EF4-FFF2-40B4-BE49-F238E27FC236}">
                <a16:creationId xmlns:a16="http://schemas.microsoft.com/office/drawing/2014/main" xmlns="" id="{9D147E82-EC48-48D3-AC30-C8032C738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09" y="3343836"/>
            <a:ext cx="5245859" cy="332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28E326E-522E-4302-A897-20F01F682962}"/>
              </a:ext>
            </a:extLst>
          </p:cNvPr>
          <p:cNvSpPr/>
          <p:nvPr/>
        </p:nvSpPr>
        <p:spPr>
          <a:xfrm>
            <a:off x="2889598" y="765176"/>
            <a:ext cx="86790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dirty="0">
                <a:solidFill>
                  <a:srgbClr val="92D050"/>
                </a:solidFill>
                <a:latin typeface="+mn-lt"/>
                <a:cs typeface="Arial" charset="0"/>
              </a:rPr>
              <a:t>Цирк – дивовижне мистецтво, яскрава сценічна постановка у супроводі естрадно - симфонічного оркестру. Витоки цирку дослідники бачать в старовинних змаганнях в силі та спритності. Він формувався як спосіб демонстрації особливих умінь, які часто не мали практичного застосування. </a:t>
            </a:r>
          </a:p>
        </p:txBody>
      </p:sp>
      <p:pic>
        <p:nvPicPr>
          <p:cNvPr id="10245" name="Picture 5" descr="Концерт з нагоди Дня народження Вінницького естрадного оркестру ВінБенд  23-02-2018 - Афіша Вінниці - moemisto.ua.">
            <a:extLst>
              <a:ext uri="{FF2B5EF4-FFF2-40B4-BE49-F238E27FC236}">
                <a16:creationId xmlns:a16="http://schemas.microsoft.com/office/drawing/2014/main" xmlns="" id="{483206CF-A625-4C1C-B259-C9D79CCF4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3325852"/>
            <a:ext cx="5039866" cy="33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AutoShape 7" descr="Clown crafts, Art and craft videos, Arts and crafts for teens">
            <a:extLst>
              <a:ext uri="{FF2B5EF4-FFF2-40B4-BE49-F238E27FC236}">
                <a16:creationId xmlns:a16="http://schemas.microsoft.com/office/drawing/2014/main" xmlns="" id="{A49F518B-E462-49B4-B873-A65B36DA24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898525"/>
            <a:ext cx="17240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/>
          </a:p>
        </p:txBody>
      </p:sp>
      <p:sp>
        <p:nvSpPr>
          <p:cNvPr id="10247" name="AutoShape 9" descr="Clown crafts, Art and craft videos, Arts and crafts for teens">
            <a:extLst>
              <a:ext uri="{FF2B5EF4-FFF2-40B4-BE49-F238E27FC236}">
                <a16:creationId xmlns:a16="http://schemas.microsoft.com/office/drawing/2014/main" xmlns="" id="{D4C402DC-F7E9-4FB5-BB1A-9176282445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898525"/>
            <a:ext cx="17240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/>
          </a:p>
        </p:txBody>
      </p:sp>
      <p:sp>
        <p:nvSpPr>
          <p:cNvPr id="10248" name="AutoShape 11" descr="Clown crafts, Art and craft videos, Arts and crafts for teens">
            <a:extLst>
              <a:ext uri="{FF2B5EF4-FFF2-40B4-BE49-F238E27FC236}">
                <a16:creationId xmlns:a16="http://schemas.microsoft.com/office/drawing/2014/main" xmlns="" id="{9D9BF865-2BBC-4480-A4C6-07B8EB9C29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898525"/>
            <a:ext cx="17240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/>
          </a:p>
        </p:txBody>
      </p:sp>
      <p:pic>
        <p:nvPicPr>
          <p:cNvPr id="10249" name="Picture 13" descr="Клоун | Клоуны, Цирковые поделки, Клоун поделки">
            <a:extLst>
              <a:ext uri="{FF2B5EF4-FFF2-40B4-BE49-F238E27FC236}">
                <a16:creationId xmlns:a16="http://schemas.microsoft.com/office/drawing/2014/main" xmlns="" id="{F2A25242-BC9F-4DFF-9242-AE617A502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71098"/>
            <a:ext cx="207486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2C4F1F-CACA-4532-BAC3-D1DAE13AB9F2}"/>
              </a:ext>
            </a:extLst>
          </p:cNvPr>
          <p:cNvSpPr txBox="1"/>
          <p:nvPr/>
        </p:nvSpPr>
        <p:spPr>
          <a:xfrm>
            <a:off x="191344" y="6316578"/>
            <a:ext cx="27363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FFC000"/>
                </a:solidFill>
                <a:latin typeface="+mn-lt"/>
              </a:rPr>
              <a:t>Марк </a:t>
            </a:r>
            <a:r>
              <a:rPr lang="uk-UA" sz="2000" dirty="0" err="1">
                <a:solidFill>
                  <a:srgbClr val="FFC000"/>
                </a:solidFill>
                <a:latin typeface="+mn-lt"/>
              </a:rPr>
              <a:t>Шагал</a:t>
            </a:r>
            <a:r>
              <a:rPr lang="uk-UA" sz="2000" dirty="0">
                <a:solidFill>
                  <a:srgbClr val="FFC000"/>
                </a:solidFill>
                <a:latin typeface="+mn-lt"/>
              </a:rPr>
              <a:t> «Цирк»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F78CB77-A17E-4553-A990-3BF9F79C6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0"/>
            <a:ext cx="792088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06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682371-4851-4A46-8764-B569BF1EBC7B}"/>
              </a:ext>
            </a:extLst>
          </p:cNvPr>
          <p:cNvSpPr txBox="1"/>
          <p:nvPr/>
        </p:nvSpPr>
        <p:spPr>
          <a:xfrm>
            <a:off x="47328" y="1222"/>
            <a:ext cx="12097343" cy="120032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</a:rPr>
              <a:t>Створіть аплікацію «На арені цирку». Використайте силует як основ­ний засіб художньої виразності. Намагайтеся передати витонченість танцівниці.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16FD9AA-14DE-46FA-A6D9-37D0C76D4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1268760"/>
            <a:ext cx="4032450" cy="5340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9C4FAEE-F424-43F6-871B-5884CB6B2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48" y="1268760"/>
            <a:ext cx="4032450" cy="541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32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1D5F1D-5B2C-4093-B420-A3EDE35AC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467118"/>
            <a:ext cx="4248472" cy="5544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6BF059-FB18-4942-99FE-1DB08E281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587" y="479420"/>
            <a:ext cx="7186077" cy="55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81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Цирковой артист силуэт | Премиум векторы">
            <a:extLst>
              <a:ext uri="{FF2B5EF4-FFF2-40B4-BE49-F238E27FC236}">
                <a16:creationId xmlns:a16="http://schemas.microsoft.com/office/drawing/2014/main" xmlns="" id="{826DD020-BDCF-4DBD-BF1A-5E3514FDB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81" y="115887"/>
            <a:ext cx="6624638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3CD9A70-F921-4481-8751-AB569AB4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0"/>
            <a:ext cx="7585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27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CD0C71A-B044-4A85-9E64-B386B4EFF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-36576"/>
            <a:ext cx="6912768" cy="68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86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9E3EA80-0111-42B0-A936-0631A680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269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uk-UA" altLang="uk-UA" dirty="0">
                <a:solidFill>
                  <a:schemeClr val="bg1"/>
                </a:solidFill>
              </a:rPr>
              <a:t>Оперета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78999B2-775E-431E-9192-834D0F03C198}"/>
              </a:ext>
            </a:extLst>
          </p:cNvPr>
          <p:cNvSpPr txBox="1"/>
          <p:nvPr/>
        </p:nvSpPr>
        <p:spPr>
          <a:xfrm>
            <a:off x="106533" y="836712"/>
            <a:ext cx="63115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  <a:latin typeface="+mn-lt"/>
              </a:rPr>
              <a:t>Слово «оперета» дуже подібне до «опера». І не дивно, адже воно означає «маленька опера», її ще називають «молодшою сестрою опери ». В опереті є усі складові опери — увертюра, арії, ансамблі, хори.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C729665-7B46-48F1-B4C2-4CB268490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058" y="836712"/>
            <a:ext cx="5807488" cy="58074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7709E97-40A0-4987-8DC8-0ABCC5CE1A61}"/>
              </a:ext>
            </a:extLst>
          </p:cNvPr>
          <p:cNvSpPr txBox="1"/>
          <p:nvPr/>
        </p:nvSpPr>
        <p:spPr>
          <a:xfrm>
            <a:off x="103305" y="3491187"/>
            <a:ext cx="625975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C000"/>
                </a:solidFill>
                <a:latin typeface="+mn-lt"/>
              </a:rPr>
              <a:t>Тільки вистави оперети мають комічний сюжет із розмовними діалогами, що чергуються з музичними номерами; музичні номери в них коротші за оперні, музика оперети переважно легкого, роз­важального характеру.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641494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28AAFBE-1A87-45BB-9821-786028DC1200}"/>
              </a:ext>
            </a:extLst>
          </p:cNvPr>
          <p:cNvSpPr txBox="1">
            <a:spLocks/>
          </p:cNvSpPr>
          <p:nvPr/>
        </p:nvSpPr>
        <p:spPr bwMode="auto">
          <a:xfrm>
            <a:off x="1524000" y="1"/>
            <a:ext cx="9144000" cy="692696"/>
          </a:xfrm>
          <a:prstGeom prst="rect">
            <a:avLst/>
          </a:prstGeom>
          <a:solidFill>
            <a:schemeClr val="accent2">
              <a:alpha val="5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uk-UA" kern="0">
                <a:solidFill>
                  <a:schemeClr val="bg1"/>
                </a:solidFill>
              </a:rPr>
              <a:t>Оперета</a:t>
            </a:r>
            <a:endParaRPr lang="uk-UA" altLang="uk-UA" kern="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1B26B75-EDD8-4610-94CB-2E23A7940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664" y="823776"/>
            <a:ext cx="8352928" cy="5210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39577B-20EB-4DFF-B72A-F57A5A05DA58}"/>
              </a:ext>
            </a:extLst>
          </p:cNvPr>
          <p:cNvSpPr txBox="1"/>
          <p:nvPr/>
        </p:nvSpPr>
        <p:spPr>
          <a:xfrm>
            <a:off x="0" y="2644169"/>
            <a:ext cx="30904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 err="1">
                <a:solidFill>
                  <a:srgbClr val="FFC000"/>
                </a:solidFill>
                <a:latin typeface="+mn-lt"/>
              </a:rPr>
              <a:t>Імре</a:t>
            </a:r>
            <a:r>
              <a:rPr lang="uk-UA" sz="2400" dirty="0">
                <a:solidFill>
                  <a:srgbClr val="FFC000"/>
                </a:solidFill>
                <a:latin typeface="+mn-lt"/>
              </a:rPr>
              <a:t> </a:t>
            </a:r>
            <a:r>
              <a:rPr lang="uk-UA" sz="2400" dirty="0" err="1">
                <a:solidFill>
                  <a:srgbClr val="FFC000"/>
                </a:solidFill>
                <a:latin typeface="+mn-lt"/>
              </a:rPr>
              <a:t>Кальман</a:t>
            </a:r>
            <a:r>
              <a:rPr lang="uk-UA" sz="2400" dirty="0">
                <a:solidFill>
                  <a:srgbClr val="FFC000"/>
                </a:solidFill>
                <a:latin typeface="+mn-lt"/>
              </a:rPr>
              <a:t>. Арія Містера Ікса з оперети «Принцеса цирку».</a:t>
            </a:r>
          </a:p>
        </p:txBody>
      </p:sp>
      <p:pic>
        <p:nvPicPr>
          <p:cNvPr id="7" name="480p - И Кальман. Ария мистера Икс из оперетты Принцесса цирка. Исполняет Георг Отс - YouTube">
            <a:hlinkClick r:id="" action="ppaction://media"/>
            <a:extLst>
              <a:ext uri="{FF2B5EF4-FFF2-40B4-BE49-F238E27FC236}">
                <a16:creationId xmlns:a16="http://schemas.microsoft.com/office/drawing/2014/main" xmlns="" id="{81D5096F-AE2B-4196-B3BB-BB90417DE1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16280" y="2132856"/>
            <a:ext cx="3143149" cy="23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49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F7F1F12B-6461-487D-BCA4-B46A8FD0D65F}"/>
              </a:ext>
            </a:extLst>
          </p:cNvPr>
          <p:cNvSpPr txBox="1">
            <a:spLocks/>
          </p:cNvSpPr>
          <p:nvPr/>
        </p:nvSpPr>
        <p:spPr bwMode="auto">
          <a:xfrm>
            <a:off x="0" y="1"/>
            <a:ext cx="12192000" cy="692696"/>
          </a:xfrm>
          <a:prstGeom prst="rect">
            <a:avLst/>
          </a:prstGeom>
          <a:solidFill>
            <a:schemeClr val="accent2">
              <a:alpha val="5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uk-UA" kern="0">
                <a:solidFill>
                  <a:schemeClr val="bg1"/>
                </a:solidFill>
              </a:rPr>
              <a:t>Оперета</a:t>
            </a:r>
            <a:endParaRPr lang="uk-UA" altLang="uk-UA" kern="0" dirty="0">
              <a:solidFill>
                <a:schemeClr val="bg1"/>
              </a:solidFill>
            </a:endParaRPr>
          </a:p>
        </p:txBody>
      </p:sp>
      <p:pic>
        <p:nvPicPr>
          <p:cNvPr id="4" name="720p - Сергей Волчков Ария Мистера Икс 2 Сезон Слепые прослушивания - YouTube">
            <a:hlinkClick r:id="" action="ppaction://media"/>
            <a:extLst>
              <a:ext uri="{FF2B5EF4-FFF2-40B4-BE49-F238E27FC236}">
                <a16:creationId xmlns:a16="http://schemas.microsoft.com/office/drawing/2014/main" xmlns="" id="{63BFB0CE-D67F-48CF-96AD-D1064144B3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3" y="694923"/>
            <a:ext cx="10753193" cy="604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86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алерий Леонтьев, Куда уехал цирк, 2019">
            <a:hlinkClick r:id="" action="ppaction://media"/>
            <a:extLst>
              <a:ext uri="{FF2B5EF4-FFF2-40B4-BE49-F238E27FC236}">
                <a16:creationId xmlns:a16="http://schemas.microsoft.com/office/drawing/2014/main" xmlns="" id="{1D5478AC-F10E-4AEA-834E-2F9526E5A8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718" y="692697"/>
            <a:ext cx="10744564" cy="5976664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1DB48AE2-4853-4CBA-B1E9-1FA3A3348C72}"/>
              </a:ext>
            </a:extLst>
          </p:cNvPr>
          <p:cNvSpPr txBox="1">
            <a:spLocks/>
          </p:cNvSpPr>
          <p:nvPr/>
        </p:nvSpPr>
        <p:spPr bwMode="auto">
          <a:xfrm>
            <a:off x="0" y="1"/>
            <a:ext cx="12192000" cy="692696"/>
          </a:xfrm>
          <a:prstGeom prst="rect">
            <a:avLst/>
          </a:prstGeom>
          <a:solidFill>
            <a:schemeClr val="accent2">
              <a:alpha val="5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rgbClr val="FFC000"/>
                </a:solidFill>
                <a:ea typeface="Times New Roman" panose="02020603050405020304" pitchFamily="18" charset="0"/>
              </a:rPr>
              <a:t>«КУДИ ПОЇХАВ ЦИРК»</a:t>
            </a:r>
            <a:endParaRPr lang="uk-UA" altLang="uk-UA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63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66E5BB-BE9B-4FAA-A18F-5BBAA59DAF87}"/>
              </a:ext>
            </a:extLst>
          </p:cNvPr>
          <p:cNvSpPr txBox="1"/>
          <p:nvPr/>
        </p:nvSpPr>
        <p:spPr>
          <a:xfrm>
            <a:off x="1379730" y="1074509"/>
            <a:ext cx="943254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1. КУДИ ПОЇХАВ ЦИРК? ВІН ВЧОРА БУВ ЩЕ ТУТ.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ДЕ ДІЛИСЯ ТЕПЕР ВІДМЕДІ І ВЕРБЛЮДИ?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АФІШІ ГОЛУБІ НА СТІНАХ ЩЕ ЦВІТУТЬ.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ТА МУЗИКИ ОРКЕСТРУ ВЖЕ НЕ ЧУТИ.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endParaRPr lang="uk-UA" sz="2800" dirty="0">
              <a:solidFill>
                <a:srgbClr val="FFC000"/>
              </a:solidFill>
              <a:latin typeface="+mn-lt"/>
              <a:ea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/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2. КУДИ ПІШЛИ СЛОНИ? ПОГОНИЧУ, КУДИ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УЧЕНОГО СЛОНА ВЕДЕШ ТИ МОВЧАЗЛИВО?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КУДИ ПОЇХАВ ЦИРК? ПОЇХАВ ВІН ТУДИ,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</a:rPr>
              <a:t>    ДЕ ЛЮДИ КАЗКУ ЖДУТЬ І ВІРЯТЬ В ДИВО.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09A3257B-3C7A-4E12-B19D-1B684408176C}"/>
              </a:ext>
            </a:extLst>
          </p:cNvPr>
          <p:cNvSpPr txBox="1">
            <a:spLocks/>
          </p:cNvSpPr>
          <p:nvPr/>
        </p:nvSpPr>
        <p:spPr bwMode="auto">
          <a:xfrm>
            <a:off x="0" y="1"/>
            <a:ext cx="12192000" cy="692696"/>
          </a:xfrm>
          <a:prstGeom prst="rect">
            <a:avLst/>
          </a:prstGeom>
          <a:solidFill>
            <a:schemeClr val="accent2">
              <a:alpha val="5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rgbClr val="FFC000"/>
                </a:solidFill>
                <a:ea typeface="Times New Roman" panose="02020603050405020304" pitchFamily="18" charset="0"/>
              </a:rPr>
              <a:t>«КУДИ ПОЇХАВ ЦИРК»</a:t>
            </a:r>
            <a:endParaRPr lang="uk-UA" altLang="uk-UA" kern="0" dirty="0">
              <a:solidFill>
                <a:schemeClr val="bg1"/>
              </a:solidFill>
            </a:endParaRPr>
          </a:p>
        </p:txBody>
      </p:sp>
      <p:pic>
        <p:nvPicPr>
          <p:cNvPr id="2" name="Куда уехал цирк - Валерий Леонтьев from backingtracks.co">
            <a:hlinkClick r:id="" action="ppaction://media"/>
            <a:extLst>
              <a:ext uri="{FF2B5EF4-FFF2-40B4-BE49-F238E27FC236}">
                <a16:creationId xmlns:a16="http://schemas.microsoft.com/office/drawing/2014/main" xmlns="" id="{3FFDDB28-89B5-4EEC-A751-182A7ADA1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80576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9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5435CB-C62D-4F85-A5CF-68E8FFEEDA65}"/>
              </a:ext>
            </a:extLst>
          </p:cNvPr>
          <p:cNvSpPr txBox="1">
            <a:spLocks/>
          </p:cNvSpPr>
          <p:nvPr/>
        </p:nvSpPr>
        <p:spPr bwMode="auto">
          <a:xfrm>
            <a:off x="1524000" y="1"/>
            <a:ext cx="9144000" cy="692696"/>
          </a:xfrm>
          <a:prstGeom prst="rect">
            <a:avLst/>
          </a:prstGeom>
          <a:solidFill>
            <a:schemeClr val="accent2">
              <a:alpha val="5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rgbClr val="FFC000"/>
                </a:solidFill>
                <a:ea typeface="Times New Roman" panose="02020603050405020304" pitchFamily="18" charset="0"/>
              </a:rPr>
              <a:t>«КУДИ ПОЇХАВ ЦИРК»</a:t>
            </a:r>
            <a:endParaRPr lang="uk-UA" altLang="uk-UA" kern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C123B7-01A2-4D45-A936-F3EF5A883C87}"/>
              </a:ext>
            </a:extLst>
          </p:cNvPr>
          <p:cNvSpPr txBox="1"/>
          <p:nvPr/>
        </p:nvSpPr>
        <p:spPr>
          <a:xfrm>
            <a:off x="983432" y="1052736"/>
            <a:ext cx="1022513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3.  СВОЇХ БЛИСКУЧИХ ЗМІЙ ТУДИ НЕСЕ ФАКІР.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ТУДИ ПТАХИ ЛЕТЯТЬ,  ЛЕТЯТЬ НА КРИЛАХ ВІТРУ.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ТУДИ ПІД РІК НОВИЙ СТАРИЙ ВІДХОДИТЬ РІК,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ТУДИ НА КАРУСЕЛІ ЇДУТЬ ДІТИ.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rgbClr val="FFC00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4.  В ЗАСВІЧЕНИХ ВОГНЯХ ОРКЕСТРИ ЗАДЗВЕНЯТЬ,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І ГЛЯДАЧІ ЗБЕРУТЬСЯ РАЗОМ ТУТ НЕ ВПЕРШЕ.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КРУЖЛЯЄ КАРУСЕЛЬ, ПРОЖЕКТОРИ ГОРЯТЬ,</a:t>
            </a:r>
            <a:b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solidFill>
                  <a:srgbClr val="FFC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ВИВЕРШУЄТЬСЯ ДИВО НА МАНЕЖІ.</a:t>
            </a:r>
            <a:endParaRPr lang="uk-UA" sz="2400" dirty="0">
              <a:solidFill>
                <a:srgbClr val="FFC00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94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D6E022-E6E9-40DB-9F9A-9AE75DEC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36912"/>
            <a:ext cx="12192000" cy="1143000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>
                <a:solidFill>
                  <a:srgbClr val="FFC000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276804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Другая 1">
      <a:majorFont>
        <a:latin typeface="Bookman Old Style"/>
        <a:ea typeface=""/>
        <a:cs typeface="Arial"/>
      </a:majorFont>
      <a:minorFont>
        <a:latin typeface="Bookman Old Styl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5410</TotalTime>
  <Words>411</Words>
  <Application>Microsoft Office PowerPoint</Application>
  <PresentationFormat>Произвольный</PresentationFormat>
  <Paragraphs>36</Paragraphs>
  <Slides>22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Diseño predeterminado</vt:lpstr>
      <vt:lpstr>Цирк – свято щоденного життя. Хай живе оперета!</vt:lpstr>
      <vt:lpstr>ПРИГАДАЙМО:</vt:lpstr>
      <vt:lpstr>Побутовий жанр</vt:lpstr>
      <vt:lpstr>Побутовий жанр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Оперета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TPCUSer</cp:lastModifiedBy>
  <cp:revision>746</cp:revision>
  <dcterms:created xsi:type="dcterms:W3CDTF">2010-05-23T14:28:12Z</dcterms:created>
  <dcterms:modified xsi:type="dcterms:W3CDTF">2022-11-28T10:47:25Z</dcterms:modified>
</cp:coreProperties>
</file>