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59" r:id="rId6"/>
    <p:sldId id="287" r:id="rId7"/>
    <p:sldId id="267" r:id="rId8"/>
    <p:sldId id="269" r:id="rId9"/>
    <p:sldId id="270" r:id="rId10"/>
    <p:sldId id="266" r:id="rId11"/>
    <p:sldId id="282" r:id="rId12"/>
    <p:sldId id="278" r:id="rId13"/>
    <p:sldId id="279" r:id="rId14"/>
    <p:sldId id="261" r:id="rId15"/>
    <p:sldId id="262" r:id="rId16"/>
    <p:sldId id="264" r:id="rId17"/>
    <p:sldId id="281" r:id="rId18"/>
    <p:sldId id="286" r:id="rId19"/>
    <p:sldId id="271" r:id="rId20"/>
    <p:sldId id="276" r:id="rId21"/>
    <p:sldId id="277" r:id="rId22"/>
    <p:sldId id="268" r:id="rId23"/>
    <p:sldId id="272" r:id="rId24"/>
    <p:sldId id="284" r:id="rId25"/>
    <p:sldId id="283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10.%20&#1052;&#1091;&#1079;&#1080;&#1082;&#1072;%20&#1110;%20&#1084;&#1091;&#1079;&#1080;&#1082;&#1072;&#1085;&#1090;&#1080;.%20&#1028;&#1074;&#1075;&#1077;&#1085;%20&#1057;&#1090;&#1072;&#1085;&#1082;&#1086;&#1074;&#1080;&#1095;%202&#1095;.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12.%20&#1028;.&#1057;&#1090;&#1072;&#1085;&#1082;&#1086;&#1074;&#1080;&#1095;.%20&#1050;&#1086;&#1083;&#1080;%20&#1094;&#1074;&#1110;&#1090;&#1077;%20&#1087;&#1072;&#1087;&#1086;&#1088;&#1086;&#1090;&#1100;.%20&#1054;&#1081;%20&#1075;&#1083;&#1080;&#1073;&#1086;&#1082;&#1080;&#1081;%20&#1082;&#1086;&#1083;&#1086;&#1076;&#1103;&#1079;&#1102;.%20&#1053;.%20&#1052;&#1072;&#1090;&#1074;&#1110;&#1108;&#1085;&#1082;&#1086;.mp3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.bin"/><Relationship Id="rId4" Type="http://schemas.openxmlformats.org/officeDocument/2006/relationships/hyperlink" Target="13.%20&#1052;&#1091;&#1079;.%20&#1052;.&#1050;&#1086;&#1074;&#1072;&#1083;&#1103;%20&#1089;&#1083;.%20&#1052;.%20&#1041;&#1072;&#1082;&#1072;&#1103;%20&#171;&#1041;&#1072;&#1083;&#1072;&#1076;&#1080;%20&#1087;&#1088;&#1086;%20&#1050;&#1088;&#1091;&#1090;&#1080;&#187;%20(+).mp3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>
            <a:noAutofit/>
          </a:bodyPr>
          <a:lstStyle/>
          <a:p>
            <a:r>
              <a:rPr lang="uk-UA" sz="6000" b="1" i="1" dirty="0" smtClean="0">
                <a:solidFill>
                  <a:srgbClr val="C00000"/>
                </a:solidFill>
              </a:rPr>
              <a:t>Фольклор</a:t>
            </a:r>
            <a:br>
              <a:rPr lang="uk-UA" sz="6000" b="1" i="1" dirty="0" smtClean="0">
                <a:solidFill>
                  <a:srgbClr val="C00000"/>
                </a:solidFill>
              </a:rPr>
            </a:br>
            <a:r>
              <a:rPr lang="uk-UA" sz="6000" b="1" i="1" dirty="0" smtClean="0">
                <a:solidFill>
                  <a:srgbClr val="C00000"/>
                </a:solidFill>
              </a:rPr>
              <a:t> і музичний театр</a:t>
            </a:r>
            <a:br>
              <a:rPr lang="uk-UA" sz="6000" b="1" i="1" dirty="0" smtClean="0">
                <a:solidFill>
                  <a:srgbClr val="C00000"/>
                </a:solidFill>
              </a:rPr>
            </a:br>
            <a:r>
              <a:rPr lang="uk-UA" sz="6000" b="1" i="1" dirty="0" smtClean="0">
                <a:solidFill>
                  <a:srgbClr val="C00000"/>
                </a:solidFill>
              </a:rPr>
              <a:t>7 клас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  <p:pic>
        <p:nvPicPr>
          <p:cNvPr id="5" name="Picture 12" descr="Результат пошуку зображ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500702"/>
            <a:ext cx="1212070" cy="860957"/>
          </a:xfrm>
          <a:prstGeom prst="rect">
            <a:avLst/>
          </a:prstGeom>
          <a:noFill/>
        </p:spPr>
      </p:pic>
      <p:pic>
        <p:nvPicPr>
          <p:cNvPr id="6" name="Picture 2" descr="Результат пошуку зображен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28604"/>
            <a:ext cx="2186017" cy="1547405"/>
          </a:xfrm>
          <a:prstGeom prst="rect">
            <a:avLst/>
          </a:prstGeom>
          <a:noFill/>
        </p:spPr>
      </p:pic>
      <p:pic>
        <p:nvPicPr>
          <p:cNvPr id="7" name="Picture 4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5" cstate="print"/>
          <a:srcRect t="9091" b="9090"/>
          <a:stretch>
            <a:fillRect/>
          </a:stretch>
        </p:blipFill>
        <p:spPr bwMode="auto">
          <a:xfrm>
            <a:off x="285720" y="571480"/>
            <a:ext cx="2500298" cy="153428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067944" y="3717032"/>
            <a:ext cx="43696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Юрковська Марія Миколаївна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учитель музичного мистецтва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Білоцерківської загальноосвітньої школи </a:t>
            </a:r>
          </a:p>
          <a:p>
            <a:r>
              <a:rPr lang="uk-UA" b="1" dirty="0" smtClean="0">
                <a:solidFill>
                  <a:srgbClr val="7030A0"/>
                </a:solidFill>
              </a:rPr>
              <a:t>І-ІІІ ступенів №5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Шаблони для презентацій\53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7"/>
            <a:ext cx="9144000" cy="685614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Творчість Євгена </a:t>
            </a:r>
            <a:r>
              <a:rPr lang="uk-UA" b="1" dirty="0" err="1" smtClean="0">
                <a:solidFill>
                  <a:srgbClr val="C00000"/>
                </a:solidFill>
              </a:rPr>
              <a:t>Станковича</a:t>
            </a:r>
            <a:r>
              <a:rPr lang="uk-UA" b="1" dirty="0" smtClean="0">
                <a:solidFill>
                  <a:srgbClr val="C00000"/>
                </a:solidFill>
              </a:rPr>
              <a:t>;</a:t>
            </a:r>
          </a:p>
          <a:p>
            <a:r>
              <a:rPr lang="uk-UA" b="1" dirty="0" err="1" smtClean="0">
                <a:solidFill>
                  <a:srgbClr val="C00000"/>
                </a:solidFill>
              </a:rPr>
              <a:t>Фольк-опера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r>
              <a:rPr lang="uk-UA" b="1" dirty="0" err="1" smtClean="0">
                <a:solidFill>
                  <a:srgbClr val="C00000"/>
                </a:solidFill>
              </a:rPr>
              <a:t>“Коли</a:t>
            </a:r>
            <a:r>
              <a:rPr lang="uk-UA" b="1" dirty="0" smtClean="0">
                <a:solidFill>
                  <a:srgbClr val="C00000"/>
                </a:solidFill>
              </a:rPr>
              <a:t> цвіте </a:t>
            </a:r>
            <a:r>
              <a:rPr lang="uk-UA" b="1" dirty="0" err="1" smtClean="0">
                <a:solidFill>
                  <a:srgbClr val="C00000"/>
                </a:solidFill>
              </a:rPr>
              <a:t>папороть”</a:t>
            </a:r>
            <a:endParaRPr lang="uk-UA" b="1" dirty="0" smtClean="0">
              <a:solidFill>
                <a:srgbClr val="C00000"/>
              </a:solidFill>
            </a:endParaRPr>
          </a:p>
          <a:p>
            <a:r>
              <a:rPr lang="uk-UA" b="1" dirty="0" err="1" smtClean="0">
                <a:solidFill>
                  <a:srgbClr val="C00000"/>
                </a:solidFill>
              </a:rPr>
              <a:t>“Балада</a:t>
            </a:r>
            <a:r>
              <a:rPr lang="uk-UA" b="1" dirty="0" smtClean="0">
                <a:solidFill>
                  <a:srgbClr val="C00000"/>
                </a:solidFill>
              </a:rPr>
              <a:t> про </a:t>
            </a:r>
            <a:r>
              <a:rPr lang="uk-UA" b="1" dirty="0" err="1" smtClean="0">
                <a:solidFill>
                  <a:srgbClr val="C00000"/>
                </a:solidFill>
              </a:rPr>
              <a:t>Крути”</a:t>
            </a:r>
            <a:r>
              <a:rPr lang="uk-UA" b="1" dirty="0" smtClean="0">
                <a:solidFill>
                  <a:srgbClr val="C00000"/>
                </a:solidFill>
              </a:rPr>
              <a:t> муз. М.Коваля, сл. М.Бакая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643314"/>
            <a:ext cx="3071834" cy="2303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557214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900" b="1" dirty="0" smtClean="0">
                <a:solidFill>
                  <a:srgbClr val="C00000"/>
                </a:solidFill>
              </a:rPr>
              <a:t>ЄВГЕН СТАНКОВИЧ</a:t>
            </a:r>
          </a:p>
          <a:p>
            <a:pPr algn="ctr">
              <a:buNone/>
            </a:pP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нар. 1942,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Свалява.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Закарпаття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)</a:t>
            </a:r>
          </a:p>
          <a:p>
            <a:pPr>
              <a:buNone/>
            </a:pP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центральною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фігурою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сучасній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музиці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Плідно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працюючи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1966 року,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написав 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симфоній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9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камерних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симфоній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опери “Коли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цвіте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папороть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Rustici</a:t>
            </a: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 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балетів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велику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кількість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ораторіальних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камерно-вокальних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інструментальних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роб</a:t>
            </a:r>
            <a:r>
              <a:rPr lang="uk-UA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також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музику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для 6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спектаклів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більш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ніж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100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фільмів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Народившись 19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вересня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1942 року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Сваляві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де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почав свою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музичну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освіту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продовжував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навчання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музичному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училищі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міста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Ужгорода,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пізніше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Львівській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Київській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державних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консерваторіях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класі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професора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Бориса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Лятошинського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Мирослава Скорика.</a:t>
            </a:r>
          </a:p>
          <a:p>
            <a:pPr>
              <a:buNone/>
            </a:pP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Вже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перших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композицій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проголошує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себе як композитор великого драматичного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дарування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Його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вишукана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композиторська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техніка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детальна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поліфонічна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фактура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споглядальний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ліризм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викликає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до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спогадів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стиль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епохи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Барокко, 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повнокровна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пост-романтична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оркестровка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додає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музиці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теплоту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експресію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Творчість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надзвичайна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показі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емоційної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свободи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досконалої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технічної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майстерності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гнучкості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428604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нагороджений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багатьма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почесними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званнями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нагородами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в тому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числі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найвищою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нагородою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артистичну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діяльність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- 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премією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Тараса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Шевченка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Третя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камерна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симфонія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увійшла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в десятку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найкращих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творів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світу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організації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ЮНЕСКО за 1985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рік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Твори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звучали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концертних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залах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Канади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США,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Німеччини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Франції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Іспанії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Югославії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Китаю,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Філіпін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країнах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Східної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Європи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січні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1992 року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головою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жюрі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Першого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Міжнародного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фестивалю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сучасної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музики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Канаді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В 1996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році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композитором-в-резиденції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кантона Берн,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Швейцарія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Композиції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були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записані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багатьох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країнах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тому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числі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такими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компаніями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як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Мелодія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Аналекта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ЕйЕсВі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Наксос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Євген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Станкович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багато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років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очолював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Спілку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композиторів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є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членом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Комітету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присудження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Національної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премії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імені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Тараса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Шевченка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обирався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народним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депутатом СРСР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УРСР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Народний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артист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, Герой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України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Він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академік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мистецтв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займає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посаду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завідуючого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кафедрою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композиції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в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Національній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музичній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академії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міста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</a:rPr>
              <a:t>Києва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2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Шаблони для презентацій\Рисунок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870"/>
            <a:ext cx="9089505" cy="68171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14488"/>
            <a:ext cx="8229600" cy="1143000"/>
          </a:xfrm>
        </p:spPr>
        <p:txBody>
          <a:bodyPr/>
          <a:lstStyle/>
          <a:p>
            <a:r>
              <a:rPr lang="uk-UA" dirty="0" err="1" smtClean="0">
                <a:hlinkClick r:id="rId3" action="ppaction://hlinkfile"/>
              </a:rPr>
              <a:t>Евген</a:t>
            </a:r>
            <a:r>
              <a:rPr lang="uk-UA" dirty="0" smtClean="0">
                <a:hlinkClick r:id="rId3" action="ppaction://hlinkfile"/>
              </a:rPr>
              <a:t> </a:t>
            </a:r>
            <a:r>
              <a:rPr lang="uk-UA" dirty="0" err="1" smtClean="0">
                <a:hlinkClick r:id="rId3" action="ppaction://hlinkfile"/>
              </a:rPr>
              <a:t>Станкович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Результат пошуку зображе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Результат пошуку зображень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85728"/>
            <a:ext cx="9144000" cy="5770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1722" y="0"/>
            <a:ext cx="6872278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Головний символ свята Івана Купала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Результат пошуку зображе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142984"/>
            <a:ext cx="5908204" cy="4345813"/>
          </a:xfrm>
          <a:prstGeom prst="rect">
            <a:avLst/>
          </a:prstGeom>
          <a:noFill/>
        </p:spPr>
      </p:pic>
      <p:pic>
        <p:nvPicPr>
          <p:cNvPr id="6" name="Picture 2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47900" cy="1771651"/>
          </a:xfrm>
          <a:prstGeom prst="rect">
            <a:avLst/>
          </a:prstGeom>
          <a:noFill/>
        </p:spPr>
      </p:pic>
      <p:pic>
        <p:nvPicPr>
          <p:cNvPr id="7" name="Picture 4" descr="Пов’язане зображення"/>
          <p:cNvPicPr>
            <a:picLocks noChangeAspect="1" noChangeArrowheads="1"/>
          </p:cNvPicPr>
          <p:nvPr/>
        </p:nvPicPr>
        <p:blipFill>
          <a:blip r:embed="rId5" cstate="print"/>
          <a:srcRect l="4083" t="2042" r="10203"/>
          <a:stretch>
            <a:fillRect/>
          </a:stretch>
        </p:blipFill>
        <p:spPr bwMode="auto">
          <a:xfrm>
            <a:off x="6286512" y="4680866"/>
            <a:ext cx="2857488" cy="2177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Шаблони для презентацій\Рисунок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976" y="1285860"/>
            <a:ext cx="3429024" cy="1143000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Чудодійна сила вогню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3558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0762" y="3143248"/>
            <a:ext cx="5073238" cy="3465327"/>
          </a:xfrm>
          <a:prstGeom prst="rect">
            <a:avLst/>
          </a:prstGeom>
          <a:noFill/>
        </p:spPr>
      </p:pic>
      <p:pic>
        <p:nvPicPr>
          <p:cNvPr id="23560" name="Picture 8" descr="Результат пошуку зображен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0"/>
            <a:ext cx="4334877" cy="2957505"/>
          </a:xfrm>
          <a:prstGeom prst="rect">
            <a:avLst/>
          </a:prstGeom>
          <a:noFill/>
        </p:spPr>
      </p:pic>
      <p:pic>
        <p:nvPicPr>
          <p:cNvPr id="23562" name="Picture 10" descr="Результат пошуку зображен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357562"/>
            <a:ext cx="3571900" cy="2381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Шаблони для презентацій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7030A0"/>
                </a:solidFill>
              </a:rPr>
              <a:t>Продовжіть</a:t>
            </a:r>
            <a:r>
              <a:rPr lang="uk-UA" b="1" dirty="0" smtClean="0">
                <a:solidFill>
                  <a:srgbClr val="7030A0"/>
                </a:solidFill>
              </a:rPr>
              <a:t> речення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Опера – це…</a:t>
            </a:r>
          </a:p>
          <a:p>
            <a:r>
              <a:rPr lang="uk-UA" b="1" dirty="0" err="1" smtClean="0">
                <a:solidFill>
                  <a:srgbClr val="C00000"/>
                </a:solidFill>
              </a:rPr>
              <a:t>Фольк-опера</a:t>
            </a:r>
            <a:r>
              <a:rPr lang="uk-UA" b="1" dirty="0" smtClean="0">
                <a:solidFill>
                  <a:srgbClr val="C00000"/>
                </a:solidFill>
              </a:rPr>
              <a:t> – це…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Обрядова пісня – це…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Лібрето – це…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Шаблони для презентацій\Flower_Pattern_Background_WA03_060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579" y="0"/>
            <a:ext cx="9232579" cy="6858000"/>
          </a:xfrm>
          <a:prstGeom prst="rect">
            <a:avLst/>
          </a:prstGeom>
          <a:noFill/>
        </p:spPr>
      </p:pic>
      <p:pic>
        <p:nvPicPr>
          <p:cNvPr id="8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5352" y="714356"/>
            <a:ext cx="4283878" cy="50006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154360" cy="21168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4" name="Picture 6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0"/>
            <a:ext cx="54626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Шаблони для презентацій\Flower_Pattern_Background_WA03_010L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86"/>
            <a:ext cx="9169268" cy="6929486"/>
          </a:xfrm>
          <a:prstGeom prst="rect">
            <a:avLst/>
          </a:prstGeom>
          <a:noFill/>
        </p:spPr>
      </p:pic>
      <p:pic>
        <p:nvPicPr>
          <p:cNvPr id="7" name="Picture 6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57422" cy="2214554"/>
          </a:xfrm>
          <a:prstGeom prst="rect">
            <a:avLst/>
          </a:prstGeom>
          <a:noFill/>
        </p:spPr>
      </p:pic>
      <p:pic>
        <p:nvPicPr>
          <p:cNvPr id="5" name="Picture 2" descr="Результат пошуку зображень за запитом &quot;євген станкович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53000"/>
            <a:ext cx="2857500" cy="1905000"/>
          </a:xfrm>
          <a:prstGeom prst="rect">
            <a:avLst/>
          </a:prstGeom>
          <a:noFill/>
        </p:spPr>
      </p:pic>
      <p:pic>
        <p:nvPicPr>
          <p:cNvPr id="4" name="Picture 8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5" cstate="print"/>
          <a:srcRect l="2023" r="1867"/>
          <a:stretch>
            <a:fillRect/>
          </a:stretch>
        </p:blipFill>
        <p:spPr bwMode="auto">
          <a:xfrm>
            <a:off x="2357390" y="0"/>
            <a:ext cx="678661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14400" cy="23328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3286"/>
            <a:ext cx="11217654" cy="7071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314600" cy="3629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46" y="0"/>
            <a:ext cx="9115354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Результат пошуку зображень за запитом &quot;коли цвіте папороть станкович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61124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29322" y="285728"/>
            <a:ext cx="3571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err="1" smtClean="0">
                <a:solidFill>
                  <a:srgbClr val="FFFF00"/>
                </a:solidFill>
                <a:hlinkClick r:id="rId3" action="ppaction://hlinkfile"/>
              </a:rPr>
              <a:t>“Ой</a:t>
            </a:r>
            <a:r>
              <a:rPr lang="uk-UA" sz="2400" b="1" dirty="0" smtClean="0">
                <a:solidFill>
                  <a:srgbClr val="FFFF00"/>
                </a:solidFill>
                <a:hlinkClick r:id="rId3" action="ppaction://hlinkfile"/>
              </a:rPr>
              <a:t> глибокий </a:t>
            </a:r>
            <a:r>
              <a:rPr lang="uk-UA" sz="2400" b="1" dirty="0" err="1" smtClean="0">
                <a:solidFill>
                  <a:srgbClr val="FFFF00"/>
                </a:solidFill>
                <a:hlinkClick r:id="rId3" action="ppaction://hlinkfile"/>
              </a:rPr>
              <a:t>Колодязю”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Шаблони для презентацій\Рисунок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5001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929718" cy="5643602"/>
          </a:xfrm>
        </p:spPr>
        <p:txBody>
          <a:bodyPr>
            <a:normAutofit fontScale="92500" lnSpcReduction="10000"/>
          </a:bodyPr>
          <a:lstStyle/>
          <a:p>
            <a:r>
              <a:rPr lang="uk-UA" sz="4300" b="1" dirty="0" smtClean="0">
                <a:solidFill>
                  <a:srgbClr val="7030A0"/>
                </a:solidFill>
              </a:rPr>
              <a:t>Балада (із </a:t>
            </a:r>
            <a:r>
              <a:rPr lang="uk-UA" sz="4300" b="1" dirty="0" err="1" smtClean="0">
                <a:solidFill>
                  <a:srgbClr val="7030A0"/>
                </a:solidFill>
              </a:rPr>
              <a:t>фр</a:t>
            </a:r>
            <a:r>
              <a:rPr lang="uk-UA" sz="4300" b="1" dirty="0" smtClean="0">
                <a:solidFill>
                  <a:srgbClr val="7030A0"/>
                </a:solidFill>
              </a:rPr>
              <a:t>. </a:t>
            </a:r>
            <a:r>
              <a:rPr lang="uk-UA" sz="4300" b="1" dirty="0" err="1" smtClean="0">
                <a:solidFill>
                  <a:srgbClr val="7030A0"/>
                </a:solidFill>
              </a:rPr>
              <a:t>“танцювати”</a:t>
            </a:r>
            <a:r>
              <a:rPr lang="uk-UA" sz="4300" b="1" dirty="0" smtClean="0">
                <a:solidFill>
                  <a:srgbClr val="7030A0"/>
                </a:solidFill>
              </a:rPr>
              <a:t>) – вокальний  або інструментальний твір романтичного змісту, насичений яскравими, часто фантастичними образами.</a:t>
            </a:r>
          </a:p>
          <a:p>
            <a:r>
              <a:rPr lang="ru-RU" sz="4300" b="1" dirty="0" err="1" smtClean="0">
                <a:solidFill>
                  <a:srgbClr val="7030A0"/>
                </a:solidFill>
              </a:rPr>
              <a:t>Балада</a:t>
            </a:r>
            <a:r>
              <a:rPr lang="ru-RU" sz="4300" b="1" dirty="0" smtClean="0">
                <a:solidFill>
                  <a:srgbClr val="7030A0"/>
                </a:solidFill>
              </a:rPr>
              <a:t> - </a:t>
            </a:r>
            <a:r>
              <a:rPr lang="ru-RU" sz="4300" b="1" dirty="0" err="1" smtClean="0">
                <a:solidFill>
                  <a:srgbClr val="7030A0"/>
                </a:solidFill>
              </a:rPr>
              <a:t>це</a:t>
            </a:r>
            <a:r>
              <a:rPr lang="ru-RU" sz="4300" b="1" dirty="0" smtClean="0">
                <a:solidFill>
                  <a:srgbClr val="7030A0"/>
                </a:solidFill>
              </a:rPr>
              <a:t> невеликий </a:t>
            </a:r>
            <a:r>
              <a:rPr lang="ru-RU" sz="4300" b="1" dirty="0" err="1" smtClean="0">
                <a:solidFill>
                  <a:srgbClr val="7030A0"/>
                </a:solidFill>
              </a:rPr>
              <a:t>віршований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ліро-епічний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твір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казково-фантастичного</a:t>
            </a:r>
            <a:r>
              <a:rPr lang="ru-RU" sz="4300" b="1" dirty="0" smtClean="0">
                <a:solidFill>
                  <a:srgbClr val="7030A0"/>
                </a:solidFill>
              </a:rPr>
              <a:t>, </a:t>
            </a:r>
            <a:r>
              <a:rPr lang="ru-RU" sz="4300" b="1" dirty="0" err="1" smtClean="0">
                <a:solidFill>
                  <a:srgbClr val="7030A0"/>
                </a:solidFill>
              </a:rPr>
              <a:t>легендарно-історичного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чи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героїчного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змісту</a:t>
            </a:r>
            <a:r>
              <a:rPr lang="ru-RU" sz="4300" b="1" dirty="0" smtClean="0">
                <a:solidFill>
                  <a:srgbClr val="7030A0"/>
                </a:solidFill>
              </a:rPr>
              <a:t>.</a:t>
            </a:r>
            <a:endParaRPr lang="uk-UA" sz="4300" b="1" dirty="0" smtClean="0">
              <a:solidFill>
                <a:srgbClr val="7030A0"/>
              </a:solidFill>
            </a:endParaRPr>
          </a:p>
          <a:p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0560"/>
            <a:ext cx="8724123" cy="65368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857628"/>
            <a:ext cx="8229600" cy="1143000"/>
          </a:xfrm>
        </p:spPr>
        <p:txBody>
          <a:bodyPr/>
          <a:lstStyle/>
          <a:p>
            <a:r>
              <a:rPr lang="uk-UA" b="1" dirty="0" err="1" smtClean="0">
                <a:solidFill>
                  <a:srgbClr val="7030A0"/>
                </a:solidFill>
              </a:rPr>
              <a:t>“</a:t>
            </a:r>
            <a:r>
              <a:rPr lang="uk-UA" b="1" dirty="0" err="1" smtClean="0">
                <a:solidFill>
                  <a:srgbClr val="7030A0"/>
                </a:solidFill>
                <a:hlinkClick r:id="rId4" action="ppaction://hlinkfile"/>
              </a:rPr>
              <a:t>Балада</a:t>
            </a:r>
            <a:r>
              <a:rPr lang="uk-UA" b="1" dirty="0" smtClean="0">
                <a:solidFill>
                  <a:srgbClr val="7030A0"/>
                </a:solidFill>
                <a:hlinkClick r:id="rId4" action="ppaction://hlinkfile"/>
              </a:rPr>
              <a:t> про </a:t>
            </a:r>
            <a:r>
              <a:rPr lang="uk-UA" b="1" dirty="0" err="1" smtClean="0">
                <a:solidFill>
                  <a:srgbClr val="7030A0"/>
                </a:solidFill>
                <a:hlinkClick r:id="rId4" action="ppaction://hlinkfile"/>
              </a:rPr>
              <a:t>Крути”</a:t>
            </a:r>
            <a:endParaRPr lang="ru-RU" b="1" dirty="0">
              <a:solidFill>
                <a:srgbClr val="7030A0"/>
              </a:solidFill>
            </a:endParaRPr>
          </a:p>
        </p:txBody>
      </p:sp>
      <p:graphicFrame>
        <p:nvGraphicFramePr>
          <p:cNvPr id="1026" name="Object 2">
            <a:hlinkClick r:id="rId4" action="ppaction://hlinkfile"/>
          </p:cNvPr>
          <p:cNvGraphicFramePr>
            <a:graphicFrameLocks noChangeAspect="1"/>
          </p:cNvGraphicFramePr>
          <p:nvPr/>
        </p:nvGraphicFramePr>
        <p:xfrm>
          <a:off x="2927350" y="3168650"/>
          <a:ext cx="328771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Объект упаковщика для оболочки" showAsIcon="1" r:id="rId5" imgW="3287880" imgH="518400" progId="Package">
                  <p:embed/>
                </p:oleObj>
              </mc:Choice>
              <mc:Fallback>
                <p:oleObj name="Объект упаковщика для оболочки" showAsIcon="1" r:id="rId5" imgW="3287880" imgH="51840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3168650"/>
                        <a:ext cx="3287713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1042966" cy="14001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10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67827"/>
            <a:ext cx="8643998" cy="6375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043098" cy="22574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6" descr="Пов’язане зображен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9193130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400024" cy="147161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4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2" cstate="print"/>
          <a:srcRect b="32672"/>
          <a:stretch>
            <a:fillRect/>
          </a:stretch>
        </p:blipFill>
        <p:spPr bwMode="auto">
          <a:xfrm>
            <a:off x="-321297" y="0"/>
            <a:ext cx="94652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Шаблони для презентацій\Рисунок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323528" y="1600201"/>
            <a:ext cx="133672" cy="13967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756"/>
            <a:ext cx="9144000" cy="5391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57214" cy="20431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14" descr="Результат пошуку зображень за запитом &quot;бій під крутами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9915"/>
            <a:ext cx="9144000" cy="7065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Шаблони для презентацій\Рисунок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Висновок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1428736"/>
            <a:ext cx="78581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Пригадайте автора та назву </a:t>
            </a:r>
            <a:r>
              <a:rPr lang="uk-UA" sz="2800" b="1" dirty="0" err="1" smtClean="0">
                <a:solidFill>
                  <a:srgbClr val="7030A0"/>
                </a:solidFill>
              </a:rPr>
              <a:t>фольк-опери</a:t>
            </a:r>
            <a:r>
              <a:rPr lang="uk-UA" sz="2800" b="1" dirty="0" smtClean="0">
                <a:solidFill>
                  <a:srgbClr val="7030A0"/>
                </a:solidFill>
              </a:rPr>
              <a:t> з якою ми сьогодні познайомилися;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На основі якого свята написана </a:t>
            </a:r>
            <a:r>
              <a:rPr lang="uk-UA" sz="2800" b="1" dirty="0" err="1" smtClean="0">
                <a:solidFill>
                  <a:srgbClr val="7030A0"/>
                </a:solidFill>
              </a:rPr>
              <a:t>фольк-опера</a:t>
            </a:r>
            <a:r>
              <a:rPr lang="uk-UA" sz="2800" b="1" dirty="0" smtClean="0">
                <a:solidFill>
                  <a:srgbClr val="7030A0"/>
                </a:solidFill>
              </a:rPr>
              <a:t> ;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Де народився Євген </a:t>
            </a:r>
            <a:r>
              <a:rPr lang="uk-UA" sz="2800" b="1" dirty="0" err="1" smtClean="0">
                <a:solidFill>
                  <a:srgbClr val="7030A0"/>
                </a:solidFill>
              </a:rPr>
              <a:t>Станкович</a:t>
            </a:r>
            <a:r>
              <a:rPr lang="uk-UA" sz="2800" b="1" dirty="0" smtClean="0">
                <a:solidFill>
                  <a:srgbClr val="7030A0"/>
                </a:solidFill>
              </a:rPr>
              <a:t>?</a:t>
            </a:r>
          </a:p>
          <a:p>
            <a:pPr>
              <a:buFont typeface="Arial" pitchFamily="34" charset="0"/>
              <a:buChar char="•"/>
            </a:pPr>
            <a:r>
              <a:rPr lang="uk-UA" sz="2800" b="1" dirty="0" smtClean="0">
                <a:solidFill>
                  <a:srgbClr val="7030A0"/>
                </a:solidFill>
              </a:rPr>
              <a:t>Яким подіям присвячена пісня </a:t>
            </a:r>
            <a:r>
              <a:rPr lang="uk-UA" sz="2800" b="1" dirty="0" err="1" smtClean="0">
                <a:solidFill>
                  <a:srgbClr val="7030A0"/>
                </a:solidFill>
              </a:rPr>
              <a:t>“Балада</a:t>
            </a:r>
            <a:r>
              <a:rPr lang="uk-UA" sz="2800" b="1" dirty="0" smtClean="0">
                <a:solidFill>
                  <a:srgbClr val="7030A0"/>
                </a:solidFill>
              </a:rPr>
              <a:t> про </a:t>
            </a:r>
            <a:r>
              <a:rPr lang="uk-UA" sz="2800" b="1" dirty="0" err="1" smtClean="0">
                <a:solidFill>
                  <a:srgbClr val="7030A0"/>
                </a:solidFill>
              </a:rPr>
              <a:t>Крути”</a:t>
            </a:r>
            <a:r>
              <a:rPr lang="uk-UA" sz="2800" b="1" dirty="0" smtClean="0">
                <a:solidFill>
                  <a:srgbClr val="7030A0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endParaRPr lang="uk-UA" sz="2800" b="1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endParaRPr lang="uk-UA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Творчі завдання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929718" cy="4740277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7030A0"/>
                </a:solidFill>
              </a:rPr>
              <a:t>У вільний час перегляньте документальний фільм </a:t>
            </a:r>
            <a:r>
              <a:rPr lang="uk-UA" sz="3600" b="1" dirty="0" err="1" smtClean="0">
                <a:solidFill>
                  <a:srgbClr val="7030A0"/>
                </a:solidFill>
              </a:rPr>
              <a:t>“Цвіт</a:t>
            </a:r>
            <a:r>
              <a:rPr lang="uk-UA" sz="3600" b="1" dirty="0" smtClean="0">
                <a:solidFill>
                  <a:srgbClr val="7030A0"/>
                </a:solidFill>
              </a:rPr>
              <a:t> </a:t>
            </a:r>
            <a:r>
              <a:rPr lang="uk-UA" sz="3600" b="1" dirty="0" err="1" smtClean="0">
                <a:solidFill>
                  <a:srgbClr val="7030A0"/>
                </a:solidFill>
              </a:rPr>
              <a:t>папороті”</a:t>
            </a:r>
            <a:r>
              <a:rPr lang="uk-UA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Перегляньте фрагменти з </a:t>
            </a:r>
            <a:r>
              <a:rPr lang="uk-UA" sz="3600" b="1" dirty="0" err="1" smtClean="0">
                <a:solidFill>
                  <a:srgbClr val="7030A0"/>
                </a:solidFill>
              </a:rPr>
              <a:t>фольк-опери</a:t>
            </a:r>
            <a:r>
              <a:rPr lang="uk-UA" sz="3600" b="1" dirty="0" smtClean="0">
                <a:solidFill>
                  <a:srgbClr val="7030A0"/>
                </a:solidFill>
              </a:rPr>
              <a:t> </a:t>
            </a:r>
            <a:r>
              <a:rPr lang="uk-UA" sz="3600" b="1" dirty="0" err="1" smtClean="0">
                <a:solidFill>
                  <a:srgbClr val="7030A0"/>
                </a:solidFill>
              </a:rPr>
              <a:t>“Коли</a:t>
            </a:r>
            <a:r>
              <a:rPr lang="uk-UA" sz="3600" b="1" dirty="0" smtClean="0">
                <a:solidFill>
                  <a:srgbClr val="7030A0"/>
                </a:solidFill>
              </a:rPr>
              <a:t> цвіте </a:t>
            </a:r>
            <a:r>
              <a:rPr lang="uk-UA" sz="3600" b="1" dirty="0" err="1" smtClean="0">
                <a:solidFill>
                  <a:srgbClr val="7030A0"/>
                </a:solidFill>
              </a:rPr>
              <a:t>папороть”</a:t>
            </a:r>
            <a:r>
              <a:rPr lang="uk-UA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Знайдіть  пісні про героїв </a:t>
            </a:r>
            <a:r>
              <a:rPr lang="uk-UA" sz="3600" b="1" dirty="0" err="1" smtClean="0">
                <a:solidFill>
                  <a:srgbClr val="7030A0"/>
                </a:solidFill>
              </a:rPr>
              <a:t>Крут</a:t>
            </a:r>
            <a:r>
              <a:rPr lang="uk-UA" sz="36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uk-UA" sz="3600" b="1" dirty="0" smtClean="0">
                <a:solidFill>
                  <a:srgbClr val="7030A0"/>
                </a:solidFill>
              </a:rPr>
              <a:t>Доберіть  або намалюйте ілюстрації до пісні;</a:t>
            </a:r>
          </a:p>
          <a:p>
            <a:r>
              <a:rPr lang="uk-UA" sz="4000" b="1" dirty="0" smtClean="0">
                <a:solidFill>
                  <a:srgbClr val="7030A0"/>
                </a:solidFill>
              </a:rPr>
              <a:t>Прослухайте </a:t>
            </a:r>
            <a:r>
              <a:rPr lang="uk-UA" sz="4000" b="1" dirty="0" err="1" smtClean="0">
                <a:solidFill>
                  <a:srgbClr val="7030A0"/>
                </a:solidFill>
              </a:rPr>
              <a:t>твориЄвгена</a:t>
            </a:r>
            <a:r>
              <a:rPr lang="uk-UA" sz="4000" b="1" dirty="0" smtClean="0">
                <a:solidFill>
                  <a:srgbClr val="7030A0"/>
                </a:solidFill>
              </a:rPr>
              <a:t> </a:t>
            </a:r>
            <a:r>
              <a:rPr lang="uk-UA" sz="4000" b="1" dirty="0" err="1" smtClean="0">
                <a:solidFill>
                  <a:srgbClr val="7030A0"/>
                </a:solidFill>
              </a:rPr>
              <a:t>Станковича</a:t>
            </a:r>
            <a:r>
              <a:rPr lang="uk-UA" sz="4000" b="1" dirty="0" smtClean="0">
                <a:solidFill>
                  <a:srgbClr val="7030A0"/>
                </a:solidFill>
              </a:rPr>
              <a:t>;</a:t>
            </a:r>
          </a:p>
          <a:p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Шаблони для презентацій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7030A0"/>
                </a:solidFill>
              </a:rPr>
              <a:t>Дякую за увагу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401</Words>
  <Application>Microsoft Office PowerPoint</Application>
  <PresentationFormat>Экран (4:3)</PresentationFormat>
  <Paragraphs>44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Объект упаковщика для оболочки</vt:lpstr>
      <vt:lpstr>Фольклор  і музичний театр 7 клас</vt:lpstr>
      <vt:lpstr>Презентация PowerPoint</vt:lpstr>
      <vt:lpstr>Презентация PowerPoint</vt:lpstr>
      <vt:lpstr>Презентация PowerPoint</vt:lpstr>
      <vt:lpstr>Презентация PowerPoint</vt:lpstr>
      <vt:lpstr>Евген Станкович</vt:lpstr>
      <vt:lpstr>Презентация PowerPoint</vt:lpstr>
      <vt:lpstr>Презентация PowerPoint</vt:lpstr>
      <vt:lpstr>Головний символ свята Івана Купала</vt:lpstr>
      <vt:lpstr>Чудодійна сила вогню</vt:lpstr>
      <vt:lpstr>Продовжіть речення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“Балада про Крути”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 </vt:lpstr>
      <vt:lpstr>Творчі завдання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Фольклор і музичний театр</dc:title>
  <dc:creator>Мария</dc:creator>
  <cp:lastModifiedBy>TPCUSer</cp:lastModifiedBy>
  <cp:revision>34</cp:revision>
  <dcterms:created xsi:type="dcterms:W3CDTF">2017-11-07T07:12:03Z</dcterms:created>
  <dcterms:modified xsi:type="dcterms:W3CDTF">2022-11-08T13:03:45Z</dcterms:modified>
</cp:coreProperties>
</file>