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82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09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uk-UA" sz="3600" dirty="0" smtClean="0"/>
          </a:p>
          <a:p>
            <a:endParaRPr lang="uk-UA" sz="3600" dirty="0" smtClean="0"/>
          </a:p>
          <a:p>
            <a:r>
              <a:rPr lang="uk-UA" sz="36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Урок у 7-му класі</a:t>
            </a:r>
            <a:endParaRPr lang="uk-UA" sz="3600" b="1" dirty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0482" name="Picture 2" descr="F:\7 клас\1290324171_front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43182"/>
            <a:ext cx="4714876" cy="4214818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85800" y="642918"/>
            <a:ext cx="7851648" cy="221457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Сучасне аранжування класичних творів</a:t>
            </a:r>
            <a:endParaRPr kumimoji="0" lang="uk-UA" sz="6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285728"/>
            <a:ext cx="7772400" cy="1285884"/>
          </a:xfrm>
        </p:spPr>
        <p:txBody>
          <a:bodyPr/>
          <a:lstStyle/>
          <a:p>
            <a:r>
              <a:rPr lang="uk-UA" dirty="0" smtClean="0">
                <a:latin typeface="+mn-lt"/>
              </a:rPr>
              <a:t>Мета:</a:t>
            </a:r>
            <a:endParaRPr lang="uk-UA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571612"/>
            <a:ext cx="7772400" cy="500066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Ознайомитися з особливостями понять «інтерпретація», «естрадний оркестр», «аранжування в популярній  музиці», 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ознайомитися з сучасним естрадно-симфонічним оркестром та його  інструментами,  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зробити порівняння музичних творів в оригіналі та їхньому аранжуванні, 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ознайомитися з творчістю композиторів Й.- С. Баха, Дж. Россіні,  Т. 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Альбіноні</a:t>
            </a: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та творчістю сучасного аранжувальника П.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Моріа</a:t>
            </a: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 виконувати в характері пісню 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“Музика</a:t>
            </a: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слова”</a:t>
            </a: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- розучити колядку  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“На</a:t>
            </a:r>
            <a:r>
              <a:rPr lang="uk-UA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Різдво </a:t>
            </a:r>
            <a:r>
              <a:rPr lang="uk-UA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Христове”</a:t>
            </a:r>
            <a:endParaRPr lang="uk-UA" sz="24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endParaRPr lang="uk-UA" sz="24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endParaRPr lang="uk-UA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928669"/>
            <a:ext cx="835824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/>
              <a:t>Актуалізація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опорних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знань</a:t>
            </a:r>
            <a:endParaRPr lang="ru-RU" sz="3600" b="1" dirty="0" smtClean="0"/>
          </a:p>
          <a:p>
            <a:pPr marL="514350" indent="-514350">
              <a:buAutoNum type="arabicPeriod"/>
            </a:pPr>
            <a:r>
              <a:rPr lang="ru-RU" sz="3200" dirty="0" smtClean="0"/>
              <a:t>Переклад </a:t>
            </a:r>
            <a:r>
              <a:rPr lang="ru-RU" sz="3200" dirty="0" err="1" smtClean="0"/>
              <a:t>музичного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твору</a:t>
            </a:r>
            <a:r>
              <a:rPr lang="ru-RU" sz="3200" dirty="0" smtClean="0"/>
              <a:t>, </a:t>
            </a:r>
            <a:r>
              <a:rPr lang="ru-RU" sz="3200" dirty="0" err="1" smtClean="0"/>
              <a:t>написаного</a:t>
            </a:r>
            <a:r>
              <a:rPr lang="ru-RU" sz="3200" dirty="0" smtClean="0"/>
              <a:t> для </a:t>
            </a:r>
            <a:r>
              <a:rPr lang="ru-RU" sz="3200" dirty="0" err="1" smtClean="0"/>
              <a:t>певного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інструмента</a:t>
            </a:r>
            <a:r>
              <a:rPr lang="ru-RU" sz="3200" dirty="0" smtClean="0"/>
              <a:t> (голосу, </a:t>
            </a:r>
            <a:r>
              <a:rPr lang="ru-RU" sz="3200" dirty="0" err="1" smtClean="0"/>
              <a:t>співака</a:t>
            </a:r>
            <a:r>
              <a:rPr lang="ru-RU" sz="3200" dirty="0" smtClean="0"/>
              <a:t> </a:t>
            </a:r>
            <a:r>
              <a:rPr lang="ru-RU" sz="3200" dirty="0" err="1" smtClean="0"/>
              <a:t>чи</a:t>
            </a:r>
            <a:r>
              <a:rPr lang="ru-RU" sz="3200" dirty="0" smtClean="0"/>
              <a:t> ансамблю), для </a:t>
            </a:r>
            <a:r>
              <a:rPr lang="ru-RU" sz="3200" dirty="0" err="1" smtClean="0"/>
              <a:t>його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виконання</a:t>
            </a:r>
            <a:r>
              <a:rPr lang="ru-RU" sz="3200" dirty="0" smtClean="0"/>
              <a:t> в </a:t>
            </a:r>
            <a:r>
              <a:rPr lang="ru-RU" sz="3200" dirty="0" err="1" smtClean="0"/>
              <a:t>іншому</a:t>
            </a:r>
            <a:r>
              <a:rPr lang="ru-RU" sz="3200" dirty="0" smtClean="0"/>
              <a:t> </a:t>
            </a:r>
            <a:r>
              <a:rPr lang="ru-RU" sz="3200" dirty="0" err="1" smtClean="0"/>
              <a:t>складі</a:t>
            </a:r>
            <a:r>
              <a:rPr lang="ru-RU" sz="3200" dirty="0" smtClean="0"/>
              <a:t>  </a:t>
            </a:r>
            <a:r>
              <a:rPr lang="ru-RU" sz="3200" dirty="0" err="1" smtClean="0"/>
              <a:t>інструментів</a:t>
            </a:r>
            <a:r>
              <a:rPr lang="ru-RU" sz="3200" dirty="0" smtClean="0"/>
              <a:t> (</a:t>
            </a:r>
            <a:r>
              <a:rPr lang="ru-RU" sz="3200" dirty="0" err="1" smtClean="0"/>
              <a:t>голосів</a:t>
            </a:r>
            <a:r>
              <a:rPr lang="ru-RU" sz="3200" dirty="0" smtClean="0"/>
              <a:t>) –  </a:t>
            </a:r>
            <a:r>
              <a:rPr lang="ru-RU" sz="3200" dirty="0" err="1" smtClean="0"/>
              <a:t>це</a:t>
            </a:r>
            <a:r>
              <a:rPr lang="ru-RU" sz="3200" dirty="0" smtClean="0"/>
              <a:t>                                        (а - - - - - - - - - я)</a:t>
            </a:r>
          </a:p>
          <a:p>
            <a:r>
              <a:rPr lang="ru-RU" sz="3200" dirty="0" smtClean="0"/>
              <a:t>2.  Кого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відомих</a:t>
            </a:r>
            <a:r>
              <a:rPr lang="ru-RU" sz="3200" dirty="0" smtClean="0"/>
              <a:t> </a:t>
            </a:r>
            <a:r>
              <a:rPr lang="ru-RU" sz="3200" dirty="0" err="1" smtClean="0"/>
              <a:t>італійських</a:t>
            </a:r>
            <a:r>
              <a:rPr lang="ru-RU" sz="3200" dirty="0" smtClean="0"/>
              <a:t>  </a:t>
            </a:r>
            <a:r>
              <a:rPr lang="ru-RU" sz="3200" dirty="0" err="1" smtClean="0"/>
              <a:t>композиторів</a:t>
            </a:r>
            <a:r>
              <a:rPr lang="ru-RU" sz="3200" dirty="0" smtClean="0"/>
              <a:t>     </a:t>
            </a:r>
          </a:p>
          <a:p>
            <a:r>
              <a:rPr lang="ru-RU" sz="3200" dirty="0" smtClean="0"/>
              <a:t>     </a:t>
            </a:r>
            <a:r>
              <a:rPr lang="ru-RU" sz="3200" dirty="0" err="1" smtClean="0"/>
              <a:t>вважають</a:t>
            </a:r>
            <a:r>
              <a:rPr lang="ru-RU" sz="3200" dirty="0" smtClean="0"/>
              <a:t> </a:t>
            </a:r>
            <a:r>
              <a:rPr lang="ru-RU" sz="3200" dirty="0" err="1" smtClean="0"/>
              <a:t>віртуозом-скрипалем</a:t>
            </a:r>
            <a:r>
              <a:rPr lang="ru-RU" sz="3200" dirty="0" smtClean="0"/>
              <a:t>?  </a:t>
            </a:r>
          </a:p>
          <a:p>
            <a:r>
              <a:rPr lang="ru-RU" sz="3200" dirty="0" smtClean="0"/>
              <a:t>                                                    (П - - - - - - </a:t>
            </a:r>
            <a:r>
              <a:rPr lang="ru-RU" sz="3200" dirty="0" err="1" smtClean="0"/>
              <a:t>і</a:t>
            </a:r>
            <a:r>
              <a:rPr lang="ru-RU" sz="3200" dirty="0" smtClean="0"/>
              <a:t>)</a:t>
            </a:r>
          </a:p>
          <a:p>
            <a:r>
              <a:rPr lang="uk-UA" sz="3200" dirty="0" smtClean="0"/>
              <a:t>3.   Які обробки музичних творів вам     </a:t>
            </a:r>
          </a:p>
          <a:p>
            <a:r>
              <a:rPr lang="uk-UA" sz="3200" dirty="0" smtClean="0"/>
              <a:t>      запам’яталися? 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000108"/>
            <a:ext cx="80724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Відповіді</a:t>
            </a:r>
          </a:p>
          <a:p>
            <a:pPr marL="342900" indent="-342900">
              <a:buAutoNum type="arabicPeriod"/>
            </a:pPr>
            <a:r>
              <a:rPr lang="uk-UA" sz="3200" dirty="0" smtClean="0"/>
              <a:t>Аранжування</a:t>
            </a:r>
          </a:p>
          <a:p>
            <a:pPr marL="342900" indent="-342900">
              <a:buAutoNum type="arabicPeriod"/>
            </a:pPr>
            <a:r>
              <a:rPr lang="uk-UA" sz="3200" dirty="0" smtClean="0"/>
              <a:t>Паганіні</a:t>
            </a:r>
          </a:p>
          <a:p>
            <a:pPr marL="342900" indent="-342900">
              <a:buAutoNum type="arabicPeriod"/>
            </a:pPr>
            <a:r>
              <a:rPr lang="uk-UA" sz="3200" dirty="0" smtClean="0"/>
              <a:t>Н. Паганіні. Каприс №24 ля-мінор в аранжуванні Ф. Ліста; </a:t>
            </a:r>
          </a:p>
          <a:p>
            <a:pPr marL="342900" indent="-342900"/>
            <a:r>
              <a:rPr lang="uk-UA" sz="3200" dirty="0" smtClean="0"/>
              <a:t>    С.Рахманінов. Рапсодія на тему Паганіні з Концерту для </a:t>
            </a:r>
            <a:r>
              <a:rPr lang="uk-UA" sz="3200" dirty="0" err="1" smtClean="0"/>
              <a:t>ф-но</a:t>
            </a:r>
            <a:r>
              <a:rPr lang="uk-UA" sz="3200" dirty="0" smtClean="0"/>
              <a:t> з </a:t>
            </a:r>
            <a:r>
              <a:rPr lang="uk-UA" sz="3200" dirty="0" err="1" smtClean="0"/>
              <a:t>орк</a:t>
            </a:r>
            <a:r>
              <a:rPr lang="uk-UA" sz="3200" dirty="0" smtClean="0"/>
              <a:t>. №1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928670"/>
            <a:ext cx="78581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/>
          </a:p>
          <a:p>
            <a:r>
              <a:rPr lang="ru-RU" sz="3200" b="1" dirty="0" err="1" smtClean="0"/>
              <a:t>Поспівка</a:t>
            </a:r>
            <a:r>
              <a:rPr lang="ru-RU" sz="3200" b="1" dirty="0" smtClean="0"/>
              <a:t>. </a:t>
            </a:r>
            <a:r>
              <a:rPr lang="ru-RU" sz="3200" b="1" dirty="0" err="1" smtClean="0"/>
              <a:t>Вправи</a:t>
            </a:r>
            <a:r>
              <a:rPr lang="ru-RU" sz="3200" b="1" dirty="0" smtClean="0"/>
              <a:t> для  слуху та голосу</a:t>
            </a:r>
          </a:p>
          <a:p>
            <a:endParaRPr lang="ru-RU" sz="3200" b="1" dirty="0" smtClean="0"/>
          </a:p>
          <a:p>
            <a:r>
              <a:rPr lang="ru-RU" sz="3200" dirty="0" smtClean="0"/>
              <a:t>1)	Гама До-мажор на </a:t>
            </a:r>
            <a:r>
              <a:rPr lang="ru-RU" sz="3200" dirty="0" err="1" smtClean="0"/>
              <a:t>legato</a:t>
            </a:r>
            <a:r>
              <a:rPr lang="ru-RU" sz="3200" dirty="0" smtClean="0"/>
              <a:t>;</a:t>
            </a:r>
          </a:p>
          <a:p>
            <a:r>
              <a:rPr lang="uk-UA" sz="3200" dirty="0" smtClean="0"/>
              <a:t>2)	</a:t>
            </a:r>
            <a:r>
              <a:rPr lang="uk-UA" sz="3200" dirty="0" err="1" smtClean="0"/>
              <a:t>Мі-ме-ма-мо-му</a:t>
            </a:r>
            <a:r>
              <a:rPr lang="uk-UA" sz="3200" dirty="0" smtClean="0"/>
              <a:t>;</a:t>
            </a:r>
          </a:p>
          <a:p>
            <a:pPr marL="514350" indent="-514350">
              <a:buAutoNum type="arabicParenR" startAt="3"/>
            </a:pPr>
            <a:r>
              <a:rPr lang="ru-RU" sz="3200" dirty="0" smtClean="0"/>
              <a:t>    </a:t>
            </a:r>
            <a:r>
              <a:rPr lang="ru-RU" sz="3200" dirty="0" err="1" smtClean="0"/>
              <a:t>Ду-до-да</a:t>
            </a:r>
            <a:r>
              <a:rPr lang="ru-RU" sz="3200" dirty="0" smtClean="0"/>
              <a:t>, </a:t>
            </a:r>
            <a:r>
              <a:rPr lang="ru-RU" sz="3200" dirty="0" err="1" smtClean="0"/>
              <a:t>до-де-ді</a:t>
            </a:r>
            <a:r>
              <a:rPr lang="ru-RU" sz="3200" dirty="0" smtClean="0"/>
              <a:t>  - </a:t>
            </a:r>
          </a:p>
          <a:p>
            <a:pPr marL="514350" indent="-514350"/>
            <a:r>
              <a:rPr lang="ru-RU" sz="3200" dirty="0" smtClean="0"/>
              <a:t>         так      </a:t>
            </a:r>
            <a:r>
              <a:rPr lang="ru-RU" sz="3200" dirty="0" err="1" smtClean="0"/>
              <a:t>розспівуються</a:t>
            </a:r>
            <a:r>
              <a:rPr lang="ru-RU" sz="3200" dirty="0" smtClean="0"/>
              <a:t> </a:t>
            </a:r>
            <a:r>
              <a:rPr lang="ru-RU" sz="3200" dirty="0" err="1" smtClean="0"/>
              <a:t>всі</a:t>
            </a:r>
            <a:r>
              <a:rPr lang="ru-RU" sz="3200" dirty="0" smtClean="0"/>
              <a:t>.</a:t>
            </a:r>
            <a:endParaRPr lang="uk-UA" sz="3200" dirty="0"/>
          </a:p>
        </p:txBody>
      </p:sp>
      <p:pic>
        <p:nvPicPr>
          <p:cNvPr id="5122" name="Picture 2" descr="Результат пошуку зображень за запитом &quot;розспівк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357694"/>
            <a:ext cx="2500330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5" y="1857364"/>
            <a:ext cx="38576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/>
              <a:t>Виконання пісні </a:t>
            </a:r>
          </a:p>
          <a:p>
            <a:pPr algn="ctr"/>
            <a:r>
              <a:rPr lang="uk-UA" sz="4000" b="1" dirty="0" smtClean="0"/>
              <a:t>«Музика слова»</a:t>
            </a:r>
            <a:endParaRPr lang="uk-UA" sz="4000" dirty="0"/>
          </a:p>
        </p:txBody>
      </p:sp>
      <p:pic>
        <p:nvPicPr>
          <p:cNvPr id="4098" name="Picture 2" descr="http://image.slidesharecdn.com/7klasmuzichnemistectvomasol2015-160830113916/95/7-mm-m-215-42-638.jpg?cb=14725571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00042"/>
            <a:ext cx="436243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2786082" cy="1973823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/>
              <a:t>Естрадно-симфонічний оркестр Поля </a:t>
            </a:r>
            <a:r>
              <a:rPr lang="uk-UA" sz="2800" dirty="0" err="1" smtClean="0"/>
              <a:t>Моріа</a:t>
            </a:r>
            <a:endParaRPr lang="uk-UA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85720" y="2828784"/>
            <a:ext cx="2857520" cy="4029215"/>
          </a:xfrm>
        </p:spPr>
        <p:txBody>
          <a:bodyPr>
            <a:noAutofit/>
          </a:bodyPr>
          <a:lstStyle/>
          <a:p>
            <a:r>
              <a:rPr lang="uk-UA" sz="2000" b="1" dirty="0" smtClean="0"/>
              <a:t>Естрадний оркестр </a:t>
            </a:r>
            <a:r>
              <a:rPr lang="uk-UA" sz="1800" b="1" dirty="0" smtClean="0"/>
              <a:t>- колектив музикантів, що виконує естрадну та джазову музику з використанням струнних, духових (в тому числі саксофонів), клавішних, ударних та електронних музичних інструментів.</a:t>
            </a:r>
            <a:endParaRPr lang="uk-UA" sz="18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F:\7 клас\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71899">
            <a:off x="3187941" y="1074340"/>
            <a:ext cx="5687742" cy="5081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3857652" cy="1714512"/>
          </a:xfrm>
        </p:spPr>
        <p:txBody>
          <a:bodyPr/>
          <a:lstStyle/>
          <a:p>
            <a:pPr algn="ctr"/>
            <a:r>
              <a:rPr lang="uk-UA" sz="4400" b="1" dirty="0" smtClean="0">
                <a:latin typeface="Monotype Corsiva" pitchFamily="66" charset="0"/>
              </a:rPr>
              <a:t>Поль </a:t>
            </a:r>
            <a:r>
              <a:rPr lang="uk-UA" sz="4400" b="1" dirty="0" err="1" smtClean="0">
                <a:latin typeface="Monotype Corsiva" pitchFamily="66" charset="0"/>
              </a:rPr>
              <a:t>Моріа</a:t>
            </a:r>
            <a:r>
              <a:rPr lang="uk-UA" dirty="0" smtClean="0">
                <a:latin typeface="Monotype Corsiva" pitchFamily="66" charset="0"/>
              </a:rPr>
              <a:t/>
            </a:r>
            <a:br>
              <a:rPr lang="uk-UA" dirty="0" smtClean="0">
                <a:latin typeface="Monotype Corsiva" pitchFamily="66" charset="0"/>
              </a:rPr>
            </a:br>
            <a:r>
              <a:rPr lang="uk-UA" sz="3200" dirty="0" smtClean="0">
                <a:latin typeface="Monotype Corsiva" pitchFamily="66" charset="0"/>
              </a:rPr>
              <a:t>04.03.1925 – 03.11.2006</a:t>
            </a:r>
            <a:endParaRPr lang="uk-UA" sz="3200" dirty="0"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3286124"/>
            <a:ext cx="3243258" cy="2962276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французький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композитор, </a:t>
            </a:r>
            <a:r>
              <a:rPr lang="ru-RU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аранжувальник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, </a:t>
            </a:r>
          </a:p>
          <a:p>
            <a:r>
              <a:rPr lang="ru-RU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диригент</a:t>
            </a:r>
            <a:endParaRPr lang="uk-UA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1" name="Picture 3" descr="F:\7 клас\pol_moria_istorija_lubvi_instrument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Результат пошуку зображень за запитом &quot;париж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00760" cy="3008275"/>
          </a:xfrm>
          <a:prstGeom prst="rect">
            <a:avLst/>
          </a:prstGeom>
          <a:noFill/>
        </p:spPr>
      </p:pic>
      <p:pic>
        <p:nvPicPr>
          <p:cNvPr id="4" name="Picture 2" descr="Результат пошуку зображень за запитом &quot;студія звукозапису Поля Моріа париж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00372"/>
            <a:ext cx="4714876" cy="3857628"/>
          </a:xfrm>
          <a:prstGeom prst="rect">
            <a:avLst/>
          </a:prstGeom>
          <a:noFill/>
        </p:spPr>
      </p:pic>
      <p:pic>
        <p:nvPicPr>
          <p:cNvPr id="3082" name="Picture 10" descr="Результат пошуку зображень за запитом &quot;студія звукозапису поля моріа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0"/>
            <a:ext cx="3143240" cy="3000372"/>
          </a:xfrm>
          <a:prstGeom prst="rect">
            <a:avLst/>
          </a:prstGeom>
          <a:noFill/>
        </p:spPr>
      </p:pic>
      <p:pic>
        <p:nvPicPr>
          <p:cNvPr id="9" name="Picture 2" descr="F:\7 клас\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7" y="3000372"/>
            <a:ext cx="4429124" cy="385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Результат пошуку зображень за запитом &quot;шарль азнавур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38" cy="3643338"/>
          </a:xfrm>
          <a:prstGeom prst="rect">
            <a:avLst/>
          </a:prstGeom>
          <a:noFill/>
        </p:spPr>
      </p:pic>
      <p:pic>
        <p:nvPicPr>
          <p:cNvPr id="21510" name="Picture 6" descr="Результат пошуку зображень за запитом &quot;далід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3857620" cy="3214686"/>
          </a:xfrm>
          <a:prstGeom prst="rect">
            <a:avLst/>
          </a:prstGeom>
          <a:noFill/>
        </p:spPr>
      </p:pic>
      <p:pic>
        <p:nvPicPr>
          <p:cNvPr id="21512" name="Picture 8" descr="Результат пошуку зображень за запитом &quot;морис шевалье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0"/>
            <a:ext cx="3381375" cy="5214950"/>
          </a:xfrm>
          <a:prstGeom prst="rect">
            <a:avLst/>
          </a:prstGeom>
          <a:noFill/>
        </p:spPr>
      </p:pic>
      <p:pic>
        <p:nvPicPr>
          <p:cNvPr id="21516" name="Picture 12" descr="Результат пошуку зображень за запитом &quot;студія звукозапису поля моріа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00" y="2285992"/>
            <a:ext cx="2857500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7 клас\paul-mauriat-gckz-19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8" cy="6858000"/>
          </a:xfrm>
          <a:prstGeom prst="rect">
            <a:avLst/>
          </a:prstGeom>
          <a:noFill/>
        </p:spPr>
      </p:pic>
      <p:pic>
        <p:nvPicPr>
          <p:cNvPr id="22531" name="Picture 3" descr="F:\7 клас\Exclusivamente-Brasil-3-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0"/>
            <a:ext cx="350043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езультат пошуку зображень за запитом &quot;електронно-акустична апаратура 20 столітт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14752"/>
            <a:ext cx="4786346" cy="3143248"/>
          </a:xfrm>
          <a:prstGeom prst="rect">
            <a:avLst/>
          </a:prstGeom>
          <a:noFill/>
        </p:spPr>
      </p:pic>
      <p:pic>
        <p:nvPicPr>
          <p:cNvPr id="23556" name="Picture 4" descr="Результат пошуку зображень за запитом &quot;магнітофони 20 століття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0"/>
            <a:ext cx="3571875" cy="4476724"/>
          </a:xfrm>
          <a:prstGeom prst="rect">
            <a:avLst/>
          </a:prstGeom>
          <a:noFill/>
        </p:spPr>
      </p:pic>
      <p:pic>
        <p:nvPicPr>
          <p:cNvPr id="23558" name="Picture 6" descr="Результат пошуку зображень за запитом &quot;синтезатори 20 століття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56" y="4405349"/>
            <a:ext cx="2714644" cy="2452651"/>
          </a:xfrm>
          <a:prstGeom prst="rect">
            <a:avLst/>
          </a:prstGeom>
          <a:noFill/>
        </p:spPr>
      </p:pic>
      <p:pic>
        <p:nvPicPr>
          <p:cNvPr id="23560" name="Picture 8" descr="Результат пошуку зображень за запитом &quot;синтезатори 20 століття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5500694" cy="3571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Результат пошуку зображень за запитом &quot;музичні електроінструменти 20 столітт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00414"/>
            <a:ext cx="2857520" cy="3357586"/>
          </a:xfrm>
          <a:prstGeom prst="rect">
            <a:avLst/>
          </a:prstGeom>
          <a:noFill/>
        </p:spPr>
      </p:pic>
      <p:pic>
        <p:nvPicPr>
          <p:cNvPr id="24580" name="Picture 4" descr="Результат пошуку зображень за запитом &quot;старі електрогітари 20 століття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573184">
            <a:off x="5088918" y="4467743"/>
            <a:ext cx="4082678" cy="1140384"/>
          </a:xfrm>
          <a:prstGeom prst="rect">
            <a:avLst/>
          </a:prstGeom>
          <a:noFill/>
        </p:spPr>
      </p:pic>
      <p:pic>
        <p:nvPicPr>
          <p:cNvPr id="24584" name="Picture 8" descr="Результат пошуку зображень за запитом &quot;бітлз електрогітари 20 століття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3514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928802"/>
            <a:ext cx="75009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Й.-С. Бах . </a:t>
            </a:r>
          </a:p>
          <a:p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Скерцо ("Жарт")  </a:t>
            </a:r>
            <a:r>
              <a:rPr lang="ru-RU" sz="4400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із</a:t>
            </a:r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4400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сюїти</a:t>
            </a:r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№2</a:t>
            </a:r>
          </a:p>
          <a:p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у </a:t>
            </a:r>
            <a:r>
              <a:rPr lang="ru-RU" sz="4400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виконанні</a:t>
            </a:r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оркестру Поля </a:t>
            </a:r>
            <a:r>
              <a:rPr lang="ru-RU" sz="4400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Моріа</a:t>
            </a:r>
            <a:endParaRPr lang="uk-UA" sz="4400" dirty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428604"/>
            <a:ext cx="7772400" cy="2357454"/>
          </a:xfrm>
        </p:spPr>
        <p:txBody>
          <a:bodyPr/>
          <a:lstStyle/>
          <a:p>
            <a: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/>
            </a:r>
            <a:b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/>
            </a:r>
            <a:b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/>
            </a:r>
            <a:b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Й.-С. Бах  . </a:t>
            </a:r>
            <a:b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uk-UA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Токата і фуга ре-мінор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uk-UA" dirty="0"/>
          </a:p>
        </p:txBody>
      </p:sp>
      <p:pic>
        <p:nvPicPr>
          <p:cNvPr id="25602" name="Picture 2" descr="Результат пошуку зображень за запитом &quot;бах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3810000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7 клас\107271772_large_img1102081024167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4857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  </a:t>
            </a:r>
            <a:r>
              <a:rPr lang="ru-RU" sz="3200" dirty="0" err="1" smtClean="0">
                <a:latin typeface="Monotype Corsiva" pitchFamily="66" charset="0"/>
              </a:rPr>
              <a:t>Джоаккіно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Россіні</a:t>
            </a:r>
            <a:r>
              <a:rPr lang="ru-RU" sz="3200" dirty="0" smtClean="0">
                <a:latin typeface="Monotype Corsiva" pitchFamily="66" charset="0"/>
              </a:rPr>
              <a:t> .  </a:t>
            </a:r>
          </a:p>
          <a:p>
            <a:r>
              <a:rPr lang="ru-RU" sz="3200" dirty="0" smtClean="0">
                <a:latin typeface="Monotype Corsiva" pitchFamily="66" charset="0"/>
              </a:rPr>
              <a:t>  Увертюра  </a:t>
            </a:r>
            <a:r>
              <a:rPr lang="ru-RU" sz="3200" dirty="0" err="1" smtClean="0">
                <a:latin typeface="Monotype Corsiva" pitchFamily="66" charset="0"/>
              </a:rPr>
              <a:t>з</a:t>
            </a:r>
            <a:r>
              <a:rPr lang="ru-RU" sz="3200" dirty="0" smtClean="0">
                <a:latin typeface="Monotype Corsiva" pitchFamily="66" charset="0"/>
              </a:rPr>
              <a:t>  опери    </a:t>
            </a:r>
          </a:p>
          <a:p>
            <a:r>
              <a:rPr lang="ru-RU" sz="3200" dirty="0" smtClean="0">
                <a:latin typeface="Monotype Corsiva" pitchFamily="66" charset="0"/>
              </a:rPr>
              <a:t> «</a:t>
            </a:r>
            <a:r>
              <a:rPr lang="ru-RU" sz="3200" dirty="0" err="1" smtClean="0">
                <a:latin typeface="Monotype Corsiva" pitchFamily="66" charset="0"/>
              </a:rPr>
              <a:t>Севільський</a:t>
            </a:r>
            <a:r>
              <a:rPr lang="ru-RU" sz="3200" dirty="0" smtClean="0">
                <a:latin typeface="Monotype Corsiva" pitchFamily="66" charset="0"/>
              </a:rPr>
              <a:t>       </a:t>
            </a:r>
            <a:r>
              <a:rPr lang="ru-RU" sz="3200" dirty="0" err="1" smtClean="0">
                <a:latin typeface="Monotype Corsiva" pitchFamily="66" charset="0"/>
              </a:rPr>
              <a:t>цирульник</a:t>
            </a:r>
            <a:r>
              <a:rPr lang="ru-RU" sz="3200" dirty="0" smtClean="0">
                <a:latin typeface="Monotype Corsiva" pitchFamily="66" charset="0"/>
              </a:rPr>
              <a:t>" </a:t>
            </a:r>
            <a:endParaRPr lang="uk-UA" sz="3200" dirty="0">
              <a:latin typeface="Monotype Corsiva" pitchFamily="66" charset="0"/>
            </a:endParaRPr>
          </a:p>
        </p:txBody>
      </p:sp>
      <p:pic>
        <p:nvPicPr>
          <p:cNvPr id="28674" name="Picture 2" descr="Результат пошуку зображень за запитом &quot;дж. россін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8225" y="1500174"/>
            <a:ext cx="4295775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err="1" smtClean="0">
                <a:latin typeface="Monotype Corsiva" pitchFamily="66" charset="0"/>
              </a:rPr>
              <a:t>Томазо</a:t>
            </a:r>
            <a:r>
              <a:rPr lang="uk-UA" sz="4000" dirty="0" smtClean="0">
                <a:latin typeface="Monotype Corsiva" pitchFamily="66" charset="0"/>
              </a:rPr>
              <a:t> </a:t>
            </a:r>
            <a:r>
              <a:rPr lang="uk-UA" sz="4000" dirty="0" err="1" smtClean="0">
                <a:latin typeface="Monotype Corsiva" pitchFamily="66" charset="0"/>
              </a:rPr>
              <a:t>Альбіноні</a:t>
            </a:r>
            <a:r>
              <a:rPr lang="uk-UA" sz="4000" dirty="0" smtClean="0">
                <a:latin typeface="Monotype Corsiva" pitchFamily="66" charset="0"/>
              </a:rPr>
              <a:t> </a:t>
            </a:r>
            <a:endParaRPr lang="uk-UA" sz="4000" dirty="0"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it-IT" sz="2000" dirty="0" smtClean="0"/>
              <a:t>Remo Giazotto: adagio in sol minore per archi e organo su due spunti tematici e su un basso numerato di Tomaso Albinoni</a:t>
            </a:r>
            <a:endParaRPr lang="uk-UA" sz="2000" dirty="0"/>
          </a:p>
        </p:txBody>
      </p:sp>
      <p:pic>
        <p:nvPicPr>
          <p:cNvPr id="29698" name="Picture 2" descr="F:\7 клас\albinoni_t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6344" b="16344"/>
          <a:stretch>
            <a:fillRect/>
          </a:stretch>
        </p:blipFill>
        <p:spPr bwMode="auto">
          <a:xfrm rot="369942">
            <a:off x="3119613" y="1101463"/>
            <a:ext cx="5344569" cy="4094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357298"/>
            <a:ext cx="82153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/>
              <a:t>Аранжування</a:t>
            </a:r>
            <a:r>
              <a:rPr lang="ru-RU" sz="4000" b="1" dirty="0" smtClean="0"/>
              <a:t> в </a:t>
            </a:r>
            <a:r>
              <a:rPr lang="ru-RU" sz="4000" b="1" dirty="0" err="1" smtClean="0"/>
              <a:t>популярній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музиці</a:t>
            </a:r>
            <a:r>
              <a:rPr lang="ru-RU" sz="4000" b="1" dirty="0" smtClean="0"/>
              <a:t> - </a:t>
            </a:r>
            <a:r>
              <a:rPr lang="ru-RU" sz="4000" dirty="0" err="1" smtClean="0"/>
              <a:t>це</a:t>
            </a:r>
            <a:r>
              <a:rPr lang="ru-RU" sz="4000" dirty="0" smtClean="0"/>
              <a:t> </a:t>
            </a:r>
            <a:r>
              <a:rPr lang="ru-RU" sz="4000" dirty="0" err="1" smtClean="0"/>
              <a:t>створення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інструментального</a:t>
            </a:r>
            <a:r>
              <a:rPr lang="ru-RU" sz="4000" dirty="0" smtClean="0"/>
              <a:t> </a:t>
            </a:r>
            <a:r>
              <a:rPr lang="ru-RU" sz="4000" dirty="0" err="1" smtClean="0"/>
              <a:t>супроводу</a:t>
            </a:r>
            <a:r>
              <a:rPr lang="ru-RU" sz="4000" dirty="0" smtClean="0"/>
              <a:t> до </a:t>
            </a:r>
            <a:r>
              <a:rPr lang="ru-RU" sz="4000" dirty="0" err="1" smtClean="0"/>
              <a:t>мелодії</a:t>
            </a:r>
            <a:r>
              <a:rPr lang="ru-RU" sz="4000" dirty="0" smtClean="0"/>
              <a:t> </a:t>
            </a:r>
            <a:r>
              <a:rPr lang="ru-RU" sz="4000" dirty="0" err="1" smtClean="0"/>
              <a:t>твору</a:t>
            </a:r>
            <a:r>
              <a:rPr lang="ru-RU" sz="4000" dirty="0" smtClean="0"/>
              <a:t>.</a:t>
            </a:r>
            <a:endParaRPr lang="uk-UA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224846"/>
          </a:xfrm>
        </p:spPr>
        <p:txBody>
          <a:bodyPr>
            <a:normAutofit/>
          </a:bodyPr>
          <a:lstStyle/>
          <a:p>
            <a:pPr algn="ctr"/>
            <a:r>
              <a:rPr lang="uk-UA" sz="9600" dirty="0" smtClean="0">
                <a:latin typeface="Monotype Corsiva" pitchFamily="66" charset="0"/>
              </a:rPr>
              <a:t>Фольклор</a:t>
            </a:r>
            <a:endParaRPr lang="uk-UA" sz="9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Результат пошуку зображень за запитом &quot;різдв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 </a:t>
            </a:r>
            <a:r>
              <a:rPr lang="uk-UA" sz="6600" dirty="0" smtClean="0">
                <a:latin typeface="Monotype Corsiva" pitchFamily="66" charset="0"/>
              </a:rPr>
              <a:t>На Різдво Христове</a:t>
            </a:r>
            <a:endParaRPr lang="uk-UA" sz="6600" dirty="0">
              <a:latin typeface="Monotype Corsiva" pitchFamily="66" charset="0"/>
            </a:endParaRPr>
          </a:p>
        </p:txBody>
      </p:sp>
      <p:pic>
        <p:nvPicPr>
          <p:cNvPr id="33794" name="Picture 2" descr="Результат пошуку зображень за запитом &quot;різдв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57150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/>
              <a:t>               На Різдво Христове</a:t>
            </a:r>
          </a:p>
          <a:p>
            <a:r>
              <a:rPr lang="en-US" sz="2000" dirty="0" smtClean="0"/>
              <a:t>1.</a:t>
            </a:r>
            <a:r>
              <a:rPr lang="ru-RU" sz="2000" dirty="0" smtClean="0"/>
              <a:t>На </a:t>
            </a:r>
            <a:r>
              <a:rPr lang="ru-RU" sz="2000" dirty="0" err="1" smtClean="0"/>
              <a:t>Різдво</a:t>
            </a:r>
            <a:r>
              <a:rPr lang="ru-RU" sz="2000" dirty="0" smtClean="0"/>
              <a:t> Христове ангел </a:t>
            </a:r>
            <a:r>
              <a:rPr lang="ru-RU" sz="2000" dirty="0" err="1" smtClean="0"/>
              <a:t>прилетів</a:t>
            </a:r>
            <a:r>
              <a:rPr lang="ru-RU" sz="2000" dirty="0" smtClean="0"/>
              <a:t>!</a:t>
            </a:r>
            <a:br>
              <a:rPr lang="ru-RU" sz="2000" dirty="0" smtClean="0"/>
            </a:br>
            <a:r>
              <a:rPr lang="ru-RU" sz="2000" dirty="0" smtClean="0"/>
              <a:t>Як </a:t>
            </a:r>
            <a:r>
              <a:rPr lang="ru-RU" sz="2000" dirty="0" err="1" smtClean="0"/>
              <a:t>зійшов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неба, людям голосив:</a:t>
            </a:r>
            <a:br>
              <a:rPr lang="ru-RU" sz="2000" dirty="0" smtClean="0"/>
            </a:br>
            <a:r>
              <a:rPr lang="en-US" sz="2000" dirty="0" smtClean="0"/>
              <a:t>«</a:t>
            </a:r>
            <a:r>
              <a:rPr lang="ru-RU" sz="2000" dirty="0" err="1" smtClean="0"/>
              <a:t>Ви</a:t>
            </a:r>
            <a:r>
              <a:rPr lang="ru-RU" sz="2000" dirty="0" smtClean="0"/>
              <a:t>, люди, </a:t>
            </a:r>
            <a:r>
              <a:rPr lang="ru-RU" sz="2000" dirty="0" err="1" smtClean="0"/>
              <a:t>святкуйте</a:t>
            </a:r>
            <a:r>
              <a:rPr lang="ru-RU" sz="2000" dirty="0" smtClean="0"/>
              <a:t>, в той день торжествуйте -</a:t>
            </a:r>
            <a:br>
              <a:rPr lang="ru-RU" sz="2000" dirty="0" smtClean="0"/>
            </a:br>
            <a:r>
              <a:rPr lang="ru-RU" sz="2000" dirty="0" smtClean="0"/>
              <a:t>День </a:t>
            </a:r>
            <a:r>
              <a:rPr lang="ru-RU" sz="2000" dirty="0" err="1" smtClean="0"/>
              <a:t>Христового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Різдва</a:t>
            </a:r>
            <a:r>
              <a:rPr lang="ru-RU" sz="2000" dirty="0" smtClean="0"/>
              <a:t>»!</a:t>
            </a:r>
            <a:br>
              <a:rPr lang="ru-RU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2.</a:t>
            </a:r>
            <a:r>
              <a:rPr lang="ru-RU" sz="2000" dirty="0" smtClean="0"/>
              <a:t>Як </a:t>
            </a:r>
            <a:r>
              <a:rPr lang="ru-RU" sz="2000" dirty="0" err="1" smtClean="0"/>
              <a:t>приніс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неба </a:t>
            </a:r>
            <a:r>
              <a:rPr lang="ru-RU" sz="2000" dirty="0" err="1" smtClean="0"/>
              <a:t>радісную</a:t>
            </a:r>
            <a:r>
              <a:rPr lang="ru-RU" sz="2000" dirty="0" smtClean="0"/>
              <a:t> </a:t>
            </a:r>
            <a:r>
              <a:rPr lang="ru-RU" sz="2000" dirty="0" err="1" smtClean="0"/>
              <a:t>вість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err="1" smtClean="0"/>
              <a:t>Що</a:t>
            </a:r>
            <a:r>
              <a:rPr lang="ru-RU" sz="2000" dirty="0" smtClean="0"/>
              <a:t> Христос Спаситель </a:t>
            </a:r>
            <a:r>
              <a:rPr lang="ru-RU" sz="2000" dirty="0" err="1" smtClean="0"/>
              <a:t>вже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прийшов</a:t>
            </a:r>
            <a:r>
              <a:rPr lang="ru-RU" sz="2000" dirty="0" smtClean="0"/>
              <a:t> у </a:t>
            </a:r>
            <a:r>
              <a:rPr lang="ru-RU" sz="2000" dirty="0" err="1" smtClean="0"/>
              <a:t>світ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Весело </a:t>
            </a:r>
            <a:r>
              <a:rPr lang="ru-RU" sz="2000" dirty="0" err="1" smtClean="0"/>
              <a:t>співали</a:t>
            </a:r>
            <a:r>
              <a:rPr lang="ru-RU" sz="2000" dirty="0" smtClean="0"/>
              <a:t> - Христа прославляли</a:t>
            </a:r>
            <a:br>
              <a:rPr lang="ru-RU" sz="2000" dirty="0" smtClean="0"/>
            </a:br>
            <a:r>
              <a:rPr lang="ru-RU" sz="2000" dirty="0" smtClean="0"/>
              <a:t>І </a:t>
            </a:r>
            <a:r>
              <a:rPr lang="ru-RU" sz="2000" dirty="0" err="1" smtClean="0"/>
              <a:t>Святу</a:t>
            </a:r>
            <a:r>
              <a:rPr lang="ru-RU" sz="2000" dirty="0" smtClean="0"/>
              <a:t> </a:t>
            </a:r>
            <a:r>
              <a:rPr lang="ru-RU" sz="2000" dirty="0" err="1" smtClean="0"/>
              <a:t>Матір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!</a:t>
            </a:r>
            <a:br>
              <a:rPr lang="ru-RU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3.</a:t>
            </a:r>
            <a:r>
              <a:rPr lang="ru-RU" sz="2000" dirty="0" smtClean="0"/>
              <a:t>Як </a:t>
            </a:r>
            <a:r>
              <a:rPr lang="ru-RU" sz="2000" dirty="0" err="1" smtClean="0"/>
              <a:t>почув</a:t>
            </a:r>
            <a:r>
              <a:rPr lang="ru-RU" sz="2000" dirty="0" smtClean="0"/>
              <a:t>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Ірод</a:t>
            </a:r>
            <a:r>
              <a:rPr lang="ru-RU" sz="2000" dirty="0" smtClean="0"/>
              <a:t> -</a:t>
            </a:r>
            <a:r>
              <a:rPr lang="ru-RU" sz="2000" dirty="0" err="1" smtClean="0"/>
              <a:t>дуже</a:t>
            </a:r>
            <a:r>
              <a:rPr lang="ru-RU" sz="2000" dirty="0" smtClean="0"/>
              <a:t> в </a:t>
            </a:r>
            <a:r>
              <a:rPr lang="ru-RU" sz="2000" dirty="0" err="1" smtClean="0"/>
              <a:t>злість</a:t>
            </a:r>
            <a:r>
              <a:rPr lang="ru-RU" sz="2000" dirty="0" smtClean="0"/>
              <a:t> упав,</a:t>
            </a:r>
            <a:br>
              <a:rPr lang="ru-RU" sz="2000" dirty="0" smtClean="0"/>
            </a:br>
            <a:r>
              <a:rPr lang="ru-RU" sz="2000" dirty="0" smtClean="0"/>
              <a:t>І по </a:t>
            </a:r>
            <a:r>
              <a:rPr lang="ru-RU" sz="2000" dirty="0" err="1" smtClean="0"/>
              <a:t>всьому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світу</a:t>
            </a:r>
            <a:r>
              <a:rPr lang="ru-RU" sz="2000" dirty="0" smtClean="0"/>
              <a:t> </a:t>
            </a:r>
            <a:r>
              <a:rPr lang="ru-RU" sz="2000" dirty="0" err="1" smtClean="0"/>
              <a:t>військо</a:t>
            </a:r>
            <a:r>
              <a:rPr lang="ru-RU" sz="2000" dirty="0" smtClean="0"/>
              <a:t> </a:t>
            </a:r>
            <a:r>
              <a:rPr lang="ru-RU" sz="2000" dirty="0" err="1" smtClean="0"/>
              <a:t>розіслав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err="1" smtClean="0"/>
              <a:t>Всіх</a:t>
            </a:r>
            <a:r>
              <a:rPr lang="ru-RU" sz="2000" dirty="0" smtClean="0"/>
              <a:t> </a:t>
            </a:r>
            <a:r>
              <a:rPr lang="ru-RU" sz="2000" dirty="0" err="1" smtClean="0"/>
              <a:t>дітей</a:t>
            </a:r>
            <a:r>
              <a:rPr lang="ru-RU" sz="2000" dirty="0" smtClean="0"/>
              <a:t> побили, </a:t>
            </a:r>
            <a:r>
              <a:rPr lang="ru-RU" sz="2000" dirty="0" err="1" smtClean="0"/>
              <a:t>мечі</a:t>
            </a:r>
            <a:r>
              <a:rPr lang="ru-RU" sz="2000" dirty="0" smtClean="0"/>
              <a:t> поломили,</a:t>
            </a:r>
            <a:br>
              <a:rPr lang="ru-RU" sz="2000" dirty="0" smtClean="0"/>
            </a:br>
            <a:r>
              <a:rPr lang="ru-RU" sz="2000" dirty="0" smtClean="0"/>
              <a:t>А Христос </a:t>
            </a:r>
            <a:r>
              <a:rPr lang="ru-RU" sz="2000" dirty="0" err="1" smtClean="0"/>
              <a:t>живий</a:t>
            </a:r>
            <a:r>
              <a:rPr lang="ru-RU" sz="2000" dirty="0" smtClean="0"/>
              <a:t> </a:t>
            </a:r>
            <a:r>
              <a:rPr lang="ru-RU" sz="2000" dirty="0" err="1" smtClean="0"/>
              <a:t>зоставсь</a:t>
            </a:r>
            <a:r>
              <a:rPr lang="ru-RU" sz="2000" dirty="0" smtClean="0"/>
              <a:t>!</a:t>
            </a:r>
            <a:br>
              <a:rPr lang="ru-RU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4.</a:t>
            </a:r>
            <a:r>
              <a:rPr lang="ru-RU" sz="2000" dirty="0" err="1" smtClean="0"/>
              <a:t>Всі</a:t>
            </a:r>
            <a:r>
              <a:rPr lang="ru-RU" sz="2000" dirty="0" smtClean="0"/>
              <a:t> ми, люди </a:t>
            </a:r>
            <a:r>
              <a:rPr lang="ru-RU" sz="2000" dirty="0" err="1" smtClean="0"/>
              <a:t>земні</a:t>
            </a:r>
            <a:r>
              <a:rPr lang="ru-RU" sz="2000" dirty="0" smtClean="0"/>
              <a:t>, </a:t>
            </a:r>
            <a:r>
              <a:rPr lang="ru-RU" sz="2000" dirty="0" err="1" smtClean="0"/>
              <a:t>грішні</a:t>
            </a:r>
            <a:r>
              <a:rPr lang="ru-RU" sz="2000" dirty="0" smtClean="0"/>
              <a:t> пред Тобой!</a:t>
            </a:r>
            <a:br>
              <a:rPr lang="ru-RU" sz="2000" dirty="0" smtClean="0"/>
            </a:br>
            <a:r>
              <a:rPr lang="ru-RU" sz="2000" dirty="0" err="1" smtClean="0"/>
              <a:t>Всі</a:t>
            </a:r>
            <a:r>
              <a:rPr lang="ru-RU" sz="2000" dirty="0" smtClean="0"/>
              <a:t> ми люди – </a:t>
            </a:r>
            <a:r>
              <a:rPr lang="ru-RU" sz="2000" dirty="0" err="1" smtClean="0"/>
              <a:t>грішні</a:t>
            </a:r>
            <a:r>
              <a:rPr lang="ru-RU" sz="2000" dirty="0" smtClean="0"/>
              <a:t>, </a:t>
            </a:r>
            <a:r>
              <a:rPr lang="ru-RU" sz="2000" dirty="0" err="1" smtClean="0"/>
              <a:t>ти</a:t>
            </a:r>
            <a:r>
              <a:rPr lang="ru-RU" sz="2000" dirty="0" smtClean="0"/>
              <a:t> один – </a:t>
            </a:r>
            <a:r>
              <a:rPr lang="ru-RU" sz="2000" dirty="0" err="1" smtClean="0"/>
              <a:t>святий</a:t>
            </a:r>
            <a:r>
              <a:rPr lang="ru-RU" sz="2000" dirty="0" smtClean="0"/>
              <a:t>!</a:t>
            </a:r>
            <a:br>
              <a:rPr lang="ru-RU" sz="2000" dirty="0" smtClean="0"/>
            </a:br>
            <a:r>
              <a:rPr lang="ru-RU" sz="2000" dirty="0" smtClean="0"/>
              <a:t>Прости </a:t>
            </a:r>
            <a:r>
              <a:rPr lang="ru-RU" sz="2000" dirty="0" err="1" smtClean="0"/>
              <a:t>прогрішення</a:t>
            </a:r>
            <a:r>
              <a:rPr lang="ru-RU" sz="2000" dirty="0" smtClean="0"/>
              <a:t>, дай нам </a:t>
            </a:r>
            <a:r>
              <a:rPr lang="ru-RU" sz="2000" dirty="0" err="1" smtClean="0"/>
              <a:t>обновлення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день </a:t>
            </a:r>
            <a:r>
              <a:rPr lang="ru-RU" sz="2000" dirty="0" err="1" smtClean="0"/>
              <a:t>Христового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Різдва</a:t>
            </a:r>
            <a:r>
              <a:rPr lang="ru-RU" sz="2000" dirty="0" smtClean="0"/>
              <a:t>!</a:t>
            </a:r>
            <a:endParaRPr lang="en-US" sz="2000" dirty="0" smtClean="0"/>
          </a:p>
        </p:txBody>
      </p:sp>
      <p:pic>
        <p:nvPicPr>
          <p:cNvPr id="35844" name="Picture 4" descr="Результат пошуку зображень за запитом &quot;різдво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000504"/>
            <a:ext cx="3500430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142984"/>
            <a:ext cx="79296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/>
              <a:t>Узагальнення вивченого  матеріалу: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Що</a:t>
            </a:r>
            <a:r>
              <a:rPr lang="ru-RU" sz="2800" dirty="0" smtClean="0"/>
              <a:t> нового  про </a:t>
            </a:r>
            <a:r>
              <a:rPr lang="ru-RU" sz="2800" dirty="0" err="1" smtClean="0"/>
              <a:t>сучасне</a:t>
            </a:r>
            <a:r>
              <a:rPr lang="ru-RU" sz="2800" dirty="0" smtClean="0"/>
              <a:t> </a:t>
            </a:r>
            <a:r>
              <a:rPr lang="ru-RU" sz="2800" dirty="0" err="1" smtClean="0"/>
              <a:t>аранжування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класичних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творів</a:t>
            </a:r>
            <a:r>
              <a:rPr lang="ru-RU" sz="2800" dirty="0" smtClean="0"/>
              <a:t> </a:t>
            </a:r>
            <a:r>
              <a:rPr lang="ru-RU" sz="2800" dirty="0" err="1" smtClean="0"/>
              <a:t>ви</a:t>
            </a:r>
            <a:r>
              <a:rPr lang="ru-RU" sz="2800" dirty="0" smtClean="0"/>
              <a:t> </a:t>
            </a:r>
            <a:r>
              <a:rPr lang="ru-RU" sz="2800" dirty="0" err="1" smtClean="0"/>
              <a:t>дізналися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Що</a:t>
            </a:r>
            <a:r>
              <a:rPr lang="ru-RU" sz="2800" dirty="0" smtClean="0"/>
              <a:t> вам </a:t>
            </a:r>
            <a:r>
              <a:rPr lang="ru-RU" sz="2800" dirty="0" err="1" smtClean="0"/>
              <a:t>відомо</a:t>
            </a:r>
            <a:r>
              <a:rPr lang="ru-RU" sz="2800" dirty="0" smtClean="0"/>
              <a:t>  про </a:t>
            </a:r>
            <a:r>
              <a:rPr lang="ru-RU" sz="2800" dirty="0" err="1" smtClean="0"/>
              <a:t>композитора-аранжувальника</a:t>
            </a:r>
            <a:r>
              <a:rPr lang="ru-RU" sz="2800" dirty="0" smtClean="0"/>
              <a:t> Поля </a:t>
            </a:r>
            <a:r>
              <a:rPr lang="ru-RU" sz="2800" dirty="0" err="1" smtClean="0"/>
              <a:t>Моріа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прослуханих</a:t>
            </a:r>
            <a:r>
              <a:rPr lang="ru-RU" sz="2800" dirty="0" smtClean="0"/>
              <a:t>  на </a:t>
            </a:r>
            <a:r>
              <a:rPr lang="ru-RU" sz="2800" dirty="0" err="1" smtClean="0"/>
              <a:t>уроці</a:t>
            </a:r>
            <a:r>
              <a:rPr lang="ru-RU" sz="2800" dirty="0" smtClean="0"/>
              <a:t>  </a:t>
            </a:r>
            <a:r>
              <a:rPr lang="ru-RU" sz="2800" dirty="0" err="1" smtClean="0"/>
              <a:t>творів</a:t>
            </a:r>
            <a:r>
              <a:rPr lang="ru-RU" sz="2800" dirty="0" smtClean="0"/>
              <a:t> вам  </a:t>
            </a:r>
            <a:r>
              <a:rPr lang="ru-RU" sz="2800" dirty="0" err="1" smtClean="0"/>
              <a:t>сподобалися</a:t>
            </a:r>
            <a:r>
              <a:rPr lang="ru-RU" sz="2800" dirty="0" smtClean="0"/>
              <a:t>  </a:t>
            </a:r>
            <a:r>
              <a:rPr lang="ru-RU" sz="2800" dirty="0" err="1" smtClean="0"/>
              <a:t>найбільше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- Як </a:t>
            </a:r>
            <a:r>
              <a:rPr lang="ru-RU" sz="2800" dirty="0" err="1" smtClean="0"/>
              <a:t>ви</a:t>
            </a:r>
            <a:r>
              <a:rPr lang="ru-RU" sz="2800" dirty="0" smtClean="0"/>
              <a:t> </a:t>
            </a:r>
            <a:r>
              <a:rPr lang="ru-RU" sz="2800" dirty="0" err="1" smtClean="0"/>
              <a:t>гадаєте</a:t>
            </a:r>
            <a:r>
              <a:rPr lang="ru-RU" sz="2800" dirty="0" smtClean="0"/>
              <a:t>, </a:t>
            </a:r>
            <a:r>
              <a:rPr lang="ru-RU" sz="2800" dirty="0" err="1" smtClean="0"/>
              <a:t>чи</a:t>
            </a:r>
            <a:r>
              <a:rPr lang="ru-RU" sz="2800" dirty="0" smtClean="0"/>
              <a:t> часто </a:t>
            </a:r>
            <a:r>
              <a:rPr lang="ru-RU" sz="2800" dirty="0" err="1" smtClean="0"/>
              <a:t>аранжування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сьогодні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Розкажіть</a:t>
            </a:r>
            <a:r>
              <a:rPr lang="ru-RU" sz="2800" dirty="0" smtClean="0"/>
              <a:t>  про </a:t>
            </a:r>
            <a:r>
              <a:rPr lang="ru-RU" sz="2800" dirty="0" err="1" smtClean="0"/>
              <a:t>свої</a:t>
            </a:r>
            <a:r>
              <a:rPr lang="ru-RU" sz="2800" dirty="0" smtClean="0"/>
              <a:t>  </a:t>
            </a:r>
            <a:r>
              <a:rPr lang="ru-RU" sz="2800" dirty="0" err="1" smtClean="0"/>
              <a:t>враження</a:t>
            </a:r>
            <a:r>
              <a:rPr lang="ru-RU" sz="2800" dirty="0" smtClean="0"/>
              <a:t> 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уроку.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42919"/>
            <a:ext cx="2212848" cy="92869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+mn-lt"/>
              </a:rPr>
              <a:t>Домашнє завдання</a:t>
            </a:r>
            <a:endParaRPr lang="uk-UA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643050"/>
            <a:ext cx="2209800" cy="4143404"/>
          </a:xfrm>
        </p:spPr>
        <p:txBody>
          <a:bodyPr>
            <a:noAutofit/>
          </a:bodyPr>
          <a:lstStyle/>
          <a:p>
            <a:r>
              <a:rPr lang="ru-RU" sz="1800" dirty="0" err="1" smtClean="0"/>
              <a:t>Послухайте</a:t>
            </a:r>
            <a:r>
              <a:rPr lang="ru-RU" sz="1800" dirty="0" smtClean="0"/>
              <a:t> твори </a:t>
            </a:r>
            <a:r>
              <a:rPr lang="ru-RU" sz="1800" dirty="0" err="1" smtClean="0"/>
              <a:t>академічної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музики</a:t>
            </a:r>
            <a:r>
              <a:rPr lang="ru-RU" sz="1800" dirty="0" smtClean="0"/>
              <a:t> в </a:t>
            </a:r>
            <a:r>
              <a:rPr lang="ru-RU" sz="1800" dirty="0" err="1" smtClean="0"/>
              <a:t>сучасній</a:t>
            </a:r>
            <a:r>
              <a:rPr lang="ru-RU" sz="1800" dirty="0" smtClean="0"/>
              <a:t>  </a:t>
            </a:r>
            <a:r>
              <a:rPr lang="ru-RU" sz="1800" dirty="0" err="1" smtClean="0"/>
              <a:t>обробці</a:t>
            </a:r>
            <a:r>
              <a:rPr lang="ru-RU" sz="1800" dirty="0" smtClean="0"/>
              <a:t> у </a:t>
            </a:r>
            <a:r>
              <a:rPr lang="ru-RU" sz="1800" dirty="0" err="1" smtClean="0"/>
              <a:t>виконанні</a:t>
            </a:r>
            <a:r>
              <a:rPr lang="ru-RU" sz="1800" dirty="0" smtClean="0"/>
              <a:t> оркестру Поля </a:t>
            </a:r>
            <a:r>
              <a:rPr lang="ru-RU" sz="1800" dirty="0" err="1" smtClean="0"/>
              <a:t>Моріа</a:t>
            </a:r>
            <a:r>
              <a:rPr lang="ru-RU" sz="1800" dirty="0" smtClean="0"/>
              <a:t> та сформуйте на </a:t>
            </a:r>
            <a:r>
              <a:rPr lang="ru-RU" sz="1800" dirty="0" err="1" smtClean="0"/>
              <a:t>комп</a:t>
            </a:r>
            <a:r>
              <a:rPr lang="en-US" sz="1800" dirty="0" smtClean="0"/>
              <a:t>'</a:t>
            </a:r>
            <a:r>
              <a:rPr lang="ru-RU" sz="1800" dirty="0" err="1" smtClean="0"/>
              <a:t>ютері</a:t>
            </a:r>
            <a:r>
              <a:rPr lang="ru-RU" sz="1800" dirty="0" smtClean="0"/>
              <a:t> папку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творами</a:t>
            </a:r>
            <a:r>
              <a:rPr lang="ru-RU" sz="1800" dirty="0" smtClean="0"/>
              <a:t> </a:t>
            </a:r>
            <a:r>
              <a:rPr lang="ru-RU" sz="1800" dirty="0" err="1" smtClean="0"/>
              <a:t>цього</a:t>
            </a:r>
            <a:r>
              <a:rPr lang="ru-RU" sz="1800" dirty="0" smtClean="0"/>
              <a:t> композитора. </a:t>
            </a:r>
            <a:r>
              <a:rPr lang="ru-RU" sz="1800" dirty="0" err="1" smtClean="0"/>
              <a:t>Адже</a:t>
            </a:r>
            <a:r>
              <a:rPr lang="ru-RU" sz="1800" dirty="0" smtClean="0"/>
              <a:t> </a:t>
            </a:r>
            <a:r>
              <a:rPr lang="ru-RU" sz="1800" dirty="0" err="1" smtClean="0"/>
              <a:t>така</a:t>
            </a:r>
            <a:r>
              <a:rPr lang="ru-RU" sz="1800" dirty="0" smtClean="0"/>
              <a:t> </a:t>
            </a:r>
            <a:r>
              <a:rPr lang="ru-RU" sz="1800" dirty="0" err="1" smtClean="0"/>
              <a:t>музика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припаде</a:t>
            </a:r>
            <a:r>
              <a:rPr lang="ru-RU" sz="1800" dirty="0" smtClean="0"/>
              <a:t> до </a:t>
            </a:r>
            <a:r>
              <a:rPr lang="ru-RU" sz="1800" dirty="0" err="1" smtClean="0"/>
              <a:t>душі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вашим батькам, </a:t>
            </a:r>
            <a:r>
              <a:rPr lang="ru-RU" sz="1800" dirty="0" err="1" smtClean="0"/>
              <a:t>і</a:t>
            </a:r>
            <a:r>
              <a:rPr lang="ru-RU" sz="1800" dirty="0" smtClean="0"/>
              <a:t> вам.</a:t>
            </a:r>
            <a:endParaRPr lang="uk-UA" sz="18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36866" name="Picture 2" descr="F:\7 клас\b50d0f35e8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63381">
            <a:off x="3155675" y="974545"/>
            <a:ext cx="5174050" cy="4572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Результат пошуку зображень за запитом &quot;різдво&quot;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885950"/>
            <a:ext cx="5715000" cy="49720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0232" y="78579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А </a:t>
            </a:r>
            <a:r>
              <a:rPr lang="ru-RU" sz="36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також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 колядуйте, </a:t>
            </a:r>
            <a:r>
              <a:rPr lang="ru-RU" sz="36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щедруйте</a:t>
            </a:r>
            <a:endParaRPr lang="uk-UA" sz="36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</TotalTime>
  <Words>436</Words>
  <Application>Microsoft Office PowerPoint</Application>
  <PresentationFormat>Экран (4:3)</PresentationFormat>
  <Paragraphs>60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Презентация PowerPoint</vt:lpstr>
      <vt:lpstr>Мета:</vt:lpstr>
      <vt:lpstr>Презентация PowerPoint</vt:lpstr>
      <vt:lpstr>Презентация PowerPoint</vt:lpstr>
      <vt:lpstr>Презентация PowerPoint</vt:lpstr>
      <vt:lpstr>Презентация PowerPoint</vt:lpstr>
      <vt:lpstr>Естрадно-симфонічний оркестр Поля Моріа</vt:lpstr>
      <vt:lpstr>Поль Моріа 04.03.1925 – 03.11.2006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Й.-С. Бах  .  Токата і фуга ре-мінор </vt:lpstr>
      <vt:lpstr>Презентация PowerPoint</vt:lpstr>
      <vt:lpstr>Презентация PowerPoint</vt:lpstr>
      <vt:lpstr>Томазо Альбіноні </vt:lpstr>
      <vt:lpstr>Презентация PowerPoint</vt:lpstr>
      <vt:lpstr>Фольклор</vt:lpstr>
      <vt:lpstr>Презентация PowerPoint</vt:lpstr>
      <vt:lpstr>  На Різдво Христове</vt:lpstr>
      <vt:lpstr>Презентация PowerPoint</vt:lpstr>
      <vt:lpstr>Презентация PowerPoint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Сучасне аранжування класичних творів</dc:title>
  <dc:creator>W0olF3</dc:creator>
  <cp:lastModifiedBy>TPCUSer</cp:lastModifiedBy>
  <cp:revision>20</cp:revision>
  <dcterms:created xsi:type="dcterms:W3CDTF">2016-12-01T18:20:05Z</dcterms:created>
  <dcterms:modified xsi:type="dcterms:W3CDTF">2022-11-28T09:04:52Z</dcterms:modified>
</cp:coreProperties>
</file>