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2" r:id="rId3"/>
    <p:sldMasterId id="2147483697" r:id="rId4"/>
    <p:sldMasterId id="2147483709" r:id="rId5"/>
    <p:sldMasterId id="2147483721" r:id="rId6"/>
    <p:sldMasterId id="2147483733" r:id="rId7"/>
    <p:sldMasterId id="2147483770" r:id="rId8"/>
    <p:sldMasterId id="2147483782" r:id="rId9"/>
    <p:sldMasterId id="2147483794" r:id="rId10"/>
    <p:sldMasterId id="2147483806" r:id="rId11"/>
    <p:sldMasterId id="2147483818" r:id="rId12"/>
    <p:sldMasterId id="2147483878" r:id="rId13"/>
  </p:sldMasterIdLst>
  <p:sldIdLst>
    <p:sldId id="481" r:id="rId14"/>
    <p:sldId id="482" r:id="rId15"/>
    <p:sldId id="465" r:id="rId16"/>
    <p:sldId id="485" r:id="rId17"/>
    <p:sldId id="487" r:id="rId18"/>
    <p:sldId id="464" r:id="rId19"/>
    <p:sldId id="483" r:id="rId20"/>
    <p:sldId id="486" r:id="rId21"/>
    <p:sldId id="488" r:id="rId22"/>
    <p:sldId id="490" r:id="rId23"/>
    <p:sldId id="466" r:id="rId24"/>
    <p:sldId id="449" r:id="rId25"/>
    <p:sldId id="475" r:id="rId26"/>
    <p:sldId id="402" r:id="rId27"/>
    <p:sldId id="421" r:id="rId28"/>
    <p:sldId id="426" r:id="rId29"/>
    <p:sldId id="467" r:id="rId30"/>
    <p:sldId id="446" r:id="rId31"/>
    <p:sldId id="492" r:id="rId32"/>
    <p:sldId id="406" r:id="rId33"/>
    <p:sldId id="470" r:id="rId34"/>
    <p:sldId id="489" r:id="rId35"/>
    <p:sldId id="428" r:id="rId36"/>
    <p:sldId id="414" r:id="rId37"/>
    <p:sldId id="493" r:id="rId38"/>
    <p:sldId id="500" r:id="rId39"/>
    <p:sldId id="468" r:id="rId40"/>
    <p:sldId id="427" r:id="rId41"/>
    <p:sldId id="448" r:id="rId42"/>
    <p:sldId id="450" r:id="rId43"/>
    <p:sldId id="476" r:id="rId44"/>
    <p:sldId id="477" r:id="rId45"/>
    <p:sldId id="495" r:id="rId46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214"/>
    <a:srgbClr val="4F81BD"/>
    <a:srgbClr val="00FFFF"/>
    <a:srgbClr val="0000CC"/>
    <a:srgbClr val="000000"/>
    <a:srgbClr val="00DA63"/>
    <a:srgbClr val="FA5896"/>
    <a:srgbClr val="453527"/>
    <a:srgbClr val="423724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11" autoAdjust="0"/>
    <p:restoredTop sz="99751" autoAdjust="0"/>
  </p:normalViewPr>
  <p:slideViewPr>
    <p:cSldViewPr showGuides="1">
      <p:cViewPr varScale="1">
        <p:scale>
          <a:sx n="87" d="100"/>
          <a:sy n="87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9F7CF-4418-42B6-AA01-C8986B344C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BC4AD-FEB2-4773-BCBB-0DB85124AA1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FD297-A477-40B3-8344-66ADB7E9402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73008-D45F-47AC-B28C-888D3FC420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17D96-343B-49A4-B78A-7AD64280742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BEA9B-3B4A-49B1-93BA-8C1FFBB341B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9F095-D6A6-41CF-A236-2F71FB8530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D8EC4-CC97-4F88-AFE6-4CEFE5ACF3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89841-77ED-4148-BB0B-EEEF5EE0A3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57BE-7B39-43D9-816A-5E19F50E3CD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6ECFF-C8CD-4582-8862-CABDDB728E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D8EF8-80E2-4A52-BA2D-B92586228F6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0D4D-0307-4425-AA9B-27BB0E6D9BE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E9F09-950B-4DA0-8E6F-1CD1FE16E7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65F24-FAFD-4E0B-BB64-A0A07A447C2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5EE9C-B06C-4175-8BAF-480FDDCA63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241E5-BA87-488C-8F0D-C31E155C775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483FE-B8C8-4848-98F0-9096953281A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ED44A-A5E5-4BAF-95B3-7F2C1586DF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0A902-7889-4D54-A767-9970A4DAE87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DD739-27C8-487C-9FE9-D765609FB16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B2B17-2C45-48D9-AAA5-B91C6993694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EF929-3638-43A6-820E-4057CA7147E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587EC-B97D-4844-9221-A4F5284CA33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E864F-2E3D-480C-BF8C-84E628069B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E71A1-C3E5-4A06-A1E5-49A1710023A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00150-C9B3-446A-B727-2D8410E6A97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60348-445F-43A4-BF41-BD34559F734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D420C-A431-4A83-A034-5A68513E8B6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72410-8F95-4779-BC35-35BEE0C7BB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BB084-3326-414D-A8BB-83B74D941C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45738-893D-4316-9D4C-269F4267A85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B4805-5E66-48E0-9200-90F31D75152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9F7CF-4418-42B6-AA01-C8986B344C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BC4AD-FEB2-4773-BCBB-0DB85124AA1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FD297-A477-40B3-8344-66ADB7E9402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73008-D45F-47AC-B28C-888D3FC420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17D96-343B-49A4-B78A-7AD64280742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BEA9B-3B4A-49B1-93BA-8C1FFBB341B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9F095-D6A6-41CF-A236-2F71FB8530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D8EC4-CC97-4F88-AFE6-4CEFE5ACF3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89841-77ED-4148-BB0B-EEEF5EE0A3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57BE-7B39-43D9-816A-5E19F50E3CD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6ECFF-C8CD-4582-8862-CABDDB728E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9F7CF-4418-42B6-AA01-C8986B344C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BC4AD-FEB2-4773-BCBB-0DB85124AA1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FD297-A477-40B3-8344-66ADB7E9402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73008-D45F-47AC-B28C-888D3FC420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17D96-343B-49A4-B78A-7AD64280742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BEA9B-3B4A-49B1-93BA-8C1FFBB341B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9F095-D6A6-41CF-A236-2F71FB8530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D8EC4-CC97-4F88-AFE6-4CEFE5ACF3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89841-77ED-4148-BB0B-EEEF5EE0A3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57BE-7B39-43D9-816A-5E19F50E3CD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6ECFF-C8CD-4582-8862-CABDDB728E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9F7CF-4418-42B6-AA01-C8986B344C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BC4AD-FEB2-4773-BCBB-0DB85124AA1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FD297-A477-40B3-8344-66ADB7E9402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73008-D45F-47AC-B28C-888D3FC4203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17D96-343B-49A4-B78A-7AD64280742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BEA9B-3B4A-49B1-93BA-8C1FFBB341B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9F095-D6A6-41CF-A236-2F71FB8530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D8EC4-CC97-4F88-AFE6-4CEFE5ACF3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89841-77ED-4148-BB0B-EEEF5EE0A31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57BE-7B39-43D9-816A-5E19F50E3CD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6ECFF-C8CD-4582-8862-CABDDB728E4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3159587"/>
            <a:ext cx="457200" cy="1034129"/>
          </a:xfrm>
          <a:prstGeom prst="rect">
            <a:avLst/>
          </a:prstGeom>
          <a:noFill/>
        </p:spPr>
        <p:txBody>
          <a:bodyPr lIns="0" tIns="9144" rIns="0" bIns="9144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1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4FB77-8326-4FEF-94A4-40927D6DF8BE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9C64D-2F56-4524-B814-65E16DC06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24D38-76A3-45E3-B44D-69230BD1E7C6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3AA17-3C14-451A-9367-4DBC718D23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67200" y="4075114"/>
            <a:ext cx="457200" cy="10156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F8878-37C3-4636-8595-452752DE8ECF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30E84-5749-4E3E-8FE0-56E1F1D4E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70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E3CD0-8B23-4BD9-A9EA-3448A05D272C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E6F00-5A96-46A6-A0E2-1043543722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57275" y="520700"/>
            <a:ext cx="457200" cy="92333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79963" y="520700"/>
            <a:ext cx="457200" cy="92333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3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3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20B75-4088-4B8A-B902-4E920F69B1BA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CC202-746C-4BFC-ADFC-6793D2A1D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3B90B-25ED-4EA5-8CE7-A8076006BB82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1F968-A3DB-45E1-8C21-26E48F2109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623F6-74D8-4622-B7BD-ECE7327F9758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E1A62-2357-4469-A3D3-117DF6389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29238" y="1774825"/>
            <a:ext cx="457200" cy="123110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F088B-7221-4124-AF5B-79624E47D394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65CCB-19F9-4009-9094-F7EF8D41D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5225" y="3332164"/>
            <a:ext cx="457200" cy="92333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7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928EF-0B51-4F54-87D4-AAB9E7A3A927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7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66E74-B5DB-4468-B586-E91AFE64B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2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2DE06-41C6-4E80-9982-E93D78065336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4C94D-B8EC-4F37-BDBE-535F2E927B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62B3A-C81B-4CE3-969A-4AC461386056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75E81-4CC7-4E85-89AA-8287AA5D65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8920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0295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316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064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0394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872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313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972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039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253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805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892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0295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3160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064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03945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872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313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9720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039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253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8055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892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0295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316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0640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03945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872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3130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9720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039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2537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8055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EA525-DE8E-4340-9F4D-6117796FB25A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C5EE0-7E5A-4ACD-8050-B24F1E299952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6AEEA-256C-4B88-A820-DCD26CA0C613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A4259-7F9B-42F4-AAAA-6C0542B53FF2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81D35-0511-4659-9C02-304F6FA0CA0E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57908-5EC1-47EA-A3DF-F9AEB7F640FC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82A77-6F1B-4544-9787-89544B9165BC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8B32C-AC79-4BCC-B33E-8C6532CB5954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64669-73FE-4B1F-8FA3-B0BED9F251F4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A81BD-A8FE-43D3-88F6-F774F601CE24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843D-4AA8-4855-9582-DB748D5AF03C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BE72D-4598-4880-B15F-5846F1B859D0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857BF-9E4F-48EB-A257-4206E611046F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36258-D8CF-403C-B4E2-B8FC81A8ED57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A58C5-132C-45DC-A341-B0F4755F1709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5869-790C-4115-8AB6-86D79FD415EA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7A09-FB40-470F-A066-B890E61668CD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EF9DC-742D-4ADA-AB6E-80783E50BB99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D7CCE-06AD-4150-A772-9A0027C65B5E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F092E-9F39-4550-A0DF-944CA0A8915F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CA3DF-F686-4556-B87C-2035960117E8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6B03-AB87-462C-A509-4C5EAB4A8733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47174-7F4F-49D7-B5EB-EC2B3BE6D7C6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9FC8B-3FE8-4C0A-B5A8-E09B25C9267A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915C4-F0FA-41D8-94F9-7E92F8780AD7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93219-1015-4C63-9C98-238E182FD004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366DE-D343-4541-B4E8-DEB15F04EA38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40FDA-C776-493E-9962-8E9CF820ED82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02A9F-0A1B-4937-B8EB-90432973E1E8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BFB-9E5E-4503-B612-344D02F8F543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7F5AD-7DD9-4660-9394-64462F17D01B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23BEC-A754-4F65-B80B-C7767C8658E8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F12B6-3523-479A-B658-D0223715C2DA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EA525-DE8E-4340-9F4D-6117796FB25A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C5EE0-7E5A-4ACD-8050-B24F1E299952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6AEEA-256C-4B88-A820-DCD26CA0C613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A4259-7F9B-42F4-AAAA-6C0542B53FF2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81D35-0511-4659-9C02-304F6FA0CA0E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57908-5EC1-47EA-A3DF-F9AEB7F640FC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82A77-6F1B-4544-9787-89544B9165BC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8B32C-AC79-4BCC-B33E-8C6532CB5954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64669-73FE-4B1F-8FA3-B0BED9F251F4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A81BD-A8FE-43D3-88F6-F774F601CE24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843D-4AA8-4855-9582-DB748D5AF03C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BE72D-4598-4880-B15F-5846F1B859D0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857BF-9E4F-48EB-A257-4206E611046F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36258-D8CF-403C-B4E2-B8FC81A8ED57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A58C5-132C-45DC-A341-B0F4755F1709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5869-790C-4115-8AB6-86D79FD415EA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7A09-FB40-470F-A066-B890E61668CD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EF9DC-742D-4ADA-AB6E-80783E50BB99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D7CCE-06AD-4150-A772-9A0027C65B5E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F092E-9F39-4550-A0DF-944CA0A8915F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CA3DF-F686-4556-B87C-2035960117E8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6B03-AB87-462C-A509-4C5EAB4A8733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CED6267-2C04-412C-8AAD-CFC1BC17CA9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2051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CF3E42-433D-4F14-973E-F683D68A41A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4099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DFA7D1-91A0-43D0-A55B-1F6FA162F30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CED6267-2C04-412C-8AAD-CFC1BC17CA9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CED6267-2C04-412C-8AAD-CFC1BC17CA9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CED6267-2C04-412C-8AAD-CFC1BC17CA9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1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6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5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58AB80FC-056C-4369-8458-343DE93FC8B5}" type="datetimeFigureOut">
              <a:rPr lang="ru-RU"/>
              <a:pPr>
                <a:defRPr/>
              </a:pPr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9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32B577A-CFFC-49FF-9033-9EC1E9EFB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ransition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9763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46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96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96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02.12.2022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96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6D54C6-7EFA-4C1F-BBBD-DEAC8BCB468A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8E0EB5-8159-4B7E-AE02-D439A9CD98D9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00622FC-52E5-4F5B-B071-8E5F9AF400F9}" type="slidenum">
              <a:rPr lang="uk-U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6D54C6-7EFA-4C1F-BBBD-DEAC8BCB468A}" type="datetimeFigureOut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02.12.2022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8E0EB5-8159-4B7E-AE02-D439A9CD98D9}" type="slidenum">
              <a:rPr 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iyklas.com.ua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езенгтації\Для презенгтацій\Фонові Картинки\карта-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9144000" cy="6844796"/>
          </a:xfrm>
          <a:prstGeom prst="rect">
            <a:avLst/>
          </a:prstGeom>
          <a:noFill/>
        </p:spPr>
      </p:pic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251520" y="332656"/>
            <a:ext cx="8424936" cy="120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uk-UA" sz="3600" b="1" kern="1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/>
                <a:cs typeface="Arial"/>
              </a:rPr>
              <a:t> </a:t>
            </a:r>
            <a:r>
              <a:rPr lang="uk-UA" sz="3600" b="1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/>
                <a:cs typeface="Arial"/>
              </a:rPr>
              <a:t>Основні форми рельєфу землі</a:t>
            </a:r>
            <a:endParaRPr lang="uk-UA" sz="3600" b="1" kern="1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044" y="5301209"/>
            <a:ext cx="8715436" cy="830997"/>
          </a:xfrm>
          <a:prstGeom prst="rect">
            <a:avLst/>
          </a:prstGeom>
          <a:solidFill>
            <a:srgbClr val="030D23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solidFill>
                  <a:srgbClr val="FFFF00"/>
                </a:solidFill>
                <a:latin typeface="Arial"/>
                <a:cs typeface="+mn-cs"/>
              </a:rPr>
              <a:t>Рельєф</a:t>
            </a:r>
            <a:r>
              <a:rPr lang="uk-UA" sz="2400" b="1" dirty="0" smtClean="0">
                <a:solidFill>
                  <a:prstClr val="white"/>
                </a:solidFill>
                <a:latin typeface="Arial"/>
                <a:cs typeface="+mn-cs"/>
              </a:rPr>
              <a:t> — сукупність всіх нерівностей поверхні Землі.</a:t>
            </a:r>
            <a:endParaRPr lang="uk-UA" sz="2400" dirty="0" smtClean="0">
              <a:solidFill>
                <a:prstClr val="white"/>
              </a:solidFill>
              <a:latin typeface="Arial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400" dirty="0" smtClean="0">
                <a:solidFill>
                  <a:prstClr val="white"/>
                </a:solidFill>
                <a:latin typeface="Arial"/>
                <a:cs typeface="+mn-cs"/>
              </a:rPr>
              <a:t>Рельєф вивчає географічна наука</a:t>
            </a:r>
            <a:r>
              <a:rPr lang="uk-UA" sz="2400" dirty="0" smtClean="0">
                <a:solidFill>
                  <a:srgbClr val="FFFF00"/>
                </a:solidFill>
                <a:latin typeface="Arial"/>
                <a:cs typeface="+mn-cs"/>
              </a:rPr>
              <a:t> </a:t>
            </a:r>
            <a:r>
              <a:rPr lang="uk-UA" sz="2400" b="1" dirty="0" smtClean="0">
                <a:solidFill>
                  <a:srgbClr val="FFFF00"/>
                </a:solidFill>
                <a:latin typeface="Arial"/>
                <a:cs typeface="+mn-cs"/>
              </a:rPr>
              <a:t>геоморфологія</a:t>
            </a:r>
            <a:r>
              <a:rPr lang="uk-UA" sz="2400" dirty="0" smtClean="0">
                <a:solidFill>
                  <a:prstClr val="white"/>
                </a:solidFill>
                <a:latin typeface="Arial"/>
                <a:cs typeface="+mn-cs"/>
              </a:rPr>
              <a:t>.</a:t>
            </a:r>
            <a:endParaRPr lang="uk-UA" sz="2400" dirty="0">
              <a:solidFill>
                <a:prstClr val="white"/>
              </a:solidFill>
              <a:latin typeface="Arial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467544" y="3356992"/>
            <a:ext cx="3096344" cy="3096344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uk-UA">
              <a:solidFill>
                <a:prstClr val="white"/>
              </a:solidFill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0" y="3068960"/>
            <a:ext cx="3779912" cy="3789040"/>
          </a:xfrm>
          <a:custGeom>
            <a:avLst/>
            <a:gdLst>
              <a:gd name="connsiteX0" fmla="*/ 1547158 w 3356541"/>
              <a:gd name="connsiteY0" fmla="*/ 2237873 h 2526631"/>
              <a:gd name="connsiteX1" fmla="*/ 1571221 w 3356541"/>
              <a:gd name="connsiteY1" fmla="*/ 2189747 h 2526631"/>
              <a:gd name="connsiteX2" fmla="*/ 1691537 w 3356541"/>
              <a:gd name="connsiteY2" fmla="*/ 2153652 h 2526631"/>
              <a:gd name="connsiteX3" fmla="*/ 1799821 w 3356541"/>
              <a:gd name="connsiteY3" fmla="*/ 2153652 h 2526631"/>
              <a:gd name="connsiteX4" fmla="*/ 1811853 w 3356541"/>
              <a:gd name="connsiteY4" fmla="*/ 2057400 h 2526631"/>
              <a:gd name="connsiteX5" fmla="*/ 1847948 w 3356541"/>
              <a:gd name="connsiteY5" fmla="*/ 2045368 h 2526631"/>
              <a:gd name="connsiteX6" fmla="*/ 1920137 w 3356541"/>
              <a:gd name="connsiteY6" fmla="*/ 2033337 h 2526631"/>
              <a:gd name="connsiteX7" fmla="*/ 2172800 w 3356541"/>
              <a:gd name="connsiteY7" fmla="*/ 2021305 h 2526631"/>
              <a:gd name="connsiteX8" fmla="*/ 2184832 w 3356541"/>
              <a:gd name="connsiteY8" fmla="*/ 2057400 h 2526631"/>
              <a:gd name="connsiteX9" fmla="*/ 2244990 w 3356541"/>
              <a:gd name="connsiteY9" fmla="*/ 2069431 h 2526631"/>
              <a:gd name="connsiteX10" fmla="*/ 2341242 w 3356541"/>
              <a:gd name="connsiteY10" fmla="*/ 2081463 h 2526631"/>
              <a:gd name="connsiteX11" fmla="*/ 2413432 w 3356541"/>
              <a:gd name="connsiteY11" fmla="*/ 2105526 h 2526631"/>
              <a:gd name="connsiteX12" fmla="*/ 2581874 w 3356541"/>
              <a:gd name="connsiteY12" fmla="*/ 2081463 h 2526631"/>
              <a:gd name="connsiteX13" fmla="*/ 2617969 w 3356541"/>
              <a:gd name="connsiteY13" fmla="*/ 2057400 h 2526631"/>
              <a:gd name="connsiteX14" fmla="*/ 2822505 w 3356541"/>
              <a:gd name="connsiteY14" fmla="*/ 2045368 h 2526631"/>
              <a:gd name="connsiteX15" fmla="*/ 2858600 w 3356541"/>
              <a:gd name="connsiteY15" fmla="*/ 2057400 h 2526631"/>
              <a:gd name="connsiteX16" fmla="*/ 2930790 w 3356541"/>
              <a:gd name="connsiteY16" fmla="*/ 2009273 h 2526631"/>
              <a:gd name="connsiteX17" fmla="*/ 2966884 w 3356541"/>
              <a:gd name="connsiteY17" fmla="*/ 1997242 h 2526631"/>
              <a:gd name="connsiteX18" fmla="*/ 3027042 w 3356541"/>
              <a:gd name="connsiteY18" fmla="*/ 1985210 h 2526631"/>
              <a:gd name="connsiteX19" fmla="*/ 3075169 w 3356541"/>
              <a:gd name="connsiteY19" fmla="*/ 1973179 h 2526631"/>
              <a:gd name="connsiteX20" fmla="*/ 3087200 w 3356541"/>
              <a:gd name="connsiteY20" fmla="*/ 1768642 h 2526631"/>
              <a:gd name="connsiteX21" fmla="*/ 3111263 w 3356541"/>
              <a:gd name="connsiteY21" fmla="*/ 1732547 h 2526631"/>
              <a:gd name="connsiteX22" fmla="*/ 3099232 w 3356541"/>
              <a:gd name="connsiteY22" fmla="*/ 1684421 h 2526631"/>
              <a:gd name="connsiteX23" fmla="*/ 3063137 w 3356541"/>
              <a:gd name="connsiteY23" fmla="*/ 1672389 h 2526631"/>
              <a:gd name="connsiteX24" fmla="*/ 2834537 w 3356541"/>
              <a:gd name="connsiteY24" fmla="*/ 1660358 h 2526631"/>
              <a:gd name="connsiteX25" fmla="*/ 2774379 w 3356541"/>
              <a:gd name="connsiteY25" fmla="*/ 1491916 h 2526631"/>
              <a:gd name="connsiteX26" fmla="*/ 2738284 w 3356541"/>
              <a:gd name="connsiteY26" fmla="*/ 1479884 h 2526631"/>
              <a:gd name="connsiteX27" fmla="*/ 2750316 w 3356541"/>
              <a:gd name="connsiteY27" fmla="*/ 1443789 h 2526631"/>
              <a:gd name="connsiteX28" fmla="*/ 2846569 w 3356541"/>
              <a:gd name="connsiteY28" fmla="*/ 1359568 h 2526631"/>
              <a:gd name="connsiteX29" fmla="*/ 2918758 w 3356541"/>
              <a:gd name="connsiteY29" fmla="*/ 1419726 h 2526631"/>
              <a:gd name="connsiteX30" fmla="*/ 3123295 w 3356541"/>
              <a:gd name="connsiteY30" fmla="*/ 1419726 h 2526631"/>
              <a:gd name="connsiteX31" fmla="*/ 3135326 w 3356541"/>
              <a:gd name="connsiteY31" fmla="*/ 1335505 h 2526631"/>
              <a:gd name="connsiteX32" fmla="*/ 3159390 w 3356541"/>
              <a:gd name="connsiteY32" fmla="*/ 1311442 h 2526631"/>
              <a:gd name="connsiteX33" fmla="*/ 3255642 w 3356541"/>
              <a:gd name="connsiteY33" fmla="*/ 1275347 h 2526631"/>
              <a:gd name="connsiteX34" fmla="*/ 3291737 w 3356541"/>
              <a:gd name="connsiteY34" fmla="*/ 1251284 h 2526631"/>
              <a:gd name="connsiteX35" fmla="*/ 3339863 w 3356541"/>
              <a:gd name="connsiteY35" fmla="*/ 1239252 h 2526631"/>
              <a:gd name="connsiteX36" fmla="*/ 3351895 w 3356541"/>
              <a:gd name="connsiteY36" fmla="*/ 1118937 h 2526631"/>
              <a:gd name="connsiteX37" fmla="*/ 3315800 w 3356541"/>
              <a:gd name="connsiteY37" fmla="*/ 1022684 h 2526631"/>
              <a:gd name="connsiteX38" fmla="*/ 3243611 w 3356541"/>
              <a:gd name="connsiteY38" fmla="*/ 926431 h 2526631"/>
              <a:gd name="connsiteX39" fmla="*/ 3219548 w 3356541"/>
              <a:gd name="connsiteY39" fmla="*/ 890337 h 2526631"/>
              <a:gd name="connsiteX40" fmla="*/ 3159390 w 3356541"/>
              <a:gd name="connsiteY40" fmla="*/ 866273 h 2526631"/>
              <a:gd name="connsiteX41" fmla="*/ 3015011 w 3356541"/>
              <a:gd name="connsiteY41" fmla="*/ 842210 h 2526631"/>
              <a:gd name="connsiteX42" fmla="*/ 2822505 w 3356541"/>
              <a:gd name="connsiteY42" fmla="*/ 830179 h 2526631"/>
              <a:gd name="connsiteX43" fmla="*/ 2822505 w 3356541"/>
              <a:gd name="connsiteY43" fmla="*/ 673768 h 2526631"/>
              <a:gd name="connsiteX44" fmla="*/ 2666095 w 3356541"/>
              <a:gd name="connsiteY44" fmla="*/ 637673 h 2526631"/>
              <a:gd name="connsiteX45" fmla="*/ 2593905 w 3356541"/>
              <a:gd name="connsiteY45" fmla="*/ 625642 h 2526631"/>
              <a:gd name="connsiteX46" fmla="*/ 2581874 w 3356541"/>
              <a:gd name="connsiteY46" fmla="*/ 529389 h 2526631"/>
              <a:gd name="connsiteX47" fmla="*/ 2654063 w 3356541"/>
              <a:gd name="connsiteY47" fmla="*/ 481263 h 2526631"/>
              <a:gd name="connsiteX48" fmla="*/ 2678126 w 3356541"/>
              <a:gd name="connsiteY48" fmla="*/ 445168 h 2526631"/>
              <a:gd name="connsiteX49" fmla="*/ 2666095 w 3356541"/>
              <a:gd name="connsiteY49" fmla="*/ 264695 h 2526631"/>
              <a:gd name="connsiteX50" fmla="*/ 2533748 w 3356541"/>
              <a:gd name="connsiteY50" fmla="*/ 156410 h 2526631"/>
              <a:gd name="connsiteX51" fmla="*/ 2461558 w 3356541"/>
              <a:gd name="connsiteY51" fmla="*/ 144379 h 2526631"/>
              <a:gd name="connsiteX52" fmla="*/ 2425463 w 3356541"/>
              <a:gd name="connsiteY52" fmla="*/ 108284 h 2526631"/>
              <a:gd name="connsiteX53" fmla="*/ 2377337 w 3356541"/>
              <a:gd name="connsiteY53" fmla="*/ 12031 h 2526631"/>
              <a:gd name="connsiteX54" fmla="*/ 2341242 w 3356541"/>
              <a:gd name="connsiteY54" fmla="*/ 0 h 2526631"/>
              <a:gd name="connsiteX55" fmla="*/ 2293116 w 3356541"/>
              <a:gd name="connsiteY55" fmla="*/ 72189 h 2526631"/>
              <a:gd name="connsiteX56" fmla="*/ 2281084 w 3356541"/>
              <a:gd name="connsiteY56" fmla="*/ 108284 h 2526631"/>
              <a:gd name="connsiteX57" fmla="*/ 2244990 w 3356541"/>
              <a:gd name="connsiteY57" fmla="*/ 144379 h 2526631"/>
              <a:gd name="connsiteX58" fmla="*/ 2136705 w 3356541"/>
              <a:gd name="connsiteY58" fmla="*/ 96252 h 2526631"/>
              <a:gd name="connsiteX59" fmla="*/ 2040453 w 3356541"/>
              <a:gd name="connsiteY59" fmla="*/ 72189 h 2526631"/>
              <a:gd name="connsiteX60" fmla="*/ 2004358 w 3356541"/>
              <a:gd name="connsiteY60" fmla="*/ 96252 h 2526631"/>
              <a:gd name="connsiteX61" fmla="*/ 1956232 w 3356541"/>
              <a:gd name="connsiteY61" fmla="*/ 108284 h 2526631"/>
              <a:gd name="connsiteX62" fmla="*/ 1920137 w 3356541"/>
              <a:gd name="connsiteY62" fmla="*/ 180473 h 2526631"/>
              <a:gd name="connsiteX63" fmla="*/ 1775758 w 3356541"/>
              <a:gd name="connsiteY63" fmla="*/ 300789 h 2526631"/>
              <a:gd name="connsiteX64" fmla="*/ 1739663 w 3356541"/>
              <a:gd name="connsiteY64" fmla="*/ 288758 h 2526631"/>
              <a:gd name="connsiteX65" fmla="*/ 1667474 w 3356541"/>
              <a:gd name="connsiteY65" fmla="*/ 300789 h 2526631"/>
              <a:gd name="connsiteX66" fmla="*/ 1619348 w 3356541"/>
              <a:gd name="connsiteY66" fmla="*/ 312821 h 2526631"/>
              <a:gd name="connsiteX67" fmla="*/ 1595284 w 3356541"/>
              <a:gd name="connsiteY67" fmla="*/ 360947 h 2526631"/>
              <a:gd name="connsiteX68" fmla="*/ 1535126 w 3356541"/>
              <a:gd name="connsiteY68" fmla="*/ 372979 h 2526631"/>
              <a:gd name="connsiteX69" fmla="*/ 1499032 w 3356541"/>
              <a:gd name="connsiteY69" fmla="*/ 385010 h 2526631"/>
              <a:gd name="connsiteX70" fmla="*/ 1354653 w 3356541"/>
              <a:gd name="connsiteY70" fmla="*/ 397042 h 2526631"/>
              <a:gd name="connsiteX71" fmla="*/ 1306526 w 3356541"/>
              <a:gd name="connsiteY71" fmla="*/ 385010 h 2526631"/>
              <a:gd name="connsiteX72" fmla="*/ 1258400 w 3356541"/>
              <a:gd name="connsiteY72" fmla="*/ 445168 h 2526631"/>
              <a:gd name="connsiteX73" fmla="*/ 1246369 w 3356541"/>
              <a:gd name="connsiteY73" fmla="*/ 493295 h 2526631"/>
              <a:gd name="connsiteX74" fmla="*/ 1234337 w 3356541"/>
              <a:gd name="connsiteY74" fmla="*/ 613610 h 2526631"/>
              <a:gd name="connsiteX75" fmla="*/ 1222305 w 3356541"/>
              <a:gd name="connsiteY75" fmla="*/ 541421 h 2526631"/>
              <a:gd name="connsiteX76" fmla="*/ 1174179 w 3356541"/>
              <a:gd name="connsiteY76" fmla="*/ 529389 h 2526631"/>
              <a:gd name="connsiteX77" fmla="*/ 1138084 w 3356541"/>
              <a:gd name="connsiteY77" fmla="*/ 505326 h 2526631"/>
              <a:gd name="connsiteX78" fmla="*/ 1077926 w 3356541"/>
              <a:gd name="connsiteY78" fmla="*/ 433137 h 2526631"/>
              <a:gd name="connsiteX79" fmla="*/ 1017769 w 3356541"/>
              <a:gd name="connsiteY79" fmla="*/ 409073 h 2526631"/>
              <a:gd name="connsiteX80" fmla="*/ 765105 w 3356541"/>
              <a:gd name="connsiteY80" fmla="*/ 433137 h 2526631"/>
              <a:gd name="connsiteX81" fmla="*/ 765105 w 3356541"/>
              <a:gd name="connsiteY81" fmla="*/ 493295 h 2526631"/>
              <a:gd name="connsiteX82" fmla="*/ 729011 w 3356541"/>
              <a:gd name="connsiteY82" fmla="*/ 673768 h 2526631"/>
              <a:gd name="connsiteX83" fmla="*/ 741042 w 3356541"/>
              <a:gd name="connsiteY83" fmla="*/ 721895 h 2526631"/>
              <a:gd name="connsiteX84" fmla="*/ 789169 w 3356541"/>
              <a:gd name="connsiteY84" fmla="*/ 733926 h 2526631"/>
              <a:gd name="connsiteX85" fmla="*/ 825263 w 3356541"/>
              <a:gd name="connsiteY85" fmla="*/ 757989 h 2526631"/>
              <a:gd name="connsiteX86" fmla="*/ 861358 w 3356541"/>
              <a:gd name="connsiteY86" fmla="*/ 830179 h 2526631"/>
              <a:gd name="connsiteX87" fmla="*/ 825263 w 3356541"/>
              <a:gd name="connsiteY87" fmla="*/ 842210 h 2526631"/>
              <a:gd name="connsiteX88" fmla="*/ 801200 w 3356541"/>
              <a:gd name="connsiteY88" fmla="*/ 878305 h 2526631"/>
              <a:gd name="connsiteX89" fmla="*/ 765105 w 3356541"/>
              <a:gd name="connsiteY89" fmla="*/ 950495 h 2526631"/>
              <a:gd name="connsiteX90" fmla="*/ 692916 w 3356541"/>
              <a:gd name="connsiteY90" fmla="*/ 914400 h 2526631"/>
              <a:gd name="connsiteX91" fmla="*/ 283842 w 3356541"/>
              <a:gd name="connsiteY91" fmla="*/ 926431 h 2526631"/>
              <a:gd name="connsiteX92" fmla="*/ 271811 w 3356541"/>
              <a:gd name="connsiteY92" fmla="*/ 986589 h 2526631"/>
              <a:gd name="connsiteX93" fmla="*/ 235716 w 3356541"/>
              <a:gd name="connsiteY93" fmla="*/ 998621 h 2526631"/>
              <a:gd name="connsiteX94" fmla="*/ 223684 w 3356541"/>
              <a:gd name="connsiteY94" fmla="*/ 1034716 h 2526631"/>
              <a:gd name="connsiteX95" fmla="*/ 211653 w 3356541"/>
              <a:gd name="connsiteY95" fmla="*/ 1082842 h 2526631"/>
              <a:gd name="connsiteX96" fmla="*/ 187590 w 3356541"/>
              <a:gd name="connsiteY96" fmla="*/ 1118937 h 2526631"/>
              <a:gd name="connsiteX97" fmla="*/ 175558 w 3356541"/>
              <a:gd name="connsiteY97" fmla="*/ 1155031 h 2526631"/>
              <a:gd name="connsiteX98" fmla="*/ 151495 w 3356541"/>
              <a:gd name="connsiteY98" fmla="*/ 1179095 h 2526631"/>
              <a:gd name="connsiteX99" fmla="*/ 127432 w 3356541"/>
              <a:gd name="connsiteY99" fmla="*/ 1215189 h 2526631"/>
              <a:gd name="connsiteX100" fmla="*/ 91337 w 3356541"/>
              <a:gd name="connsiteY100" fmla="*/ 1227221 h 2526631"/>
              <a:gd name="connsiteX101" fmla="*/ 103369 w 3356541"/>
              <a:gd name="connsiteY101" fmla="*/ 1323473 h 2526631"/>
              <a:gd name="connsiteX102" fmla="*/ 115400 w 3356541"/>
              <a:gd name="connsiteY102" fmla="*/ 1359568 h 2526631"/>
              <a:gd name="connsiteX103" fmla="*/ 43211 w 3356541"/>
              <a:gd name="connsiteY103" fmla="*/ 1407695 h 2526631"/>
              <a:gd name="connsiteX104" fmla="*/ 7116 w 3356541"/>
              <a:gd name="connsiteY104" fmla="*/ 1479884 h 2526631"/>
              <a:gd name="connsiteX105" fmla="*/ 43211 w 3356541"/>
              <a:gd name="connsiteY105" fmla="*/ 1491916 h 2526631"/>
              <a:gd name="connsiteX106" fmla="*/ 91337 w 3356541"/>
              <a:gd name="connsiteY106" fmla="*/ 1467852 h 2526631"/>
              <a:gd name="connsiteX107" fmla="*/ 151495 w 3356541"/>
              <a:gd name="connsiteY107" fmla="*/ 1431758 h 2526631"/>
              <a:gd name="connsiteX108" fmla="*/ 163526 w 3356541"/>
              <a:gd name="connsiteY108" fmla="*/ 1479884 h 2526631"/>
              <a:gd name="connsiteX109" fmla="*/ 139463 w 3356541"/>
              <a:gd name="connsiteY109" fmla="*/ 1419726 h 2526631"/>
              <a:gd name="connsiteX110" fmla="*/ 199621 w 3356541"/>
              <a:gd name="connsiteY110" fmla="*/ 1467852 h 2526631"/>
              <a:gd name="connsiteX111" fmla="*/ 271811 w 3356541"/>
              <a:gd name="connsiteY111" fmla="*/ 1479884 h 2526631"/>
              <a:gd name="connsiteX112" fmla="*/ 356032 w 3356541"/>
              <a:gd name="connsiteY112" fmla="*/ 1528010 h 2526631"/>
              <a:gd name="connsiteX113" fmla="*/ 416190 w 3356541"/>
              <a:gd name="connsiteY113" fmla="*/ 1552073 h 2526631"/>
              <a:gd name="connsiteX114" fmla="*/ 476348 w 3356541"/>
              <a:gd name="connsiteY114" fmla="*/ 1600200 h 2526631"/>
              <a:gd name="connsiteX115" fmla="*/ 500411 w 3356541"/>
              <a:gd name="connsiteY115" fmla="*/ 1660358 h 2526631"/>
              <a:gd name="connsiteX116" fmla="*/ 536505 w 3356541"/>
              <a:gd name="connsiteY116" fmla="*/ 1648326 h 2526631"/>
              <a:gd name="connsiteX117" fmla="*/ 692916 w 3356541"/>
              <a:gd name="connsiteY117" fmla="*/ 1636295 h 2526631"/>
              <a:gd name="connsiteX118" fmla="*/ 777137 w 3356541"/>
              <a:gd name="connsiteY118" fmla="*/ 1708484 h 2526631"/>
              <a:gd name="connsiteX119" fmla="*/ 813232 w 3356541"/>
              <a:gd name="connsiteY119" fmla="*/ 1720516 h 2526631"/>
              <a:gd name="connsiteX120" fmla="*/ 825263 w 3356541"/>
              <a:gd name="connsiteY120" fmla="*/ 1888958 h 2526631"/>
              <a:gd name="connsiteX121" fmla="*/ 789169 w 3356541"/>
              <a:gd name="connsiteY121" fmla="*/ 1900989 h 2526631"/>
              <a:gd name="connsiteX122" fmla="*/ 813232 w 3356541"/>
              <a:gd name="connsiteY122" fmla="*/ 2021305 h 2526631"/>
              <a:gd name="connsiteX123" fmla="*/ 969642 w 3356541"/>
              <a:gd name="connsiteY123" fmla="*/ 2033337 h 2526631"/>
              <a:gd name="connsiteX124" fmla="*/ 1041832 w 3356541"/>
              <a:gd name="connsiteY124" fmla="*/ 2069431 h 2526631"/>
              <a:gd name="connsiteX125" fmla="*/ 1053863 w 3356541"/>
              <a:gd name="connsiteY125" fmla="*/ 2261937 h 2526631"/>
              <a:gd name="connsiteX126" fmla="*/ 1065895 w 3356541"/>
              <a:gd name="connsiteY126" fmla="*/ 2298031 h 2526631"/>
              <a:gd name="connsiteX127" fmla="*/ 1089958 w 3356541"/>
              <a:gd name="connsiteY127" fmla="*/ 2442410 h 2526631"/>
              <a:gd name="connsiteX128" fmla="*/ 1138084 w 3356541"/>
              <a:gd name="connsiteY128" fmla="*/ 2526631 h 2526631"/>
              <a:gd name="connsiteX129" fmla="*/ 1426842 w 3356541"/>
              <a:gd name="connsiteY129" fmla="*/ 2502568 h 2526631"/>
              <a:gd name="connsiteX130" fmla="*/ 1462937 w 3356541"/>
              <a:gd name="connsiteY130" fmla="*/ 2490537 h 2526631"/>
              <a:gd name="connsiteX131" fmla="*/ 1511063 w 3356541"/>
              <a:gd name="connsiteY131" fmla="*/ 2478505 h 2526631"/>
              <a:gd name="connsiteX132" fmla="*/ 1547158 w 3356541"/>
              <a:gd name="connsiteY132" fmla="*/ 2442410 h 2526631"/>
              <a:gd name="connsiteX133" fmla="*/ 1559190 w 3356541"/>
              <a:gd name="connsiteY133" fmla="*/ 2286000 h 2526631"/>
              <a:gd name="connsiteX134" fmla="*/ 1571221 w 3356541"/>
              <a:gd name="connsiteY134" fmla="*/ 2237873 h 2526631"/>
              <a:gd name="connsiteX135" fmla="*/ 1607316 w 3356541"/>
              <a:gd name="connsiteY135" fmla="*/ 2201779 h 2526631"/>
              <a:gd name="connsiteX136" fmla="*/ 1595284 w 3356541"/>
              <a:gd name="connsiteY136" fmla="*/ 2165684 h 2526631"/>
              <a:gd name="connsiteX137" fmla="*/ 1643411 w 3356541"/>
              <a:gd name="connsiteY137" fmla="*/ 2201779 h 252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356541" h="2526631">
                <a:moveTo>
                  <a:pt x="1547158" y="2237873"/>
                </a:moveTo>
                <a:cubicBezTo>
                  <a:pt x="1555179" y="2221831"/>
                  <a:pt x="1556873" y="2200508"/>
                  <a:pt x="1571221" y="2189747"/>
                </a:cubicBezTo>
                <a:cubicBezTo>
                  <a:pt x="1585865" y="2178764"/>
                  <a:pt x="1666545" y="2159900"/>
                  <a:pt x="1691537" y="2153652"/>
                </a:cubicBezTo>
                <a:cubicBezTo>
                  <a:pt x="1720340" y="2163253"/>
                  <a:pt x="1773663" y="2187283"/>
                  <a:pt x="1799821" y="2153652"/>
                </a:cubicBezTo>
                <a:cubicBezTo>
                  <a:pt x="1819672" y="2128129"/>
                  <a:pt x="1798721" y="2086947"/>
                  <a:pt x="1811853" y="2057400"/>
                </a:cubicBezTo>
                <a:cubicBezTo>
                  <a:pt x="1817004" y="2045811"/>
                  <a:pt x="1835567" y="2048119"/>
                  <a:pt x="1847948" y="2045368"/>
                </a:cubicBezTo>
                <a:cubicBezTo>
                  <a:pt x="1871762" y="2040076"/>
                  <a:pt x="1896074" y="2037347"/>
                  <a:pt x="1920137" y="2033337"/>
                </a:cubicBezTo>
                <a:cubicBezTo>
                  <a:pt x="2008227" y="1974609"/>
                  <a:pt x="1982604" y="1981263"/>
                  <a:pt x="2172800" y="2021305"/>
                </a:cubicBezTo>
                <a:cubicBezTo>
                  <a:pt x="2185210" y="2023918"/>
                  <a:pt x="2174279" y="2050365"/>
                  <a:pt x="2184832" y="2057400"/>
                </a:cubicBezTo>
                <a:cubicBezTo>
                  <a:pt x="2201847" y="2068743"/>
                  <a:pt x="2224778" y="2066321"/>
                  <a:pt x="2244990" y="2069431"/>
                </a:cubicBezTo>
                <a:cubicBezTo>
                  <a:pt x="2276948" y="2074348"/>
                  <a:pt x="2309158" y="2077452"/>
                  <a:pt x="2341242" y="2081463"/>
                </a:cubicBezTo>
                <a:cubicBezTo>
                  <a:pt x="2365305" y="2089484"/>
                  <a:pt x="2388824" y="2111678"/>
                  <a:pt x="2413432" y="2105526"/>
                </a:cubicBezTo>
                <a:cubicBezTo>
                  <a:pt x="2500660" y="2083720"/>
                  <a:pt x="2445104" y="2095140"/>
                  <a:pt x="2581874" y="2081463"/>
                </a:cubicBezTo>
                <a:cubicBezTo>
                  <a:pt x="2593906" y="2073442"/>
                  <a:pt x="2605414" y="2064574"/>
                  <a:pt x="2617969" y="2057400"/>
                </a:cubicBezTo>
                <a:cubicBezTo>
                  <a:pt x="2702411" y="2009148"/>
                  <a:pt x="2678692" y="2034306"/>
                  <a:pt x="2822505" y="2045368"/>
                </a:cubicBezTo>
                <a:cubicBezTo>
                  <a:pt x="2834537" y="2049379"/>
                  <a:pt x="2845917" y="2057400"/>
                  <a:pt x="2858600" y="2057400"/>
                </a:cubicBezTo>
                <a:cubicBezTo>
                  <a:pt x="2901512" y="2057400"/>
                  <a:pt x="2898238" y="2030974"/>
                  <a:pt x="2930790" y="2009273"/>
                </a:cubicBezTo>
                <a:cubicBezTo>
                  <a:pt x="2941342" y="2002238"/>
                  <a:pt x="2954581" y="2000318"/>
                  <a:pt x="2966884" y="1997242"/>
                </a:cubicBezTo>
                <a:cubicBezTo>
                  <a:pt x="2986723" y="1992282"/>
                  <a:pt x="3007079" y="1989646"/>
                  <a:pt x="3027042" y="1985210"/>
                </a:cubicBezTo>
                <a:cubicBezTo>
                  <a:pt x="3043184" y="1981623"/>
                  <a:pt x="3059127" y="1977189"/>
                  <a:pt x="3075169" y="1973179"/>
                </a:cubicBezTo>
                <a:cubicBezTo>
                  <a:pt x="3064697" y="1847525"/>
                  <a:pt x="3043702" y="1855640"/>
                  <a:pt x="3087200" y="1768642"/>
                </a:cubicBezTo>
                <a:cubicBezTo>
                  <a:pt x="3093667" y="1755708"/>
                  <a:pt x="3103242" y="1744579"/>
                  <a:pt x="3111263" y="1732547"/>
                </a:cubicBezTo>
                <a:cubicBezTo>
                  <a:pt x="3107253" y="1716505"/>
                  <a:pt x="3109562" y="1697333"/>
                  <a:pt x="3099232" y="1684421"/>
                </a:cubicBezTo>
                <a:cubicBezTo>
                  <a:pt x="3091309" y="1674518"/>
                  <a:pt x="3075767" y="1673537"/>
                  <a:pt x="3063137" y="1672389"/>
                </a:cubicBezTo>
                <a:cubicBezTo>
                  <a:pt x="2987145" y="1665481"/>
                  <a:pt x="2910737" y="1664368"/>
                  <a:pt x="2834537" y="1660358"/>
                </a:cubicBezTo>
                <a:cubicBezTo>
                  <a:pt x="2822533" y="1516319"/>
                  <a:pt x="2865136" y="1530812"/>
                  <a:pt x="2774379" y="1491916"/>
                </a:cubicBezTo>
                <a:cubicBezTo>
                  <a:pt x="2762722" y="1486920"/>
                  <a:pt x="2750316" y="1483895"/>
                  <a:pt x="2738284" y="1479884"/>
                </a:cubicBezTo>
                <a:cubicBezTo>
                  <a:pt x="2742295" y="1467852"/>
                  <a:pt x="2742706" y="1453935"/>
                  <a:pt x="2750316" y="1443789"/>
                </a:cubicBezTo>
                <a:cubicBezTo>
                  <a:pt x="2785508" y="1396866"/>
                  <a:pt x="2804822" y="1387399"/>
                  <a:pt x="2846569" y="1359568"/>
                </a:cubicBezTo>
                <a:cubicBezTo>
                  <a:pt x="2870632" y="1379621"/>
                  <a:pt x="2892696" y="1402351"/>
                  <a:pt x="2918758" y="1419726"/>
                </a:cubicBezTo>
                <a:cubicBezTo>
                  <a:pt x="2967838" y="1452446"/>
                  <a:pt x="3121590" y="1419848"/>
                  <a:pt x="3123295" y="1419726"/>
                </a:cubicBezTo>
                <a:cubicBezTo>
                  <a:pt x="3127305" y="1391652"/>
                  <a:pt x="3126358" y="1362408"/>
                  <a:pt x="3135326" y="1335505"/>
                </a:cubicBezTo>
                <a:cubicBezTo>
                  <a:pt x="3138913" y="1324743"/>
                  <a:pt x="3150532" y="1318528"/>
                  <a:pt x="3159390" y="1311442"/>
                </a:cubicBezTo>
                <a:cubicBezTo>
                  <a:pt x="3200698" y="1278396"/>
                  <a:pt x="3197994" y="1286877"/>
                  <a:pt x="3255642" y="1275347"/>
                </a:cubicBezTo>
                <a:cubicBezTo>
                  <a:pt x="3267674" y="1267326"/>
                  <a:pt x="3278446" y="1256980"/>
                  <a:pt x="3291737" y="1251284"/>
                </a:cubicBezTo>
                <a:cubicBezTo>
                  <a:pt x="3306936" y="1244770"/>
                  <a:pt x="3333020" y="1254306"/>
                  <a:pt x="3339863" y="1239252"/>
                </a:cubicBezTo>
                <a:cubicBezTo>
                  <a:pt x="3356541" y="1202560"/>
                  <a:pt x="3347884" y="1159042"/>
                  <a:pt x="3351895" y="1118937"/>
                </a:cubicBezTo>
                <a:cubicBezTo>
                  <a:pt x="3338754" y="1053233"/>
                  <a:pt x="3349985" y="1069689"/>
                  <a:pt x="3315800" y="1022684"/>
                </a:cubicBezTo>
                <a:cubicBezTo>
                  <a:pt x="3292211" y="990249"/>
                  <a:pt x="3265858" y="959800"/>
                  <a:pt x="3243611" y="926431"/>
                </a:cubicBezTo>
                <a:cubicBezTo>
                  <a:pt x="3235590" y="914400"/>
                  <a:pt x="3231315" y="898742"/>
                  <a:pt x="3219548" y="890337"/>
                </a:cubicBezTo>
                <a:cubicBezTo>
                  <a:pt x="3201973" y="877784"/>
                  <a:pt x="3179612" y="873856"/>
                  <a:pt x="3159390" y="866273"/>
                </a:cubicBezTo>
                <a:cubicBezTo>
                  <a:pt x="3103264" y="845226"/>
                  <a:pt x="3094602" y="848577"/>
                  <a:pt x="3015011" y="842210"/>
                </a:cubicBezTo>
                <a:cubicBezTo>
                  <a:pt x="2950922" y="837083"/>
                  <a:pt x="2886674" y="834189"/>
                  <a:pt x="2822505" y="830179"/>
                </a:cubicBezTo>
                <a:cubicBezTo>
                  <a:pt x="2866222" y="786464"/>
                  <a:pt x="2896246" y="769631"/>
                  <a:pt x="2822505" y="673768"/>
                </a:cubicBezTo>
                <a:cubicBezTo>
                  <a:pt x="2817862" y="667732"/>
                  <a:pt x="2689768" y="641977"/>
                  <a:pt x="2666095" y="637673"/>
                </a:cubicBezTo>
                <a:cubicBezTo>
                  <a:pt x="2642093" y="633309"/>
                  <a:pt x="2617968" y="629652"/>
                  <a:pt x="2593905" y="625642"/>
                </a:cubicBezTo>
                <a:cubicBezTo>
                  <a:pt x="2572516" y="593557"/>
                  <a:pt x="2547183" y="573992"/>
                  <a:pt x="2581874" y="529389"/>
                </a:cubicBezTo>
                <a:cubicBezTo>
                  <a:pt x="2599629" y="506561"/>
                  <a:pt x="2654063" y="481263"/>
                  <a:pt x="2654063" y="481263"/>
                </a:cubicBezTo>
                <a:cubicBezTo>
                  <a:pt x="2662084" y="469231"/>
                  <a:pt x="2677324" y="459606"/>
                  <a:pt x="2678126" y="445168"/>
                </a:cubicBezTo>
                <a:cubicBezTo>
                  <a:pt x="2681470" y="384970"/>
                  <a:pt x="2680059" y="323347"/>
                  <a:pt x="2666095" y="264695"/>
                </a:cubicBezTo>
                <a:cubicBezTo>
                  <a:pt x="2649421" y="194665"/>
                  <a:pt x="2593441" y="174777"/>
                  <a:pt x="2533748" y="156410"/>
                </a:cubicBezTo>
                <a:cubicBezTo>
                  <a:pt x="2510432" y="149236"/>
                  <a:pt x="2485621" y="148389"/>
                  <a:pt x="2461558" y="144379"/>
                </a:cubicBezTo>
                <a:cubicBezTo>
                  <a:pt x="2449526" y="132347"/>
                  <a:pt x="2434901" y="122442"/>
                  <a:pt x="2425463" y="108284"/>
                </a:cubicBezTo>
                <a:cubicBezTo>
                  <a:pt x="2378575" y="37951"/>
                  <a:pt x="2470595" y="105287"/>
                  <a:pt x="2377337" y="12031"/>
                </a:cubicBezTo>
                <a:cubicBezTo>
                  <a:pt x="2368369" y="3063"/>
                  <a:pt x="2353274" y="4010"/>
                  <a:pt x="2341242" y="0"/>
                </a:cubicBezTo>
                <a:cubicBezTo>
                  <a:pt x="2325200" y="24063"/>
                  <a:pt x="2302262" y="44753"/>
                  <a:pt x="2293116" y="72189"/>
                </a:cubicBezTo>
                <a:cubicBezTo>
                  <a:pt x="2289105" y="84221"/>
                  <a:pt x="2288119" y="97731"/>
                  <a:pt x="2281084" y="108284"/>
                </a:cubicBezTo>
                <a:cubicBezTo>
                  <a:pt x="2271646" y="122441"/>
                  <a:pt x="2257021" y="132347"/>
                  <a:pt x="2244990" y="144379"/>
                </a:cubicBezTo>
                <a:cubicBezTo>
                  <a:pt x="2063993" y="108178"/>
                  <a:pt x="2300404" y="164460"/>
                  <a:pt x="2136705" y="96252"/>
                </a:cubicBezTo>
                <a:cubicBezTo>
                  <a:pt x="2106178" y="83532"/>
                  <a:pt x="2072537" y="80210"/>
                  <a:pt x="2040453" y="72189"/>
                </a:cubicBezTo>
                <a:cubicBezTo>
                  <a:pt x="2028421" y="80210"/>
                  <a:pt x="2017649" y="90556"/>
                  <a:pt x="2004358" y="96252"/>
                </a:cubicBezTo>
                <a:cubicBezTo>
                  <a:pt x="1989159" y="102766"/>
                  <a:pt x="1969990" y="99111"/>
                  <a:pt x="1956232" y="108284"/>
                </a:cubicBezTo>
                <a:cubicBezTo>
                  <a:pt x="1936242" y="121611"/>
                  <a:pt x="1927000" y="159884"/>
                  <a:pt x="1920137" y="180473"/>
                </a:cubicBezTo>
                <a:cubicBezTo>
                  <a:pt x="1904917" y="347888"/>
                  <a:pt x="1951398" y="325880"/>
                  <a:pt x="1775758" y="300789"/>
                </a:cubicBezTo>
                <a:cubicBezTo>
                  <a:pt x="1763203" y="298995"/>
                  <a:pt x="1751695" y="292768"/>
                  <a:pt x="1739663" y="288758"/>
                </a:cubicBezTo>
                <a:cubicBezTo>
                  <a:pt x="1715600" y="292768"/>
                  <a:pt x="1691395" y="296005"/>
                  <a:pt x="1667474" y="300789"/>
                </a:cubicBezTo>
                <a:cubicBezTo>
                  <a:pt x="1651259" y="304032"/>
                  <a:pt x="1632051" y="302235"/>
                  <a:pt x="1619348" y="312821"/>
                </a:cubicBezTo>
                <a:cubicBezTo>
                  <a:pt x="1605569" y="324303"/>
                  <a:pt x="1609879" y="350522"/>
                  <a:pt x="1595284" y="360947"/>
                </a:cubicBezTo>
                <a:cubicBezTo>
                  <a:pt x="1578643" y="372833"/>
                  <a:pt x="1554965" y="368019"/>
                  <a:pt x="1535126" y="372979"/>
                </a:cubicBezTo>
                <a:cubicBezTo>
                  <a:pt x="1522823" y="376055"/>
                  <a:pt x="1511603" y="383334"/>
                  <a:pt x="1499032" y="385010"/>
                </a:cubicBezTo>
                <a:cubicBezTo>
                  <a:pt x="1451162" y="391393"/>
                  <a:pt x="1402779" y="393031"/>
                  <a:pt x="1354653" y="397042"/>
                </a:cubicBezTo>
                <a:cubicBezTo>
                  <a:pt x="1338611" y="393031"/>
                  <a:pt x="1322896" y="382672"/>
                  <a:pt x="1306526" y="385010"/>
                </a:cubicBezTo>
                <a:cubicBezTo>
                  <a:pt x="1269978" y="390231"/>
                  <a:pt x="1266147" y="418052"/>
                  <a:pt x="1258400" y="445168"/>
                </a:cubicBezTo>
                <a:cubicBezTo>
                  <a:pt x="1253857" y="461068"/>
                  <a:pt x="1250379" y="477253"/>
                  <a:pt x="1246369" y="493295"/>
                </a:cubicBezTo>
                <a:cubicBezTo>
                  <a:pt x="1242358" y="533400"/>
                  <a:pt x="1252363" y="577560"/>
                  <a:pt x="1234337" y="613610"/>
                </a:cubicBezTo>
                <a:cubicBezTo>
                  <a:pt x="1223427" y="635429"/>
                  <a:pt x="1236484" y="561272"/>
                  <a:pt x="1222305" y="541421"/>
                </a:cubicBezTo>
                <a:cubicBezTo>
                  <a:pt x="1212694" y="527965"/>
                  <a:pt x="1190221" y="533400"/>
                  <a:pt x="1174179" y="529389"/>
                </a:cubicBezTo>
                <a:cubicBezTo>
                  <a:pt x="1162147" y="521368"/>
                  <a:pt x="1148309" y="515551"/>
                  <a:pt x="1138084" y="505326"/>
                </a:cubicBezTo>
                <a:cubicBezTo>
                  <a:pt x="1099274" y="466516"/>
                  <a:pt x="1130493" y="465992"/>
                  <a:pt x="1077926" y="433137"/>
                </a:cubicBezTo>
                <a:cubicBezTo>
                  <a:pt x="1059612" y="421690"/>
                  <a:pt x="1037821" y="417094"/>
                  <a:pt x="1017769" y="409073"/>
                </a:cubicBezTo>
                <a:cubicBezTo>
                  <a:pt x="933548" y="417094"/>
                  <a:pt x="847777" y="415165"/>
                  <a:pt x="765105" y="433137"/>
                </a:cubicBezTo>
                <a:cubicBezTo>
                  <a:pt x="702770" y="446688"/>
                  <a:pt x="755905" y="484095"/>
                  <a:pt x="765105" y="493295"/>
                </a:cubicBezTo>
                <a:cubicBezTo>
                  <a:pt x="753074" y="553453"/>
                  <a:pt x="735433" y="612756"/>
                  <a:pt x="729011" y="673768"/>
                </a:cubicBezTo>
                <a:cubicBezTo>
                  <a:pt x="727280" y="690213"/>
                  <a:pt x="729349" y="710202"/>
                  <a:pt x="741042" y="721895"/>
                </a:cubicBezTo>
                <a:cubicBezTo>
                  <a:pt x="752735" y="733588"/>
                  <a:pt x="773127" y="729916"/>
                  <a:pt x="789169" y="733926"/>
                </a:cubicBezTo>
                <a:cubicBezTo>
                  <a:pt x="801200" y="741947"/>
                  <a:pt x="812708" y="750815"/>
                  <a:pt x="825263" y="757989"/>
                </a:cubicBezTo>
                <a:cubicBezTo>
                  <a:pt x="858886" y="777202"/>
                  <a:pt x="904749" y="775941"/>
                  <a:pt x="861358" y="830179"/>
                </a:cubicBezTo>
                <a:cubicBezTo>
                  <a:pt x="853435" y="840082"/>
                  <a:pt x="837295" y="838200"/>
                  <a:pt x="825263" y="842210"/>
                </a:cubicBezTo>
                <a:cubicBezTo>
                  <a:pt x="817242" y="854242"/>
                  <a:pt x="808222" y="865664"/>
                  <a:pt x="801200" y="878305"/>
                </a:cubicBezTo>
                <a:cubicBezTo>
                  <a:pt x="788135" y="901823"/>
                  <a:pt x="785773" y="933272"/>
                  <a:pt x="765105" y="950495"/>
                </a:cubicBezTo>
                <a:cubicBezTo>
                  <a:pt x="754037" y="959719"/>
                  <a:pt x="695388" y="916048"/>
                  <a:pt x="692916" y="914400"/>
                </a:cubicBezTo>
                <a:cubicBezTo>
                  <a:pt x="556558" y="918410"/>
                  <a:pt x="418298" y="903382"/>
                  <a:pt x="283842" y="926431"/>
                </a:cubicBezTo>
                <a:cubicBezTo>
                  <a:pt x="263686" y="929886"/>
                  <a:pt x="283154" y="969574"/>
                  <a:pt x="271811" y="986589"/>
                </a:cubicBezTo>
                <a:cubicBezTo>
                  <a:pt x="264776" y="997142"/>
                  <a:pt x="247748" y="994610"/>
                  <a:pt x="235716" y="998621"/>
                </a:cubicBezTo>
                <a:cubicBezTo>
                  <a:pt x="231705" y="1010653"/>
                  <a:pt x="227168" y="1022521"/>
                  <a:pt x="223684" y="1034716"/>
                </a:cubicBezTo>
                <a:cubicBezTo>
                  <a:pt x="219141" y="1050615"/>
                  <a:pt x="218167" y="1067643"/>
                  <a:pt x="211653" y="1082842"/>
                </a:cubicBezTo>
                <a:cubicBezTo>
                  <a:pt x="205957" y="1096133"/>
                  <a:pt x="194057" y="1106003"/>
                  <a:pt x="187590" y="1118937"/>
                </a:cubicBezTo>
                <a:cubicBezTo>
                  <a:pt x="181918" y="1130280"/>
                  <a:pt x="182083" y="1144156"/>
                  <a:pt x="175558" y="1155031"/>
                </a:cubicBezTo>
                <a:cubicBezTo>
                  <a:pt x="169722" y="1164758"/>
                  <a:pt x="158581" y="1170237"/>
                  <a:pt x="151495" y="1179095"/>
                </a:cubicBezTo>
                <a:cubicBezTo>
                  <a:pt x="142462" y="1190386"/>
                  <a:pt x="138723" y="1206156"/>
                  <a:pt x="127432" y="1215189"/>
                </a:cubicBezTo>
                <a:cubicBezTo>
                  <a:pt x="117529" y="1223112"/>
                  <a:pt x="103369" y="1223210"/>
                  <a:pt x="91337" y="1227221"/>
                </a:cubicBezTo>
                <a:cubicBezTo>
                  <a:pt x="95348" y="1259305"/>
                  <a:pt x="97585" y="1291661"/>
                  <a:pt x="103369" y="1323473"/>
                </a:cubicBezTo>
                <a:cubicBezTo>
                  <a:pt x="105638" y="1335951"/>
                  <a:pt x="119411" y="1347536"/>
                  <a:pt x="115400" y="1359568"/>
                </a:cubicBezTo>
                <a:cubicBezTo>
                  <a:pt x="104134" y="1393364"/>
                  <a:pt x="70257" y="1398679"/>
                  <a:pt x="43211" y="1407695"/>
                </a:cubicBezTo>
                <a:cubicBezTo>
                  <a:pt x="39158" y="1413774"/>
                  <a:pt x="0" y="1465652"/>
                  <a:pt x="7116" y="1479884"/>
                </a:cubicBezTo>
                <a:cubicBezTo>
                  <a:pt x="12788" y="1491228"/>
                  <a:pt x="31179" y="1487905"/>
                  <a:pt x="43211" y="1491916"/>
                </a:cubicBezTo>
                <a:cubicBezTo>
                  <a:pt x="59253" y="1483895"/>
                  <a:pt x="73799" y="1471610"/>
                  <a:pt x="91337" y="1467852"/>
                </a:cubicBezTo>
                <a:cubicBezTo>
                  <a:pt x="206759" y="1443119"/>
                  <a:pt x="263213" y="1476445"/>
                  <a:pt x="151495" y="1431758"/>
                </a:cubicBezTo>
                <a:cubicBezTo>
                  <a:pt x="155505" y="1447800"/>
                  <a:pt x="175218" y="1491576"/>
                  <a:pt x="163526" y="1479884"/>
                </a:cubicBezTo>
                <a:cubicBezTo>
                  <a:pt x="148254" y="1464612"/>
                  <a:pt x="118974" y="1426556"/>
                  <a:pt x="139463" y="1419726"/>
                </a:cubicBezTo>
                <a:cubicBezTo>
                  <a:pt x="163825" y="1411605"/>
                  <a:pt x="176243" y="1457226"/>
                  <a:pt x="199621" y="1467852"/>
                </a:cubicBezTo>
                <a:cubicBezTo>
                  <a:pt x="221830" y="1477947"/>
                  <a:pt x="247748" y="1475873"/>
                  <a:pt x="271811" y="1479884"/>
                </a:cubicBezTo>
                <a:cubicBezTo>
                  <a:pt x="310523" y="1505693"/>
                  <a:pt x="310234" y="1507656"/>
                  <a:pt x="356032" y="1528010"/>
                </a:cubicBezTo>
                <a:cubicBezTo>
                  <a:pt x="375768" y="1536781"/>
                  <a:pt x="396873" y="1542414"/>
                  <a:pt x="416190" y="1552073"/>
                </a:cubicBezTo>
                <a:cubicBezTo>
                  <a:pt x="446541" y="1567249"/>
                  <a:pt x="453968" y="1577821"/>
                  <a:pt x="476348" y="1600200"/>
                </a:cubicBezTo>
                <a:cubicBezTo>
                  <a:pt x="484369" y="1620253"/>
                  <a:pt x="483546" y="1646866"/>
                  <a:pt x="500411" y="1660358"/>
                </a:cubicBezTo>
                <a:cubicBezTo>
                  <a:pt x="510314" y="1668281"/>
                  <a:pt x="523921" y="1649899"/>
                  <a:pt x="536505" y="1648326"/>
                </a:cubicBezTo>
                <a:cubicBezTo>
                  <a:pt x="588392" y="1641840"/>
                  <a:pt x="640779" y="1640305"/>
                  <a:pt x="692916" y="1636295"/>
                </a:cubicBezTo>
                <a:cubicBezTo>
                  <a:pt x="722520" y="1665899"/>
                  <a:pt x="740488" y="1690160"/>
                  <a:pt x="777137" y="1708484"/>
                </a:cubicBezTo>
                <a:cubicBezTo>
                  <a:pt x="788481" y="1714156"/>
                  <a:pt x="801200" y="1716505"/>
                  <a:pt x="813232" y="1720516"/>
                </a:cubicBezTo>
                <a:cubicBezTo>
                  <a:pt x="817242" y="1776663"/>
                  <a:pt x="832703" y="1833161"/>
                  <a:pt x="825263" y="1888958"/>
                </a:cubicBezTo>
                <a:cubicBezTo>
                  <a:pt x="823587" y="1901529"/>
                  <a:pt x="790317" y="1888359"/>
                  <a:pt x="789169" y="1900989"/>
                </a:cubicBezTo>
                <a:cubicBezTo>
                  <a:pt x="785466" y="1941721"/>
                  <a:pt x="780250" y="1997118"/>
                  <a:pt x="813232" y="2021305"/>
                </a:cubicBezTo>
                <a:cubicBezTo>
                  <a:pt x="855399" y="2052228"/>
                  <a:pt x="917505" y="2029326"/>
                  <a:pt x="969642" y="2033337"/>
                </a:cubicBezTo>
                <a:cubicBezTo>
                  <a:pt x="981816" y="2037395"/>
                  <a:pt x="1038100" y="2052638"/>
                  <a:pt x="1041832" y="2069431"/>
                </a:cubicBezTo>
                <a:cubicBezTo>
                  <a:pt x="1055779" y="2132194"/>
                  <a:pt x="1047132" y="2197996"/>
                  <a:pt x="1053863" y="2261937"/>
                </a:cubicBezTo>
                <a:cubicBezTo>
                  <a:pt x="1055191" y="2274550"/>
                  <a:pt x="1061884" y="2286000"/>
                  <a:pt x="1065895" y="2298031"/>
                </a:cubicBezTo>
                <a:cubicBezTo>
                  <a:pt x="1070263" y="2332978"/>
                  <a:pt x="1075051" y="2402659"/>
                  <a:pt x="1089958" y="2442410"/>
                </a:cubicBezTo>
                <a:cubicBezTo>
                  <a:pt x="1103044" y="2477305"/>
                  <a:pt x="1118135" y="2496708"/>
                  <a:pt x="1138084" y="2526631"/>
                </a:cubicBezTo>
                <a:cubicBezTo>
                  <a:pt x="1234337" y="2518610"/>
                  <a:pt x="1330846" y="2513234"/>
                  <a:pt x="1426842" y="2502568"/>
                </a:cubicBezTo>
                <a:cubicBezTo>
                  <a:pt x="1439447" y="2501167"/>
                  <a:pt x="1450743" y="2494021"/>
                  <a:pt x="1462937" y="2490537"/>
                </a:cubicBezTo>
                <a:cubicBezTo>
                  <a:pt x="1478837" y="2485994"/>
                  <a:pt x="1495021" y="2482516"/>
                  <a:pt x="1511063" y="2478505"/>
                </a:cubicBezTo>
                <a:cubicBezTo>
                  <a:pt x="1523095" y="2466473"/>
                  <a:pt x="1543031" y="2458917"/>
                  <a:pt x="1547158" y="2442410"/>
                </a:cubicBezTo>
                <a:cubicBezTo>
                  <a:pt x="1559841" y="2391681"/>
                  <a:pt x="1553080" y="2337933"/>
                  <a:pt x="1559190" y="2286000"/>
                </a:cubicBezTo>
                <a:cubicBezTo>
                  <a:pt x="1561122" y="2269577"/>
                  <a:pt x="1563017" y="2252230"/>
                  <a:pt x="1571221" y="2237873"/>
                </a:cubicBezTo>
                <a:cubicBezTo>
                  <a:pt x="1579663" y="2223100"/>
                  <a:pt x="1595284" y="2213810"/>
                  <a:pt x="1607316" y="2201779"/>
                </a:cubicBezTo>
                <a:cubicBezTo>
                  <a:pt x="1603305" y="2189747"/>
                  <a:pt x="1583940" y="2171356"/>
                  <a:pt x="1595284" y="2165684"/>
                </a:cubicBezTo>
                <a:cubicBezTo>
                  <a:pt x="1604354" y="2161149"/>
                  <a:pt x="1633606" y="2191974"/>
                  <a:pt x="1643411" y="2201779"/>
                </a:cubicBezTo>
              </a:path>
            </a:pathLst>
          </a:custGeom>
          <a:solidFill>
            <a:srgbClr val="260404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uk-UA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5984" y="2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+mn-cs"/>
              </a:rPr>
              <a:t>Що таке рельєф?</a:t>
            </a:r>
            <a:endParaRPr lang="uk-UA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1656"/>
            <a:ext cx="9144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4138" indent="180975" fontAlgn="auto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solidFill>
                  <a:prstClr val="black"/>
                </a:solidFill>
              </a:rPr>
              <a:t>Поверхня земної кори як на суші, так і на дні морів і океанів нерівна.</a:t>
            </a:r>
            <a:br>
              <a:rPr lang="uk-UA" sz="2400" b="1" dirty="0" smtClean="0">
                <a:solidFill>
                  <a:prstClr val="black"/>
                </a:solidFill>
              </a:rPr>
            </a:br>
            <a:r>
              <a:rPr lang="uk-UA" sz="2400" b="1" dirty="0" smtClean="0">
                <a:solidFill>
                  <a:prstClr val="black"/>
                </a:solidFill>
              </a:rPr>
              <a:t>    На одних її ділянках піднімаються гори або розташовуються рівнини, на інших — глибокі западини. </a:t>
            </a:r>
            <a:br>
              <a:rPr lang="uk-UA" sz="2400" b="1" dirty="0" smtClean="0">
                <a:solidFill>
                  <a:prstClr val="black"/>
                </a:solidFill>
              </a:rPr>
            </a:br>
            <a:r>
              <a:rPr lang="uk-UA" sz="2400" b="1" dirty="0" smtClean="0">
                <a:solidFill>
                  <a:prstClr val="black"/>
                </a:solidFill>
              </a:rPr>
              <a:t>     Тільки завдяки нерівностям на Землі існують суша і життя на ній. </a:t>
            </a:r>
            <a:endParaRPr lang="uk-UA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83568" y="3573016"/>
            <a:ext cx="2592288" cy="2664295"/>
          </a:xfrm>
          <a:prstGeom prst="ellipse">
            <a:avLst/>
          </a:prstGeom>
          <a:gradFill flip="none" rotWithShape="1">
            <a:gsLst>
              <a:gs pos="4000">
                <a:srgbClr val="FFF200"/>
              </a:gs>
              <a:gs pos="25000">
                <a:srgbClr val="FF7A00"/>
              </a:gs>
              <a:gs pos="50000">
                <a:srgbClr val="FF0300"/>
              </a:gs>
              <a:gs pos="90000">
                <a:srgbClr val="26040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uk-UA">
              <a:solidFill>
                <a:prstClr val="white"/>
              </a:solidFill>
            </a:endParaRPr>
          </a:p>
        </p:txBody>
      </p:sp>
      <p:sp>
        <p:nvSpPr>
          <p:cNvPr id="5" name="Секторна 4"/>
          <p:cNvSpPr/>
          <p:nvPr/>
        </p:nvSpPr>
        <p:spPr>
          <a:xfrm rot="7867298">
            <a:off x="2271357" y="1776937"/>
            <a:ext cx="4333871" cy="4464385"/>
          </a:xfrm>
          <a:prstGeom prst="pie">
            <a:avLst>
              <a:gd name="adj1" fmla="val 11509201"/>
              <a:gd name="adj2" fmla="val 16857160"/>
            </a:avLst>
          </a:prstGeom>
          <a:solidFill>
            <a:srgbClr val="0000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uk-UA">
              <a:solidFill>
                <a:prstClr val="black"/>
              </a:solidFill>
            </a:endParaRPr>
          </a:p>
        </p:txBody>
      </p:sp>
      <p:sp>
        <p:nvSpPr>
          <p:cNvPr id="4" name="Секторна 3"/>
          <p:cNvSpPr/>
          <p:nvPr/>
        </p:nvSpPr>
        <p:spPr>
          <a:xfrm rot="7593742">
            <a:off x="2681179" y="2330654"/>
            <a:ext cx="3595788" cy="3389522"/>
          </a:xfrm>
          <a:prstGeom prst="pie">
            <a:avLst>
              <a:gd name="adj1" fmla="val 11669664"/>
              <a:gd name="adj2" fmla="val 17163443"/>
            </a:avLst>
          </a:prstGeom>
          <a:gradFill flip="none" rotWithShape="1">
            <a:gsLst>
              <a:gs pos="17000">
                <a:srgbClr val="FFF200"/>
              </a:gs>
              <a:gs pos="43000">
                <a:srgbClr val="FF0000"/>
              </a:gs>
              <a:gs pos="79000">
                <a:srgbClr val="FF0300"/>
              </a:gs>
              <a:gs pos="77000">
                <a:srgbClr val="22040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uk-UA">
              <a:solidFill>
                <a:prstClr val="black"/>
              </a:solidFill>
            </a:endParaRPr>
          </a:p>
        </p:txBody>
      </p:sp>
      <p:cxnSp>
        <p:nvCxnSpPr>
          <p:cNvPr id="13" name="Пряма зі стрілкою 12"/>
          <p:cNvCxnSpPr/>
          <p:nvPr/>
        </p:nvCxnSpPr>
        <p:spPr>
          <a:xfrm flipH="1">
            <a:off x="6588224" y="4077072"/>
            <a:ext cx="2016224" cy="0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зі стрілкою 13"/>
          <p:cNvCxnSpPr/>
          <p:nvPr/>
        </p:nvCxnSpPr>
        <p:spPr>
          <a:xfrm>
            <a:off x="5436096" y="4077072"/>
            <a:ext cx="792088" cy="0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20272" y="3356992"/>
            <a:ext cx="15121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prstClr val="black"/>
                </a:solidFill>
              </a:rPr>
              <a:t>2450 м!</a:t>
            </a:r>
            <a:endParaRPr lang="uk-U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5856" y="5301209"/>
            <a:ext cx="5868144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solidFill>
                  <a:prstClr val="black"/>
                </a:solidFill>
              </a:rPr>
              <a:t>Якби поверхня планети була плоскою, вона виявилася б покрита океаном глибиною 2450 м!</a:t>
            </a:r>
            <a:endParaRPr lang="uk-UA"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10" grpId="0" animBg="1"/>
      <p:bldP spid="6" grpId="0" animBg="1"/>
      <p:bldP spid="5" grpId="0" animBg="1"/>
      <p:bldP spid="4" grpId="0" animBg="1"/>
      <p:bldP spid="1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карта півкуль прозо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5157192"/>
            <a:ext cx="914400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6700" indent="-266700" fontAlgn="auto">
              <a:spcBef>
                <a:spcPts val="0"/>
              </a:spcBef>
              <a:spcAft>
                <a:spcPts val="0"/>
              </a:spcAft>
            </a:pPr>
            <a:r>
              <a:rPr lang="uk-UA" sz="2800" b="1" dirty="0" smtClean="0">
                <a:solidFill>
                  <a:prstClr val="black"/>
                </a:solidFill>
              </a:rPr>
              <a:t>       </a:t>
            </a:r>
            <a:r>
              <a:rPr lang="uk-UA" sz="2800" b="1" dirty="0" smtClean="0">
                <a:solidFill>
                  <a:srgbClr val="FF0000"/>
                </a:solidFill>
              </a:rPr>
              <a:t>Планетарні</a:t>
            </a:r>
            <a:r>
              <a:rPr lang="uk-UA" sz="2800" dirty="0" smtClean="0">
                <a:solidFill>
                  <a:prstClr val="black"/>
                </a:solidFill>
              </a:rPr>
              <a:t> форми рельєфу —</a:t>
            </a:r>
            <a:br>
              <a:rPr lang="uk-UA" sz="2800" dirty="0" smtClean="0">
                <a:solidFill>
                  <a:prstClr val="black"/>
                </a:solidFill>
              </a:rPr>
            </a:br>
            <a:r>
              <a:rPr lang="uk-UA" sz="2800" dirty="0" smtClean="0">
                <a:solidFill>
                  <a:prstClr val="black"/>
                </a:solidFill>
              </a:rPr>
              <a:t> це 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</a:rPr>
              <a:t>материки </a:t>
            </a:r>
            <a:r>
              <a:rPr lang="uk-UA" sz="2800" dirty="0" smtClean="0">
                <a:solidFill>
                  <a:prstClr val="black"/>
                </a:solidFill>
              </a:rPr>
              <a:t>та  </a:t>
            </a:r>
            <a:r>
              <a:rPr lang="uk-UA" sz="2800" b="1" dirty="0" smtClean="0">
                <a:solidFill>
                  <a:srgbClr val="FF0000"/>
                </a:solidFill>
              </a:rPr>
              <a:t>западини </a:t>
            </a:r>
            <a:r>
              <a:rPr lang="uk-UA" sz="2800" dirty="0" smtClean="0">
                <a:solidFill>
                  <a:prstClr val="black"/>
                </a:solidFill>
              </a:rPr>
              <a:t>океану.</a:t>
            </a:r>
            <a:r>
              <a:rPr lang="uk-UA" sz="2800" b="1" dirty="0" smtClean="0">
                <a:solidFill>
                  <a:prstClr val="black"/>
                </a:solidFill>
              </a:rPr>
              <a:t> </a:t>
            </a:r>
            <a:r>
              <a:rPr lang="uk-UA" sz="2800" dirty="0" smtClean="0">
                <a:solidFill>
                  <a:prstClr val="black"/>
                </a:solidFill>
              </a:rPr>
              <a:t> </a:t>
            </a:r>
            <a:br>
              <a:rPr lang="uk-UA" sz="2800" dirty="0" smtClean="0">
                <a:solidFill>
                  <a:prstClr val="black"/>
                </a:solidFill>
              </a:rPr>
            </a:br>
            <a:r>
              <a:rPr lang="uk-UA" sz="2800" dirty="0" smtClean="0">
                <a:solidFill>
                  <a:prstClr val="black"/>
                </a:solidFill>
              </a:rPr>
              <a:t>     Їх існування пов'язано із будовою земної кори. </a:t>
            </a:r>
            <a:endParaRPr lang="uk-UA" sz="2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x\Desktop\Елементи полива\рельєф\материки.png"/>
          <p:cNvPicPr>
            <a:picLocks noChangeAspect="1" noChangeArrowheads="1"/>
          </p:cNvPicPr>
          <p:nvPr/>
        </p:nvPicPr>
        <p:blipFill>
          <a:blip r:embed="rId2" cstate="print"/>
          <a:srcRect t="6832"/>
          <a:stretch>
            <a:fillRect/>
          </a:stretch>
        </p:blipFill>
        <p:spPr bwMode="auto">
          <a:xfrm>
            <a:off x="-33726" y="260648"/>
            <a:ext cx="9177726" cy="41044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437112"/>
            <a:ext cx="91440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solidFill>
                  <a:srgbClr val="FF0000"/>
                </a:solidFill>
              </a:rPr>
              <a:t>Материки</a:t>
            </a:r>
            <a:r>
              <a:rPr lang="uk-UA" sz="2400" b="1" dirty="0" smtClean="0">
                <a:solidFill>
                  <a:prstClr val="black"/>
                </a:solidFill>
              </a:rPr>
              <a:t> — великі ділянки континентальної земної кори, оточені з усіх боків водами океанів.</a:t>
            </a:r>
            <a:endParaRPr lang="uk-UA" sz="24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325015"/>
            <a:ext cx="9144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438150" fontAlgn="auto">
              <a:spcBef>
                <a:spcPts val="0"/>
              </a:spcBef>
              <a:spcAft>
                <a:spcPts val="0"/>
              </a:spcAft>
            </a:pPr>
            <a:r>
              <a:rPr lang="uk-UA" sz="2400" b="1" dirty="0" smtClean="0">
                <a:solidFill>
                  <a:prstClr val="black"/>
                </a:solidFill>
              </a:rPr>
              <a:t>Нині на Землі </a:t>
            </a:r>
            <a:r>
              <a:rPr lang="uk-UA" sz="2400" b="1" dirty="0" smtClean="0">
                <a:solidFill>
                  <a:srgbClr val="FF0000"/>
                </a:solidFill>
              </a:rPr>
              <a:t>6 материків </a:t>
            </a:r>
            <a:r>
              <a:rPr lang="uk-UA" sz="2400" b="1" dirty="0" smtClean="0">
                <a:solidFill>
                  <a:prstClr val="black"/>
                </a:solidFill>
              </a:rPr>
              <a:t>загальною площею менше 1/3 поверхні Землі.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uk-UA" sz="2400" b="1" dirty="0">
              <a:solidFill>
                <a:prstClr val="black"/>
              </a:solidFill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619672" y="2780928"/>
            <a:ext cx="5472608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uk-UA" sz="3600" b="1" kern="10" dirty="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1278B6">
                    <a:alpha val="87057"/>
                  </a:srgbClr>
                </a:solidFill>
                <a:effectLst>
                  <a:outerShdw dist="107763" dir="18900000" algn="ctr" rotWithShape="0">
                    <a:prstClr val="black"/>
                  </a:outerShdw>
                </a:effectLst>
                <a:latin typeface="Arial"/>
                <a:cs typeface="Arial"/>
              </a:rPr>
              <a:t> </a:t>
            </a:r>
            <a:r>
              <a:rPr lang="uk-UA" sz="3600" b="1" kern="10" dirty="0" smtClean="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1278B6">
                    <a:alpha val="87057"/>
                  </a:srgbClr>
                </a:solidFill>
                <a:effectLst>
                  <a:outerShdw dist="107763" dir="18900000" algn="ctr" rotWithShape="0">
                    <a:prstClr val="black"/>
                  </a:outerShdw>
                </a:effectLst>
                <a:latin typeface="Arial"/>
                <a:cs typeface="Arial"/>
              </a:rPr>
              <a:t>материки</a:t>
            </a:r>
            <a:endParaRPr lang="uk-UA" sz="3600" b="1" kern="10" dirty="0">
              <a:ln w="12700">
                <a:solidFill>
                  <a:srgbClr val="FFFFFF"/>
                </a:solidFill>
                <a:round/>
                <a:headEnd/>
                <a:tailEnd/>
              </a:ln>
              <a:solidFill>
                <a:srgbClr val="1278B6">
                  <a:alpha val="87057"/>
                </a:srgbClr>
              </a:solidFill>
              <a:effectLst>
                <a:outerShdw dist="107763" dir="18900000" algn="ctr" rotWithShape="0">
                  <a:prstClr val="black"/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ex\Desktop\Елементи полива\рельєф\океани.png"/>
          <p:cNvPicPr>
            <a:picLocks noChangeAspect="1" noChangeArrowheads="1"/>
          </p:cNvPicPr>
          <p:nvPr/>
        </p:nvPicPr>
        <p:blipFill>
          <a:blip r:embed="rId2" cstate="print"/>
          <a:srcRect t="8992" b="9508"/>
          <a:stretch>
            <a:fillRect/>
          </a:stretch>
        </p:blipFill>
        <p:spPr bwMode="auto">
          <a:xfrm>
            <a:off x="0" y="188640"/>
            <a:ext cx="9144000" cy="4509120"/>
          </a:xfrm>
          <a:prstGeom prst="rect">
            <a:avLst/>
          </a:prstGeom>
          <a:noFill/>
        </p:spPr>
      </p:pic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1835696" y="2780928"/>
            <a:ext cx="4968552" cy="14401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uk-UA" sz="3600" b="1" kern="10" dirty="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1278B6">
                    <a:alpha val="87057"/>
                  </a:srgbClr>
                </a:solidFill>
                <a:effectLst>
                  <a:outerShdw dist="107763" dir="18900000" algn="ctr" rotWithShape="0">
                    <a:prstClr val="black"/>
                  </a:outerShdw>
                </a:effectLst>
                <a:latin typeface="Arial"/>
                <a:cs typeface="Arial"/>
              </a:rPr>
              <a:t> </a:t>
            </a:r>
            <a:r>
              <a:rPr lang="uk-UA" sz="3600" b="1" kern="10" dirty="0" smtClean="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1278B6">
                    <a:alpha val="87057"/>
                  </a:srgbClr>
                </a:solidFill>
                <a:effectLst>
                  <a:outerShdw dist="107763" dir="18900000" algn="ctr" rotWithShape="0">
                    <a:prstClr val="black"/>
                  </a:outerShdw>
                </a:effectLst>
                <a:latin typeface="Arial"/>
                <a:cs typeface="Arial"/>
              </a:rPr>
              <a:t>океани</a:t>
            </a:r>
            <a:endParaRPr lang="uk-UA" sz="3600" b="1" kern="10" dirty="0">
              <a:ln w="12700">
                <a:solidFill>
                  <a:srgbClr val="FFFFFF"/>
                </a:solidFill>
                <a:round/>
                <a:headEnd/>
                <a:tailEnd/>
              </a:ln>
              <a:solidFill>
                <a:srgbClr val="1278B6">
                  <a:alpha val="87057"/>
                </a:srgbClr>
              </a:solidFill>
              <a:effectLst>
                <a:outerShdw dist="107763" dir="18900000" algn="ctr" rotWithShape="0">
                  <a:prstClr val="black"/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4781469"/>
            <a:ext cx="9144000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190500" fontAlgn="auto">
              <a:spcBef>
                <a:spcPts val="0"/>
              </a:spcBef>
              <a:spcAft>
                <a:spcPts val="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Океани</a:t>
            </a:r>
            <a:r>
              <a:rPr lang="uk-UA" sz="2800" b="1" dirty="0" smtClean="0">
                <a:solidFill>
                  <a:prstClr val="black"/>
                </a:solidFill>
              </a:rPr>
              <a:t> — великі ділянки єдиного Світового океану, які розрізняються рельєфом дна, особливостями руху і властивостями вод, рослинним і тваринним світом.</a:t>
            </a:r>
            <a:endParaRPr lang="uk-UA" sz="2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гори.jpg"/>
          <p:cNvPicPr>
            <a:picLocks noChangeAspect="1" noChangeArrowheads="1"/>
          </p:cNvPicPr>
          <p:nvPr/>
        </p:nvPicPr>
        <p:blipFill>
          <a:blip r:embed="rId2" cstate="print"/>
          <a:srcRect l="10254" b="41016"/>
          <a:stretch>
            <a:fillRect/>
          </a:stretch>
        </p:blipFill>
        <p:spPr bwMode="auto">
          <a:xfrm>
            <a:off x="0" y="1"/>
            <a:ext cx="4643438" cy="2928935"/>
          </a:xfrm>
          <a:prstGeom prst="rect">
            <a:avLst/>
          </a:prstGeom>
          <a:noFill/>
        </p:spPr>
      </p:pic>
      <p:pic>
        <p:nvPicPr>
          <p:cNvPr id="1027" name="Picture 3" descr="C:\Users\Олександр\Pictures\ty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4358" y="7"/>
            <a:ext cx="4519642" cy="3001325"/>
          </a:xfrm>
          <a:prstGeom prst="rect">
            <a:avLst/>
          </a:prstGeom>
          <a:noFill/>
        </p:spPr>
      </p:pic>
      <p:pic>
        <p:nvPicPr>
          <p:cNvPr id="2" name="Picture 2" descr="C:\Users\Олександр\Pictures\яр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2" y="3929067"/>
            <a:ext cx="3610295" cy="2286016"/>
          </a:xfrm>
          <a:prstGeom prst="rect">
            <a:avLst/>
          </a:prstGeom>
          <a:noFill/>
        </p:spPr>
      </p:pic>
      <p:pic>
        <p:nvPicPr>
          <p:cNvPr id="6" name="Picture 2" descr="C:\Users\Олександр\Pictures\річки\1537Ch4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857629"/>
            <a:ext cx="3643338" cy="235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C:\Users\Олександр\Pictures\78щ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3786191"/>
            <a:ext cx="3786214" cy="244873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5903894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800" dirty="0" smtClean="0">
                <a:solidFill>
                  <a:prstClr val="black"/>
                </a:solidFill>
              </a:rPr>
              <a:t> </a:t>
            </a:r>
            <a:r>
              <a:rPr lang="uk-UA" sz="2800" b="1" dirty="0" smtClean="0">
                <a:solidFill>
                  <a:srgbClr val="FF0000"/>
                </a:solidFill>
              </a:rPr>
              <a:t>Середні</a:t>
            </a:r>
            <a:r>
              <a:rPr lang="uk-UA" sz="2800" dirty="0" smtClean="0">
                <a:solidFill>
                  <a:srgbClr val="FF0000"/>
                </a:solidFill>
              </a:rPr>
              <a:t> та </a:t>
            </a:r>
            <a:r>
              <a:rPr lang="uk-UA" sz="2800" b="1" dirty="0" smtClean="0">
                <a:solidFill>
                  <a:srgbClr val="FF0000"/>
                </a:solidFill>
              </a:rPr>
              <a:t>дрібні</a:t>
            </a:r>
            <a:r>
              <a:rPr lang="uk-UA" sz="2800" dirty="0" smtClean="0">
                <a:solidFill>
                  <a:prstClr val="black"/>
                </a:solidFill>
              </a:rPr>
              <a:t> форми — </a:t>
            </a:r>
            <a:r>
              <a:rPr lang="uk-UA" sz="2800" b="1" dirty="0" smtClean="0">
                <a:solidFill>
                  <a:srgbClr val="FF0000"/>
                </a:solidFill>
              </a:rPr>
              <a:t>яри</a:t>
            </a:r>
            <a:r>
              <a:rPr lang="uk-UA" sz="2800" dirty="0" smtClean="0">
                <a:solidFill>
                  <a:srgbClr val="FF0000"/>
                </a:solidFill>
              </a:rPr>
              <a:t>, </a:t>
            </a:r>
            <a:r>
              <a:rPr lang="uk-UA" sz="2800" b="1" dirty="0" smtClean="0">
                <a:solidFill>
                  <a:srgbClr val="FF0000"/>
                </a:solidFill>
              </a:rPr>
              <a:t>пагорби</a:t>
            </a:r>
            <a:r>
              <a:rPr lang="uk-UA" sz="2800" b="1" dirty="0" smtClean="0">
                <a:solidFill>
                  <a:prstClr val="black"/>
                </a:solidFill>
              </a:rPr>
              <a:t> </a:t>
            </a:r>
            <a:r>
              <a:rPr lang="uk-UA" sz="2800" dirty="0" smtClean="0">
                <a:solidFill>
                  <a:prstClr val="black"/>
                </a:solidFill>
              </a:rPr>
              <a:t>та інші нерівності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36914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800" dirty="0" smtClean="0">
                <a:solidFill>
                  <a:prstClr val="black"/>
                </a:solidFill>
              </a:rPr>
              <a:t> До </a:t>
            </a:r>
            <a:r>
              <a:rPr lang="uk-UA" sz="2800" b="1" dirty="0" smtClean="0">
                <a:solidFill>
                  <a:srgbClr val="FF0000"/>
                </a:solidFill>
              </a:rPr>
              <a:t>найбільших</a:t>
            </a:r>
            <a:r>
              <a:rPr lang="uk-UA" sz="2800" dirty="0" smtClean="0">
                <a:solidFill>
                  <a:prstClr val="black"/>
                </a:solidFill>
              </a:rPr>
              <a:t> форм належать </a:t>
            </a:r>
            <a:r>
              <a:rPr lang="uk-UA" sz="2800" b="1" dirty="0" smtClean="0">
                <a:solidFill>
                  <a:srgbClr val="FF0000"/>
                </a:solidFill>
              </a:rPr>
              <a:t>гори</a:t>
            </a:r>
            <a:r>
              <a:rPr lang="uk-UA" sz="2800" dirty="0" smtClean="0">
                <a:solidFill>
                  <a:srgbClr val="FF0000"/>
                </a:solidFill>
              </a:rPr>
              <a:t> </a:t>
            </a:r>
            <a:r>
              <a:rPr lang="uk-UA" sz="2800" dirty="0" smtClean="0">
                <a:solidFill>
                  <a:prstClr val="black"/>
                </a:solidFill>
              </a:rPr>
              <a:t>та </a:t>
            </a:r>
            <a:r>
              <a:rPr lang="uk-UA" sz="2800" b="1" dirty="0" smtClean="0">
                <a:solidFill>
                  <a:srgbClr val="FF0000"/>
                </a:solidFill>
              </a:rPr>
              <a:t>рівнини</a:t>
            </a:r>
            <a:r>
              <a:rPr lang="uk-UA" sz="2800" dirty="0" smtClean="0">
                <a:solidFill>
                  <a:srgbClr val="FF0000"/>
                </a:solidFill>
              </a:rPr>
              <a:t>.</a:t>
            </a:r>
            <a:r>
              <a:rPr lang="uk-UA" sz="2800" dirty="0" smtClean="0">
                <a:solidFill>
                  <a:prstClr val="black"/>
                </a:solidFill>
              </a:rPr>
              <a:t/>
            </a:r>
            <a:br>
              <a:rPr lang="uk-UA" sz="2800" dirty="0" smtClean="0">
                <a:solidFill>
                  <a:prstClr val="black"/>
                </a:solidFill>
              </a:rPr>
            </a:br>
            <a:r>
              <a:rPr lang="uk-UA" sz="2800" dirty="0" smtClean="0">
                <a:solidFill>
                  <a:srgbClr val="FF0000"/>
                </a:solidFill>
              </a:rPr>
              <a:t>    </a:t>
            </a:r>
            <a:r>
              <a:rPr lang="uk-UA" sz="2800" b="1" dirty="0" smtClean="0">
                <a:solidFill>
                  <a:srgbClr val="FF0000"/>
                </a:solidFill>
              </a:rPr>
              <a:t>Великі</a:t>
            </a:r>
            <a:r>
              <a:rPr lang="uk-UA" sz="2800" dirty="0" smtClean="0">
                <a:solidFill>
                  <a:srgbClr val="FF0000"/>
                </a:solidFill>
              </a:rPr>
              <a:t> </a:t>
            </a:r>
            <a:r>
              <a:rPr lang="uk-UA" sz="2800" dirty="0" smtClean="0">
                <a:solidFill>
                  <a:prstClr val="black"/>
                </a:solidFill>
              </a:rPr>
              <a:t>форми — це </a:t>
            </a:r>
            <a:r>
              <a:rPr lang="uk-UA" sz="2800" b="1" dirty="0" smtClean="0">
                <a:solidFill>
                  <a:prstClr val="black"/>
                </a:solidFill>
              </a:rPr>
              <a:t>хребти</a:t>
            </a:r>
            <a:r>
              <a:rPr lang="uk-UA" sz="2800" dirty="0" smtClean="0">
                <a:solidFill>
                  <a:prstClr val="black"/>
                </a:solidFill>
              </a:rPr>
              <a:t> та </a:t>
            </a:r>
            <a:r>
              <a:rPr lang="uk-UA" sz="2800" b="1" dirty="0" smtClean="0">
                <a:solidFill>
                  <a:prstClr val="black"/>
                </a:solidFill>
              </a:rPr>
              <a:t>западини</a:t>
            </a:r>
            <a:r>
              <a:rPr lang="uk-UA" sz="2800" dirty="0" smtClean="0">
                <a:solidFill>
                  <a:prstClr val="black"/>
                </a:solidFill>
              </a:rPr>
              <a:t> у горах, </a:t>
            </a:r>
            <a:br>
              <a:rPr lang="uk-UA" sz="2800" dirty="0" smtClean="0">
                <a:solidFill>
                  <a:prstClr val="black"/>
                </a:solidFill>
              </a:rPr>
            </a:br>
            <a:r>
              <a:rPr lang="uk-UA" sz="2800" dirty="0" smtClean="0">
                <a:solidFill>
                  <a:prstClr val="black"/>
                </a:solidFill>
              </a:rPr>
              <a:t>            </a:t>
            </a:r>
            <a:r>
              <a:rPr lang="uk-UA" sz="2800" b="1" dirty="0" smtClean="0">
                <a:solidFill>
                  <a:prstClr val="black"/>
                </a:solidFill>
              </a:rPr>
              <a:t>низовини </a:t>
            </a:r>
            <a:r>
              <a:rPr lang="uk-UA" sz="2800" dirty="0" smtClean="0">
                <a:solidFill>
                  <a:prstClr val="black"/>
                </a:solidFill>
              </a:rPr>
              <a:t>і </a:t>
            </a:r>
            <a:r>
              <a:rPr lang="uk-UA" sz="2800" b="1" dirty="0" smtClean="0">
                <a:solidFill>
                  <a:prstClr val="black"/>
                </a:solidFill>
              </a:rPr>
              <a:t>височини </a:t>
            </a:r>
            <a:r>
              <a:rPr lang="uk-UA" sz="2800" dirty="0" smtClean="0">
                <a:solidFill>
                  <a:prstClr val="black"/>
                </a:solidFill>
              </a:rPr>
              <a:t>на рівнинах. 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Alex\Pictures\Географія\річка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9579" y="5013176"/>
            <a:ext cx="2122341" cy="1584176"/>
          </a:xfrm>
          <a:prstGeom prst="rect">
            <a:avLst/>
          </a:prstGeom>
          <a:noFill/>
        </p:spPr>
      </p:pic>
      <p:pic>
        <p:nvPicPr>
          <p:cNvPr id="12" name="Picture 5" descr="C:\Users\Alex\Pictures\Географія\річка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013176"/>
            <a:ext cx="2088232" cy="158417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699792" y="6300028"/>
            <a:ext cx="57150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b="1" dirty="0" smtClean="0">
                <a:solidFill>
                  <a:prstClr val="black"/>
                </a:solidFill>
              </a:rPr>
              <a:t>Яр </a:t>
            </a:r>
            <a:endParaRPr lang="uk-UA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1960" y="6237312"/>
            <a:ext cx="1000132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000" b="1" dirty="0" smtClean="0">
                <a:solidFill>
                  <a:prstClr val="black"/>
                </a:solidFill>
              </a:rPr>
              <a:t>Балка </a:t>
            </a:r>
            <a:endParaRPr lang="uk-UA" sz="2000" b="1" dirty="0">
              <a:solidFill>
                <a:prstClr val="black"/>
              </a:solidFill>
            </a:endParaRPr>
          </a:p>
        </p:txBody>
      </p:sp>
      <p:pic>
        <p:nvPicPr>
          <p:cNvPr id="22" name="Google Shape;171;p27" descr="00020b8f_big.jpeg"/>
          <p:cNvPicPr preferRelativeResize="0"/>
          <p:nvPr/>
        </p:nvPicPr>
        <p:blipFill rotWithShape="1">
          <a:blip r:embed="rId4" cstate="print">
            <a:alphaModFix/>
          </a:blip>
          <a:srcRect r="14286"/>
          <a:stretch/>
        </p:blipFill>
        <p:spPr>
          <a:xfrm>
            <a:off x="4211960" y="3212976"/>
            <a:ext cx="2160240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Alex\Desktop\Елементи полива\рельєф\Рисунок1.png"/>
          <p:cNvPicPr>
            <a:picLocks noChangeAspect="1" noChangeArrowheads="1"/>
          </p:cNvPicPr>
          <p:nvPr/>
        </p:nvPicPr>
        <p:blipFill>
          <a:blip r:embed="rId5" cstate="print"/>
          <a:srcRect t="13636"/>
          <a:stretch>
            <a:fillRect/>
          </a:stretch>
        </p:blipFill>
        <p:spPr bwMode="auto">
          <a:xfrm>
            <a:off x="6660232" y="4437112"/>
            <a:ext cx="2160240" cy="1368152"/>
          </a:xfrm>
          <a:prstGeom prst="rect">
            <a:avLst/>
          </a:prstGeom>
          <a:noFill/>
        </p:spPr>
      </p:pic>
      <p:pic>
        <p:nvPicPr>
          <p:cNvPr id="24" name="Picture 10" descr="карта півкуль прозор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37944" y="764704"/>
            <a:ext cx="263679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 descr="C:\Users\Олександр\Downloads\screenshot-www.youtube.com-2018.10.01-00-04-28.png"/>
          <p:cNvPicPr>
            <a:picLocks noChangeAspect="1" noChangeArrowheads="1"/>
          </p:cNvPicPr>
          <p:nvPr/>
        </p:nvPicPr>
        <p:blipFill>
          <a:blip r:embed="rId7" cstate="print"/>
          <a:srcRect r="8019" b="4302"/>
          <a:stretch>
            <a:fillRect/>
          </a:stretch>
        </p:blipFill>
        <p:spPr bwMode="auto">
          <a:xfrm>
            <a:off x="1835696" y="3212976"/>
            <a:ext cx="2232248" cy="1404156"/>
          </a:xfrm>
          <a:prstGeom prst="rect">
            <a:avLst/>
          </a:prstGeom>
          <a:noFill/>
        </p:spPr>
      </p:pic>
      <p:pic>
        <p:nvPicPr>
          <p:cNvPr id="26" name="Picture 3" descr="C:\Users\Олександр\Pictures\морське дно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836712"/>
            <a:ext cx="3312368" cy="1656184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3131840" y="169476"/>
            <a:ext cx="309634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форми рельєфу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27" name="Виноска зі стрілкою вправо 26"/>
          <p:cNvSpPr/>
          <p:nvPr/>
        </p:nvSpPr>
        <p:spPr>
          <a:xfrm>
            <a:off x="72008" y="1484784"/>
            <a:ext cx="2411760" cy="648072"/>
          </a:xfrm>
          <a:prstGeom prst="rightArrowCallout">
            <a:avLst>
              <a:gd name="adj1" fmla="val 19430"/>
              <a:gd name="adj2" fmla="val 25000"/>
              <a:gd name="adj3" fmla="val 23608"/>
              <a:gd name="adj4" fmla="val 8820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Планетарні</a:t>
            </a:r>
            <a:r>
              <a:rPr lang="uk-UA" sz="2400" dirty="0" smtClean="0">
                <a:solidFill>
                  <a:prstClr val="black"/>
                </a:solidFill>
              </a:rPr>
              <a:t> </a:t>
            </a:r>
            <a:endParaRPr lang="uk-UA" sz="2400" dirty="0"/>
          </a:p>
        </p:txBody>
      </p:sp>
      <p:sp>
        <p:nvSpPr>
          <p:cNvPr id="28" name="Виноска зі стрілкою вправо 27"/>
          <p:cNvSpPr/>
          <p:nvPr/>
        </p:nvSpPr>
        <p:spPr>
          <a:xfrm>
            <a:off x="35496" y="3573016"/>
            <a:ext cx="2376264" cy="64807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408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Найбільші</a:t>
            </a:r>
            <a:endParaRPr lang="uk-UA" sz="2400" dirty="0"/>
          </a:p>
        </p:txBody>
      </p:sp>
      <p:sp>
        <p:nvSpPr>
          <p:cNvPr id="29" name="Виноска зі стрілкою вправо 28"/>
          <p:cNvSpPr/>
          <p:nvPr/>
        </p:nvSpPr>
        <p:spPr>
          <a:xfrm>
            <a:off x="35496" y="5301208"/>
            <a:ext cx="2232248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67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</a:rPr>
              <a:t>Середні</a:t>
            </a:r>
            <a:r>
              <a:rPr lang="uk-UA" sz="2400" dirty="0" smtClean="0">
                <a:solidFill>
                  <a:srgbClr val="FF0000"/>
                </a:solidFill>
              </a:rPr>
              <a:t> </a:t>
            </a:r>
            <a:br>
              <a:rPr lang="uk-UA" sz="2400" dirty="0" smtClean="0">
                <a:solidFill>
                  <a:srgbClr val="FF0000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та</a:t>
            </a:r>
            <a:r>
              <a:rPr lang="uk-UA" sz="2400" dirty="0" smtClean="0">
                <a:solidFill>
                  <a:srgbClr val="FF0000"/>
                </a:solidFill>
              </a:rPr>
              <a:t>  </a:t>
            </a:r>
            <a:r>
              <a:rPr lang="uk-UA" sz="2400" b="1" dirty="0" smtClean="0">
                <a:solidFill>
                  <a:srgbClr val="FF0000"/>
                </a:solidFill>
              </a:rPr>
              <a:t>дрібні</a:t>
            </a:r>
            <a:endParaRPr lang="uk-UA" sz="2400" dirty="0"/>
          </a:p>
        </p:txBody>
      </p:sp>
      <p:sp>
        <p:nvSpPr>
          <p:cNvPr id="30" name="Прямоугольник 5"/>
          <p:cNvSpPr/>
          <p:nvPr/>
        </p:nvSpPr>
        <p:spPr>
          <a:xfrm>
            <a:off x="3059832" y="2564904"/>
            <a:ext cx="1799630" cy="4977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материки</a:t>
            </a:r>
            <a:endParaRPr lang="uk-UA" sz="24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10"/>
          <p:cNvSpPr/>
          <p:nvPr/>
        </p:nvSpPr>
        <p:spPr>
          <a:xfrm>
            <a:off x="6372200" y="5877272"/>
            <a:ext cx="2520280" cy="7132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Підводні жолоби, </a:t>
            </a:r>
            <a:br>
              <a:rPr lang="uk-UA" sz="2000" b="1" dirty="0" smtClean="0"/>
            </a:br>
            <a:r>
              <a:rPr lang="uk-UA" sz="2000" b="1" dirty="0" smtClean="0"/>
              <a:t> вулкани</a:t>
            </a:r>
            <a:endParaRPr lang="uk-UA" sz="2000" b="1" dirty="0"/>
          </a:p>
        </p:txBody>
      </p:sp>
      <p:sp>
        <p:nvSpPr>
          <p:cNvPr id="33" name="Прямоугольник 12"/>
          <p:cNvSpPr/>
          <p:nvPr/>
        </p:nvSpPr>
        <p:spPr>
          <a:xfrm>
            <a:off x="4716016" y="4365104"/>
            <a:ext cx="954376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гори</a:t>
            </a:r>
            <a:endParaRPr lang="uk-U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13"/>
          <p:cNvSpPr/>
          <p:nvPr/>
        </p:nvSpPr>
        <p:spPr>
          <a:xfrm>
            <a:off x="5796136" y="2564904"/>
            <a:ext cx="2932948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Западини океану</a:t>
            </a:r>
            <a:endParaRPr lang="uk-UA" sz="2400" b="1" dirty="0"/>
          </a:p>
        </p:txBody>
      </p:sp>
      <p:sp>
        <p:nvSpPr>
          <p:cNvPr id="35" name="Прямоугольник 14"/>
          <p:cNvSpPr/>
          <p:nvPr/>
        </p:nvSpPr>
        <p:spPr>
          <a:xfrm>
            <a:off x="2123728" y="4365104"/>
            <a:ext cx="1728192" cy="43204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ysClr val="windowText" lastClr="000000"/>
                </a:solidFill>
              </a:rPr>
              <a:t>рівнини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6" name="Стрелка вправо 20"/>
          <p:cNvSpPr/>
          <p:nvPr/>
        </p:nvSpPr>
        <p:spPr>
          <a:xfrm>
            <a:off x="144016" y="0"/>
            <a:ext cx="2915816" cy="836712"/>
          </a:xfrm>
          <a:prstGeom prst="rightArrow">
            <a:avLst>
              <a:gd name="adj1" fmla="val 63474"/>
              <a:gd name="adj2" fmla="val 2979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Внутрішні сили</a:t>
            </a:r>
            <a:endParaRPr lang="uk-U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Стрелка вправо 21"/>
          <p:cNvSpPr/>
          <p:nvPr/>
        </p:nvSpPr>
        <p:spPr>
          <a:xfrm flipH="1">
            <a:off x="6300192" y="0"/>
            <a:ext cx="2736304" cy="881336"/>
          </a:xfrm>
          <a:prstGeom prst="rightArrow">
            <a:avLst>
              <a:gd name="adj1" fmla="val 63474"/>
              <a:gd name="adj2" fmla="val 2979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Зовнішні  сили</a:t>
            </a:r>
            <a:endParaRPr lang="uk-UA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рми релєіфу.png"/>
          <p:cNvPicPr/>
          <p:nvPr/>
        </p:nvPicPr>
        <p:blipFill>
          <a:blip r:embed="rId2" cstate="print"/>
          <a:srcRect l="2751" r="4326" b="11449"/>
          <a:stretch>
            <a:fillRect/>
          </a:stretch>
        </p:blipFill>
        <p:spPr>
          <a:xfrm>
            <a:off x="0" y="1196752"/>
            <a:ext cx="9144000" cy="4032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x\Pictures\Географія\равн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0486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5661250"/>
            <a:ext cx="914400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lvl="0" indent="190500"/>
            <a:r>
              <a:rPr lang="uk-UA" sz="2800" dirty="0" smtClean="0"/>
              <a:t> На них не спостерігається сильних землетрусів, вулканізму, інтенсивних рухів земної кори.</a:t>
            </a:r>
            <a:endParaRPr lang="uk-U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60648"/>
            <a:ext cx="914400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Рівнина</a:t>
            </a:r>
            <a:r>
              <a:rPr lang="uk-UA" sz="2800" b="1" dirty="0" smtClean="0"/>
              <a:t> — </a:t>
            </a:r>
            <a:r>
              <a:rPr lang="uk-UA" sz="2800" dirty="0" smtClean="0"/>
              <a:t>велика вирівняна ділянка земної поверхні з невеликою різницею висот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x\Pictures\гор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1416"/>
            <a:ext cx="9156459" cy="49239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04664"/>
            <a:ext cx="914400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5250" lvl="0" indent="266700"/>
            <a:r>
              <a:rPr lang="uk-UA" sz="2800" b="1" dirty="0" smtClean="0"/>
              <a:t> </a:t>
            </a:r>
            <a:r>
              <a:rPr lang="uk-UA" sz="2800" b="1" dirty="0" smtClean="0">
                <a:solidFill>
                  <a:srgbClr val="FF0000"/>
                </a:solidFill>
              </a:rPr>
              <a:t>Гори</a:t>
            </a:r>
            <a:r>
              <a:rPr lang="uk-UA" sz="2800" b="1" dirty="0" smtClean="0"/>
              <a:t> </a:t>
            </a:r>
            <a:r>
              <a:rPr lang="uk-UA" sz="2800" dirty="0" smtClean="0"/>
              <a:t>— активні ділянки земної кори. </a:t>
            </a:r>
            <a:br>
              <a:rPr lang="uk-UA" sz="2800" dirty="0" smtClean="0"/>
            </a:br>
            <a:r>
              <a:rPr lang="uk-UA" sz="2800" dirty="0" smtClean="0"/>
              <a:t>Тут дуже яскраво проявляються всі процеси, пов'язані із внутрішніми силами Землі.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ксандр\Pictures\ty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260648"/>
            <a:ext cx="9251605" cy="62646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99592" y="548680"/>
            <a:ext cx="7429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ЯКОЮ БУВАЄ ПОВЕРХНЯ РІВНИН</a:t>
            </a:r>
            <a:endParaRPr lang="uk-UA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73216"/>
            <a:ext cx="9144000" cy="113877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Рівнини </a:t>
            </a:r>
            <a:r>
              <a:rPr lang="uk-UA" sz="3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бувають </a:t>
            </a:r>
            <a:r>
              <a:rPr lang="uk-UA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плоскими. </a:t>
            </a:r>
            <a:r>
              <a:rPr lang="uk-UA" sz="32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Поверхня їх рівна, на ній немає помітних підйомів і спусків</a:t>
            </a:r>
            <a:endParaRPr lang="uk-UA" sz="32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:\Users\Олександр\Downloads\screenshot-www.youtube.com-2018.10.01-00-04-28.png"/>
          <p:cNvPicPr>
            <a:picLocks noChangeAspect="1" noChangeArrowheads="1"/>
          </p:cNvPicPr>
          <p:nvPr/>
        </p:nvPicPr>
        <p:blipFill>
          <a:blip r:embed="rId2" cstate="print"/>
          <a:srcRect r="8019" b="4302"/>
          <a:stretch>
            <a:fillRect/>
          </a:stretch>
        </p:blipFill>
        <p:spPr bwMode="auto">
          <a:xfrm>
            <a:off x="0" y="404664"/>
            <a:ext cx="9144001" cy="62373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661248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i="1" dirty="0" smtClean="0">
                <a:solidFill>
                  <a:sysClr val="windowText" lastClr="000000"/>
                </a:solidFill>
              </a:rPr>
              <a:t>Є </a:t>
            </a:r>
            <a:r>
              <a:rPr lang="uk-UA" sz="2800" b="1" i="1" dirty="0" smtClean="0">
                <a:solidFill>
                  <a:srgbClr val="FF0000"/>
                </a:solidFill>
              </a:rPr>
              <a:t>горбисті рівнини</a:t>
            </a:r>
            <a:r>
              <a:rPr lang="uk-UA" sz="2800" i="1" dirty="0" smtClean="0">
                <a:solidFill>
                  <a:srgbClr val="FF0000"/>
                </a:solidFill>
              </a:rPr>
              <a:t>,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де підвищення чергуються зі зниженнями.   Проте такі нерівності незначні.</a:t>
            </a:r>
            <a:endParaRPr lang="uk-UA" sz="28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x\Pictures\мит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7"/>
            <a:ext cx="9086850" cy="54726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188640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95250" indent="266700"/>
            <a:r>
              <a:rPr lang="uk-UA" sz="2800" dirty="0" smtClean="0">
                <a:solidFill>
                  <a:schemeClr val="tx1"/>
                </a:solidFill>
              </a:rPr>
              <a:t>На</a:t>
            </a:r>
            <a:r>
              <a:rPr lang="uk-UA" sz="2800" i="1" dirty="0" smtClean="0">
                <a:solidFill>
                  <a:schemeClr val="tx1"/>
                </a:solidFill>
              </a:rPr>
              <a:t> </a:t>
            </a:r>
            <a:r>
              <a:rPr lang="uk-UA" sz="2800" b="1" i="1" dirty="0" smtClean="0">
                <a:solidFill>
                  <a:schemeClr val="tx1"/>
                </a:solidFill>
              </a:rPr>
              <a:t>Східноєвропейській рівнині </a:t>
            </a:r>
            <a:r>
              <a:rPr lang="uk-UA" sz="2800" dirty="0" smtClean="0">
                <a:solidFill>
                  <a:schemeClr val="tx1"/>
                </a:solidFill>
              </a:rPr>
              <a:t>розташовані території багатьох держав — України, Білорусі, Молдови, Литви, Латвії, Естонії та частина Росії.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invGray">
          <a:xfrm flipH="1">
            <a:off x="539750" y="5084763"/>
            <a:ext cx="2146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invGray">
          <a:xfrm flipH="1">
            <a:off x="539754" y="4005263"/>
            <a:ext cx="38020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invGray">
          <a:xfrm flipH="1">
            <a:off x="611188" y="2997200"/>
            <a:ext cx="5041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invGray">
          <a:xfrm>
            <a:off x="900115" y="4437068"/>
            <a:ext cx="12041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uk-UA" sz="2400" b="1">
                <a:solidFill>
                  <a:srgbClr val="00007A"/>
                </a:solidFill>
                <a:latin typeface="Verdana" pitchFamily="34" charset="0"/>
              </a:rPr>
              <a:t>200 м</a:t>
            </a:r>
            <a:endParaRPr lang="en-US" sz="2400" b="1">
              <a:solidFill>
                <a:srgbClr val="00007A"/>
              </a:solidFill>
              <a:latin typeface="Verdana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invGray">
          <a:xfrm>
            <a:off x="900116" y="2349501"/>
            <a:ext cx="2879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uk-UA" sz="2400" b="1">
                <a:solidFill>
                  <a:srgbClr val="00007A"/>
                </a:solidFill>
                <a:latin typeface="Verdana" pitchFamily="34" charset="0"/>
              </a:rPr>
              <a:t>Понад 500 м</a:t>
            </a:r>
            <a:endParaRPr lang="en-US" sz="2400" b="1">
              <a:solidFill>
                <a:srgbClr val="00007A"/>
              </a:solidFill>
              <a:latin typeface="Verdana" pitchFamily="34" charset="0"/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invGray">
          <a:xfrm>
            <a:off x="900117" y="3357564"/>
            <a:ext cx="14493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uk-UA" sz="2400" b="1">
                <a:solidFill>
                  <a:srgbClr val="00007A"/>
                </a:solidFill>
                <a:latin typeface="Verdana" pitchFamily="34" charset="0"/>
              </a:rPr>
              <a:t>500 м</a:t>
            </a:r>
            <a:endParaRPr lang="en-US" sz="2400" b="1">
              <a:solidFill>
                <a:srgbClr val="00007A"/>
              </a:solidFill>
              <a:latin typeface="Verdana" pitchFamily="34" charset="0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0" y="2"/>
            <a:ext cx="9144000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800" b="1" dirty="0">
                <a:solidFill>
                  <a:schemeClr val="tx1"/>
                </a:solidFill>
              </a:rPr>
              <a:t> </a:t>
            </a:r>
            <a:r>
              <a:rPr lang="uk-UA" sz="2800" b="1" dirty="0" smtClean="0">
                <a:solidFill>
                  <a:schemeClr val="tx1"/>
                </a:solidFill>
              </a:rPr>
              <a:t>За ви сотою над рівнем моря розрізняють рівнини </a:t>
            </a:r>
            <a:r>
              <a:rPr lang="uk-UA" sz="2800" b="1" dirty="0" smtClean="0">
                <a:solidFill>
                  <a:srgbClr val="FF0000"/>
                </a:solidFill>
              </a:rPr>
              <a:t>низькі</a:t>
            </a:r>
            <a:r>
              <a:rPr lang="uk-UA" sz="2800" b="1" dirty="0" smtClean="0">
                <a:solidFill>
                  <a:schemeClr val="tx1"/>
                </a:solidFill>
              </a:rPr>
              <a:t> (низовини), </a:t>
            </a:r>
            <a:r>
              <a:rPr lang="uk-UA" sz="2800" b="1" dirty="0" smtClean="0">
                <a:solidFill>
                  <a:srgbClr val="FF0000"/>
                </a:solidFill>
              </a:rPr>
              <a:t>підвищені (</a:t>
            </a:r>
            <a:r>
              <a:rPr lang="uk-UA" sz="2800" b="1" dirty="0" smtClean="0">
                <a:solidFill>
                  <a:schemeClr val="tx1"/>
                </a:solidFill>
              </a:rPr>
              <a:t>височини)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 і </a:t>
            </a:r>
            <a:r>
              <a:rPr lang="uk-UA" sz="2800" b="1" dirty="0" smtClean="0">
                <a:solidFill>
                  <a:srgbClr val="FF0000"/>
                </a:solidFill>
              </a:rPr>
              <a:t>високі </a:t>
            </a:r>
            <a:r>
              <a:rPr lang="uk-UA" sz="2800" b="1" dirty="0" smtClean="0">
                <a:solidFill>
                  <a:schemeClr val="tx1"/>
                </a:solidFill>
              </a:rPr>
              <a:t>(плоскогір'я) 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lex\Desktop\wakelet реєстрація\Screenshot_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9080"/>
            <a:ext cx="9144000" cy="1008112"/>
          </a:xfrm>
          <a:prstGeom prst="rect">
            <a:avLst/>
          </a:prstGeom>
          <a:noFill/>
        </p:spPr>
      </p:pic>
      <p:pic>
        <p:nvPicPr>
          <p:cNvPr id="10" name="Picture 2" descr="C:\Users\Alex\Desktop\wakelet реєстрація\Screenshot_4.png"/>
          <p:cNvPicPr>
            <a:picLocks noChangeAspect="1" noChangeArrowheads="1"/>
          </p:cNvPicPr>
          <p:nvPr/>
        </p:nvPicPr>
        <p:blipFill>
          <a:blip r:embed="rId3" cstate="print"/>
          <a:srcRect b="5263"/>
          <a:stretch>
            <a:fillRect/>
          </a:stretch>
        </p:blipFill>
        <p:spPr bwMode="auto">
          <a:xfrm>
            <a:off x="0" y="3068960"/>
            <a:ext cx="9144000" cy="1080120"/>
          </a:xfrm>
          <a:prstGeom prst="rect">
            <a:avLst/>
          </a:prstGeom>
          <a:noFill/>
        </p:spPr>
      </p:pic>
      <p:pic>
        <p:nvPicPr>
          <p:cNvPr id="11" name="Picture 2" descr="C:\Users\Alex\Desktop\wakelet реєстрація\Screenshot_4.png"/>
          <p:cNvPicPr>
            <a:picLocks noChangeAspect="1" noChangeArrowheads="1"/>
          </p:cNvPicPr>
          <p:nvPr/>
        </p:nvPicPr>
        <p:blipFill>
          <a:blip r:embed="rId3" cstate="print"/>
          <a:srcRect b="6250"/>
          <a:stretch>
            <a:fillRect/>
          </a:stretch>
        </p:blipFill>
        <p:spPr bwMode="auto">
          <a:xfrm>
            <a:off x="0" y="1988840"/>
            <a:ext cx="9144000" cy="1080120"/>
          </a:xfrm>
          <a:prstGeom prst="rect">
            <a:avLst/>
          </a:prstGeom>
          <a:noFill/>
        </p:spPr>
      </p:pic>
      <p:pic>
        <p:nvPicPr>
          <p:cNvPr id="1028" name="Picture 4" descr="C:\Users\Alex\Desktop\wakelet реєстрація\Screenshot_5.png"/>
          <p:cNvPicPr>
            <a:picLocks noChangeAspect="1" noChangeArrowheads="1"/>
          </p:cNvPicPr>
          <p:nvPr/>
        </p:nvPicPr>
        <p:blipFill>
          <a:blip r:embed="rId4" cstate="print"/>
          <a:srcRect t="11307"/>
          <a:stretch>
            <a:fillRect/>
          </a:stretch>
        </p:blipFill>
        <p:spPr bwMode="auto">
          <a:xfrm>
            <a:off x="0" y="5157192"/>
            <a:ext cx="9144000" cy="122413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рим"/>
          <p:cNvPicPr>
            <a:picLocks noChangeAspect="1" noChangeArrowheads="1"/>
          </p:cNvPicPr>
          <p:nvPr/>
        </p:nvPicPr>
        <p:blipFill>
          <a:blip r:embed="rId2" cstate="print"/>
          <a:srcRect t="15294" r="13359"/>
          <a:stretch>
            <a:fillRect/>
          </a:stretch>
        </p:blipFill>
        <p:spPr bwMode="auto">
          <a:xfrm>
            <a:off x="0" y="211949"/>
            <a:ext cx="9144000" cy="645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756" name="Text Box 4"/>
          <p:cNvSpPr txBox="1">
            <a:spLocks noChangeArrowheads="1"/>
          </p:cNvSpPr>
          <p:nvPr/>
        </p:nvSpPr>
        <p:spPr bwMode="auto">
          <a:xfrm>
            <a:off x="3347864" y="332656"/>
            <a:ext cx="2304256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2400" b="1" dirty="0">
                <a:solidFill>
                  <a:srgbClr val="FF6600"/>
                </a:solidFill>
              </a:rPr>
              <a:t>Фізична карта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0" y="5284365"/>
            <a:ext cx="9144000" cy="1384995"/>
          </a:xfrm>
          <a:prstGeom prst="rect">
            <a:avLst/>
          </a:prstGeom>
          <a:solidFill>
            <a:srgbClr val="003366">
              <a:alpha val="87057"/>
            </a:srgb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1F3D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chemeClr val="bg1"/>
                </a:solidFill>
              </a:rPr>
              <a:t>На фізичних картах низовини позначають </a:t>
            </a:r>
            <a:r>
              <a:rPr lang="ru-RU" sz="2800">
                <a:solidFill>
                  <a:srgbClr val="33CC33"/>
                </a:solidFill>
              </a:rPr>
              <a:t>зеленим</a:t>
            </a:r>
            <a:r>
              <a:rPr lang="ru-RU" sz="2800">
                <a:solidFill>
                  <a:schemeClr val="bg1"/>
                </a:solidFill>
              </a:rPr>
              <a:t>, височини - </a:t>
            </a:r>
            <a:r>
              <a:rPr lang="ru-RU" sz="2800">
                <a:solidFill>
                  <a:srgbClr val="FFFF00"/>
                </a:solidFill>
              </a:rPr>
              <a:t>жовтим </a:t>
            </a:r>
            <a:r>
              <a:rPr lang="ru-RU" sz="2800">
                <a:solidFill>
                  <a:schemeClr val="bg1"/>
                </a:solidFill>
              </a:rPr>
              <a:t>та </a:t>
            </a:r>
            <a:r>
              <a:rPr lang="ru-RU" sz="2800">
                <a:solidFill>
                  <a:srgbClr val="FF9933"/>
                </a:solidFill>
              </a:rPr>
              <a:t>оранжевим</a:t>
            </a:r>
            <a:r>
              <a:rPr lang="ru-RU" sz="2800">
                <a:solidFill>
                  <a:schemeClr val="bg1"/>
                </a:solidFill>
              </a:rPr>
              <a:t>, гори - </a:t>
            </a:r>
            <a:r>
              <a:rPr lang="ru-RU" sz="2800">
                <a:solidFill>
                  <a:srgbClr val="CC0000"/>
                </a:solidFill>
              </a:rPr>
              <a:t>коричневим </a:t>
            </a:r>
            <a:r>
              <a:rPr lang="ru-RU" sz="2800">
                <a:solidFill>
                  <a:schemeClr val="bg1"/>
                </a:solidFill>
              </a:rPr>
              <a:t>кольором.   Це великі форми рельєфу.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 flipH="1">
            <a:off x="0" y="3140968"/>
            <a:ext cx="1872208" cy="1008063"/>
          </a:xfrm>
          <a:prstGeom prst="lef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sz="2800" b="1" dirty="0">
                <a:solidFill>
                  <a:sysClr val="windowText" lastClr="000000"/>
                </a:solidFill>
              </a:rPr>
              <a:t> </a:t>
            </a:r>
            <a:r>
              <a:rPr lang="uk-UA" sz="2800" b="1" dirty="0" smtClean="0">
                <a:solidFill>
                  <a:sysClr val="windowText" lastClr="000000"/>
                </a:solidFill>
              </a:rPr>
              <a:t>низовини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6300192" y="3212976"/>
            <a:ext cx="2160240" cy="1008063"/>
          </a:xfrm>
          <a:prstGeom prst="leftArrow">
            <a:avLst>
              <a:gd name="adj1" fmla="val 50000"/>
              <a:gd name="adj2" fmla="val 60709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sz="2800" b="1" dirty="0" smtClean="0">
                <a:solidFill>
                  <a:sysClr val="windowText" lastClr="000000"/>
                </a:solidFill>
              </a:rPr>
              <a:t>височини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7" name="Picture 2" descr="C:\Users\Alex\Desktop\Елементи полива\рельєф\Screenshot_14.png"/>
          <p:cNvPicPr>
            <a:picLocks noChangeAspect="1" noChangeArrowheads="1"/>
          </p:cNvPicPr>
          <p:nvPr/>
        </p:nvPicPr>
        <p:blipFill>
          <a:blip r:embed="rId3" cstate="print"/>
          <a:srcRect t="8618"/>
          <a:stretch>
            <a:fillRect/>
          </a:stretch>
        </p:blipFill>
        <p:spPr bwMode="auto">
          <a:xfrm>
            <a:off x="26620" y="233264"/>
            <a:ext cx="9117380" cy="2763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трілка вниз 7"/>
          <p:cNvSpPr/>
          <p:nvPr/>
        </p:nvSpPr>
        <p:spPr>
          <a:xfrm>
            <a:off x="611560" y="1268760"/>
            <a:ext cx="1152128" cy="122413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ілка вниз 8"/>
          <p:cNvSpPr/>
          <p:nvPr/>
        </p:nvSpPr>
        <p:spPr>
          <a:xfrm>
            <a:off x="6012160" y="764704"/>
            <a:ext cx="1080120" cy="122413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07407E-6 L 0.51181 -0.04699 " pathEditMode="relative" rAng="0" ptsTypes="AA">
                                      <p:cBhvr>
                                        <p:cTn id="3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00" y="-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4444E-6 L 0.11424 -0.0261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6" grpId="0" animBg="1"/>
      <p:bldP spid="9220" grpId="0" animBg="1"/>
      <p:bldP spid="5" grpId="0" animBg="1"/>
      <p:bldP spid="6" grpId="0" animBg="1"/>
      <p:bldP spid="8" grpId="0" animBg="1"/>
      <p:bldP spid="8" grpId="1" animBg="1"/>
      <p:bldP spid="9" grpId="0" animBg="1"/>
      <p:bldP spid="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 descr="знаки-горбиста рівн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428869"/>
            <a:ext cx="8072494" cy="38115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1042993" y="692155"/>
            <a:ext cx="726230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600" dirty="0" smtClean="0">
                <a:solidFill>
                  <a:schemeClr val="bg1"/>
                </a:solidFill>
              </a:rPr>
              <a:t> Низовини на </a:t>
            </a:r>
            <a:r>
              <a:rPr lang="uk-UA" sz="3600" dirty="0">
                <a:solidFill>
                  <a:schemeClr val="bg1"/>
                </a:solidFill>
              </a:rPr>
              <a:t>картах зображують</a:t>
            </a:r>
            <a:br>
              <a:rPr lang="uk-UA" sz="3600" dirty="0">
                <a:solidFill>
                  <a:schemeClr val="bg1"/>
                </a:solidFill>
              </a:rPr>
            </a:br>
            <a:r>
              <a:rPr lang="uk-UA" sz="3600" dirty="0">
                <a:solidFill>
                  <a:schemeClr val="bg1"/>
                </a:solidFill>
              </a:rPr>
              <a:t> за допомогою  </a:t>
            </a:r>
            <a:r>
              <a:rPr lang="uk-UA" sz="3600" dirty="0">
                <a:solidFill>
                  <a:srgbClr val="66FF33"/>
                </a:solidFill>
              </a:rPr>
              <a:t>зеленого</a:t>
            </a:r>
            <a:r>
              <a:rPr lang="uk-UA" sz="3600" dirty="0">
                <a:solidFill>
                  <a:schemeClr val="bg1"/>
                </a:solidFill>
              </a:rPr>
              <a:t> кольору</a:t>
            </a:r>
          </a:p>
        </p:txBody>
      </p:sp>
      <p:sp>
        <p:nvSpPr>
          <p:cNvPr id="221188" name="Text Box 4"/>
          <p:cNvSpPr txBox="1">
            <a:spLocks noChangeArrowheads="1"/>
          </p:cNvSpPr>
          <p:nvPr/>
        </p:nvSpPr>
        <p:spPr bwMode="auto">
          <a:xfrm>
            <a:off x="642910" y="5500703"/>
            <a:ext cx="3857652" cy="5847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A9999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200" b="1" dirty="0">
                <a:solidFill>
                  <a:sysClr val="windowText" lastClr="000000"/>
                </a:solidFill>
              </a:rPr>
              <a:t>Горбиста рівнина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ександр\Pictures\енглокн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260648"/>
            <a:ext cx="9156700" cy="633670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4016" y="5229200"/>
            <a:ext cx="889248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95250"/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Низовини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мають абсолютні висоти до 200 м. Наприклад,</a:t>
            </a:r>
            <a:r>
              <a:rPr lang="uk-UA" sz="28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Західносибірська рівнина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з плоскою поверхнею в Євразії. </a:t>
            </a:r>
            <a:endParaRPr lang="uk-UA" sz="28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332658"/>
            <a:ext cx="7632848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Низовина</a:t>
            </a:r>
            <a:r>
              <a:rPr lang="uk-U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uk-UA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— низинна рівнина, розташована не вище 200 м над рівнем моря</a:t>
            </a:r>
            <a:endParaRPr lang="uk-UA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0648"/>
            <a:ext cx="91440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Великі низовини в Україні - це </a:t>
            </a:r>
            <a:b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Придніпровська, Поліська, Причорноморська</a:t>
            </a:r>
            <a:endParaRPr lang="uk-UA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0152" y="6165304"/>
            <a:ext cx="288032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ysClr val="windowText" lastClr="000000"/>
                </a:solidFill>
              </a:rPr>
              <a:t>Поліська </a:t>
            </a:r>
            <a:r>
              <a:rPr lang="uk-UA" sz="2400" b="1" dirty="0" err="1" smtClean="0">
                <a:solidFill>
                  <a:sysClr val="windowText" lastClr="000000"/>
                </a:solidFill>
              </a:rPr>
              <a:t>низоввина</a:t>
            </a:r>
            <a:endParaRPr lang="uk-UA" sz="24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ex\Desktop\Елементи полива\рельєф\низовини.png"/>
          <p:cNvPicPr>
            <a:picLocks noChangeAspect="1" noChangeArrowheads="1"/>
          </p:cNvPicPr>
          <p:nvPr/>
        </p:nvPicPr>
        <p:blipFill>
          <a:blip r:embed="rId2" cstate="print"/>
          <a:srcRect l="2287" t="7269" r="16393" b="10953"/>
          <a:stretch>
            <a:fillRect/>
          </a:stretch>
        </p:blipFill>
        <p:spPr bwMode="auto">
          <a:xfrm>
            <a:off x="0" y="1052736"/>
            <a:ext cx="9195386" cy="58052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13146" y="98630"/>
            <a:ext cx="7215238" cy="954107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Завдання: 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Віднайдіть  в атласі та підпишіть на контурній карті </a:t>
            </a: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низовини 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611560" y="5589240"/>
            <a:ext cx="7776864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01208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Є низовини, що лежать навіть нижче рівня моря. Наприклад, о кремі ділянки 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Прикаспійської низовини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розташовані на 28 м нижче рівня моря.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 descr="C:\Users\Alex\Desktop\Елементи полива\рельєф\рівнини заввишки.png"/>
          <p:cNvPicPr>
            <a:picLocks noChangeAspect="1" noChangeArrowheads="1"/>
          </p:cNvPicPr>
          <p:nvPr/>
        </p:nvPicPr>
        <p:blipFill>
          <a:blip r:embed="rId3" cstate="print"/>
          <a:srcRect l="2898" t="11595" r="22554" b="15563"/>
          <a:stretch>
            <a:fillRect/>
          </a:stretch>
        </p:blipFill>
        <p:spPr bwMode="auto">
          <a:xfrm>
            <a:off x="899592" y="548680"/>
            <a:ext cx="7210531" cy="4104456"/>
          </a:xfrm>
          <a:prstGeom prst="rect">
            <a:avLst/>
          </a:prstGeom>
          <a:noFill/>
        </p:spPr>
      </p:pic>
      <p:sp>
        <p:nvSpPr>
          <p:cNvPr id="4" name="Виноска 1 3"/>
          <p:cNvSpPr/>
          <p:nvPr/>
        </p:nvSpPr>
        <p:spPr>
          <a:xfrm>
            <a:off x="4788024" y="4221088"/>
            <a:ext cx="1944216" cy="504056"/>
          </a:xfrm>
          <a:prstGeom prst="borderCallout1">
            <a:avLst>
              <a:gd name="adj1" fmla="val 1938"/>
              <a:gd name="adj2" fmla="val 52078"/>
              <a:gd name="adj3" fmla="val -167410"/>
              <a:gd name="adj4" fmla="val 8912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</a:rPr>
              <a:t>западина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Презентації\Географія_ різне\Інтернетресурси\іукрі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301208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Височини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— це рівнини з абсолютними висотами від 200 до 500м. До височин належать, наприклад, </a:t>
            </a:r>
            <a:r>
              <a:rPr lang="uk-UA" sz="2800" b="1" i="1" dirty="0" smtClean="0">
                <a:solidFill>
                  <a:srgbClr val="FF0000"/>
                </a:solidFill>
              </a:rPr>
              <a:t>Подільська</a:t>
            </a:r>
            <a:r>
              <a:rPr lang="uk-UA" sz="2800" b="1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в Україні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5813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lvl="0" indent="190500"/>
            <a:r>
              <a:rPr lang="uk-UA" sz="2800" b="1" dirty="0" smtClean="0">
                <a:solidFill>
                  <a:srgbClr val="FF0000"/>
                </a:solidFill>
              </a:rPr>
              <a:t>Височина</a:t>
            </a:r>
            <a:r>
              <a:rPr lang="uk-UA" sz="2800" b="1" dirty="0" smtClean="0">
                <a:solidFill>
                  <a:schemeClr val="tx1"/>
                </a:solidFill>
              </a:rPr>
              <a:t> — </a:t>
            </a:r>
            <a:r>
              <a:rPr lang="uk-UA" sz="2800" dirty="0" smtClean="0">
                <a:solidFill>
                  <a:schemeClr val="tx1"/>
                </a:solidFill>
              </a:rPr>
              <a:t>ділянка земної поверхні, піднята над оточуючими територіями і має відносно велику рівнинну або горбисту поверхню.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лександр\Downloads\screenshot-www.youtube.com-2018.10.01-00-03-02.png"/>
          <p:cNvPicPr>
            <a:picLocks noChangeAspect="1" noChangeArrowheads="1"/>
          </p:cNvPicPr>
          <p:nvPr/>
        </p:nvPicPr>
        <p:blipFill>
          <a:blip r:embed="rId2" cstate="print"/>
          <a:srcRect r="7729"/>
          <a:stretch>
            <a:fillRect/>
          </a:stretch>
        </p:blipFill>
        <p:spPr bwMode="auto">
          <a:xfrm>
            <a:off x="-1" y="260648"/>
            <a:ext cx="9144001" cy="633670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5229200"/>
            <a:ext cx="9144000" cy="1384995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Плато</a:t>
            </a:r>
            <a:r>
              <a:rPr lang="uk-UA" sz="2800" b="1" dirty="0" smtClean="0"/>
              <a:t> — </a:t>
            </a:r>
            <a:r>
              <a:rPr lang="uk-UA" sz="2800" dirty="0" smtClean="0"/>
              <a:t>підвищена рівнина з рівною або хвилястою поверхнею, відокремлена від більш низьких рівнинних просторів чітко вираженими уступами.</a:t>
            </a:r>
            <a:endParaRPr kumimoji="0" lang="uk-UA" sz="28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AutoShape 3"/>
          <p:cNvSpPr>
            <a:spLocks noChangeArrowheads="1"/>
          </p:cNvSpPr>
          <p:nvPr/>
        </p:nvSpPr>
        <p:spPr bwMode="auto">
          <a:xfrm>
            <a:off x="5004048" y="2636912"/>
            <a:ext cx="2987673" cy="1008063"/>
          </a:xfrm>
          <a:prstGeom prst="leftArrow">
            <a:avLst>
              <a:gd name="adj1" fmla="val 50000"/>
              <a:gd name="adj2" fmla="val 60709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sz="3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височини</a:t>
            </a:r>
            <a:endParaRPr lang="uk-UA" sz="36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Alex\Pictures\Рисунок1.png"/>
          <p:cNvPicPr>
            <a:picLocks noChangeAspect="1" noChangeArrowheads="1"/>
          </p:cNvPicPr>
          <p:nvPr/>
        </p:nvPicPr>
        <p:blipFill>
          <a:blip r:embed="rId3" cstate="print"/>
          <a:srcRect r="86224" b="7378"/>
          <a:stretch>
            <a:fillRect/>
          </a:stretch>
        </p:blipFill>
        <p:spPr bwMode="auto">
          <a:xfrm>
            <a:off x="0" y="0"/>
            <a:ext cx="1259632" cy="62373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4853478"/>
            <a:ext cx="914400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 рівнинному рельєфі України чергуються низовини і височини. За фізичною картою легко визначити,  де </a:t>
            </a:r>
            <a:r>
              <a:rPr lang="ru-RU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вони 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розташовані: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жовтувате 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забарвлення </a:t>
            </a:r>
            <a:r>
              <a:rPr lang="uk-UA" sz="2800" dirty="0" err="1" smtClean="0">
                <a:solidFill>
                  <a:sysClr val="windowText" lastClr="000000"/>
                </a:solidFill>
                <a:latin typeface="Arial"/>
                <a:cs typeface="Arial"/>
              </a:rPr>
              <a:t>–</a:t>
            </a:r>
            <a:r>
              <a:rPr lang="uk-UA" sz="2800" b="1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височини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зелене </a:t>
            </a:r>
            <a:r>
              <a:rPr lang="uk-UA" sz="28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—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низовини.</a:t>
            </a:r>
            <a:endParaRPr lang="uk-UA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284" name="AutoShape 4"/>
          <p:cNvSpPr>
            <a:spLocks noChangeArrowheads="1"/>
          </p:cNvSpPr>
          <p:nvPr/>
        </p:nvSpPr>
        <p:spPr bwMode="auto">
          <a:xfrm flipH="1">
            <a:off x="899592" y="2924944"/>
            <a:ext cx="2376264" cy="1152079"/>
          </a:xfrm>
          <a:prstGeom prst="lef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sz="36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низовини</a:t>
            </a:r>
            <a:endParaRPr lang="uk-UA" sz="36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3" grpId="0" animBg="1"/>
      <p:bldP spid="5" grpId="0" animBg="1"/>
      <p:bldP spid="22528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01208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Плоскогір'я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— це також рівнини, тільки досить високі — понад 500 м над рівнем моря. Прикладами таких рівнин є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Середньосибірське плоскогір</a:t>
            </a:r>
            <a:r>
              <a:rPr lang="uk-UA" sz="2800" dirty="0" smtClean="0">
                <a:solidFill>
                  <a:sysClr val="windowText" lastClr="000000"/>
                </a:solidFill>
              </a:rPr>
              <a:t>’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я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і</a:t>
            </a:r>
            <a:r>
              <a:rPr lang="uk-UA" sz="2800" i="1" dirty="0" smtClean="0">
                <a:solidFill>
                  <a:sysClr val="windowText" lastClr="000000"/>
                </a:solidFill>
              </a:rPr>
              <a:t> Декан</a:t>
            </a:r>
            <a:r>
              <a:rPr lang="uk-UA" sz="2800" dirty="0" smtClean="0">
                <a:solidFill>
                  <a:sysClr val="windowText" lastClr="000000"/>
                </a:solidFill>
              </a:rPr>
              <a:t> в Азії.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72958"/>
            <a:ext cx="914400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lvl="0" indent="285750"/>
            <a:r>
              <a:rPr lang="uk-UA" sz="2800" b="1" dirty="0" smtClean="0">
                <a:solidFill>
                  <a:srgbClr val="FF0000"/>
                </a:solidFill>
              </a:rPr>
              <a:t>Плоскогір'я</a:t>
            </a:r>
            <a:r>
              <a:rPr lang="uk-UA" sz="2800" b="1" dirty="0" smtClean="0">
                <a:solidFill>
                  <a:schemeClr val="tx1"/>
                </a:solidFill>
              </a:rPr>
              <a:t> — </a:t>
            </a:r>
            <a:r>
              <a:rPr lang="uk-UA" sz="2800" dirty="0" err="1" smtClean="0">
                <a:solidFill>
                  <a:schemeClr val="tx1"/>
                </a:solidFill>
              </a:rPr>
              <a:t>великиа</a:t>
            </a:r>
            <a:r>
              <a:rPr lang="uk-UA" sz="2800" dirty="0" smtClean="0">
                <a:solidFill>
                  <a:schemeClr val="tx1"/>
                </a:solidFill>
              </a:rPr>
              <a:t> підвищена (500 – 1000 м і вище) ділянка суші, складена зім'ятими в складки породами з хвилястими розчленованими </a:t>
            </a:r>
            <a:r>
              <a:rPr lang="uk-UA" sz="2800" dirty="0" err="1" smtClean="0">
                <a:solidFill>
                  <a:schemeClr val="tx1"/>
                </a:solidFill>
              </a:rPr>
              <a:t>межиріччами</a:t>
            </a:r>
            <a:r>
              <a:rPr lang="uk-UA" sz="2800" dirty="0" smtClean="0">
                <a:solidFill>
                  <a:schemeClr val="tx1"/>
                </a:solidFill>
              </a:rPr>
              <a:t> та обривистими краями.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x\Desktop\Елементи полива\рельєф\плоскогір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36885"/>
            <a:ext cx="9190554" cy="592050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57162" y="98630"/>
            <a:ext cx="7215238" cy="954107"/>
          </a:xfrm>
          <a:prstGeom prst="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Завдання:  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Віднайдіть  в  атласі та підпишіть на 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контурній карті  </a:t>
            </a: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плоскогір'я</a:t>
            </a:r>
            <a:r>
              <a:rPr kumimoji="0" lang="uk-U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uk-UA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827584" y="5589240"/>
            <a:ext cx="7416824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x\Pictures\Рисунок1.png"/>
          <p:cNvPicPr>
            <a:picLocks noChangeAspect="1" noChangeArrowheads="1"/>
          </p:cNvPicPr>
          <p:nvPr/>
        </p:nvPicPr>
        <p:blipFill>
          <a:blip r:embed="rId2" cstate="print"/>
          <a:srcRect b="7378"/>
          <a:stretch>
            <a:fillRect/>
          </a:stretch>
        </p:blipFill>
        <p:spPr bwMode="auto">
          <a:xfrm>
            <a:off x="0" y="216024"/>
            <a:ext cx="9144000" cy="6237312"/>
          </a:xfrm>
          <a:prstGeom prst="rect">
            <a:avLst/>
          </a:prstGeom>
          <a:noFill/>
        </p:spPr>
      </p:pic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915816" y="404664"/>
            <a:ext cx="2879725" cy="5794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3200" b="1" dirty="0">
                <a:solidFill>
                  <a:prstClr val="black"/>
                </a:solidFill>
              </a:rPr>
              <a:t>Шкала висот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5157192"/>
            <a:ext cx="7500990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prstClr val="black"/>
                </a:solidFill>
              </a:rPr>
              <a:t>Користуючись шкалою висот, визначте абсолютну висоту </a:t>
            </a:r>
            <a:r>
              <a:rPr lang="uk-UA" sz="2800" b="1" dirty="0" err="1" smtClean="0">
                <a:solidFill>
                  <a:prstClr val="black"/>
                </a:solidFill>
              </a:rPr>
              <a:t>зазначенних</a:t>
            </a:r>
            <a:r>
              <a:rPr lang="uk-UA" sz="2800" b="1" dirty="0" smtClean="0">
                <a:solidFill>
                  <a:prstClr val="black"/>
                </a:solidFill>
              </a:rPr>
              <a:t> рівнин</a:t>
            </a:r>
            <a:endParaRPr lang="uk-UA" sz="2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ександр\Pictures\негл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599390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869160"/>
            <a:ext cx="9144000" cy="181588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За утворенням розрізняють </a:t>
            </a:r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рівнини первинні і вторинні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. Рівнини можуть утворюватися внаслідок  підняття ділянок морського   дна і звільнення їх від води. </a:t>
            </a:r>
            <a:endParaRPr lang="uk-UA" sz="28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548680"/>
            <a:ext cx="626469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Як утворюються рівнини.</a:t>
            </a:r>
            <a:endParaRPr lang="uk-UA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4437112"/>
            <a:ext cx="9144000" cy="224676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Це явище спостерігається в результаті вертикальних рухів земної кори. Такі рівнини називають </a:t>
            </a:r>
            <a:r>
              <a:rPr lang="uk-UA" sz="2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первинними. 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Наприклад, </a:t>
            </a:r>
            <a:r>
              <a:rPr lang="uk-UA" sz="2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Причорноморська низовина,</a:t>
            </a:r>
            <a:r>
              <a:rPr lang="uk-U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що лежить на півдні України, колись була частиною дна Чорного моря.</a:t>
            </a:r>
            <a:endParaRPr lang="uk-UA" sz="28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Олександр\Pictures\річки\1537Ch4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Вторинні рівнини</a:t>
            </a:r>
            <a:r>
              <a:rPr lang="uk-UA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ysClr val="windowText" lastClr="000000"/>
                </a:solidFill>
              </a:rPr>
              <a:t>виникають по-різному. </a:t>
            </a:r>
            <a:br>
              <a:rPr lang="uk-UA" sz="2800" dirty="0" smtClean="0">
                <a:solidFill>
                  <a:sysClr val="windowText" lastClr="000000"/>
                </a:solidFill>
              </a:rPr>
            </a:br>
            <a:r>
              <a:rPr lang="uk-UA" sz="2800" dirty="0" smtClean="0">
                <a:solidFill>
                  <a:sysClr val="windowText" lastClr="000000"/>
                </a:solidFill>
              </a:rPr>
              <a:t>Є рівнини, утворені наносами річок (пісками, суглинками), що тривалий час нагромаджувалися </a:t>
            </a:r>
            <a:br>
              <a:rPr lang="uk-UA" sz="2800" dirty="0" smtClean="0">
                <a:solidFill>
                  <a:sysClr val="windowText" lastClr="000000"/>
                </a:solidFill>
              </a:rPr>
            </a:br>
            <a:r>
              <a:rPr lang="uk-UA" sz="2800" dirty="0" smtClean="0">
                <a:solidFill>
                  <a:sysClr val="windowText" lastClr="000000"/>
                </a:solidFill>
              </a:rPr>
              <a:t>в зниженнях земної кори. їх поверхня плоска або </a:t>
            </a:r>
            <a:r>
              <a:rPr lang="uk-UA" sz="2800" dirty="0" err="1" smtClean="0">
                <a:solidFill>
                  <a:sysClr val="windowText" lastClr="000000"/>
                </a:solidFill>
              </a:rPr>
              <a:t>слабохвиляста</a:t>
            </a:r>
            <a:r>
              <a:rPr lang="uk-UA" sz="2800" dirty="0" smtClean="0">
                <a:solidFill>
                  <a:sysClr val="windowText" lastClr="000000"/>
                </a:solidFill>
              </a:rPr>
              <a:t>. 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:\Users\Олександр\Downloads\screenshot-www.youtube.com-2018.10.01-00-03-02.png"/>
          <p:cNvPicPr>
            <a:picLocks noChangeAspect="1" noChangeArrowheads="1"/>
          </p:cNvPicPr>
          <p:nvPr/>
        </p:nvPicPr>
        <p:blipFill>
          <a:blip r:embed="rId2" cstate="print"/>
          <a:srcRect r="7729"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95250" indent="171450"/>
            <a:r>
              <a:rPr lang="uk-UA" sz="2800" dirty="0" smtClean="0">
                <a:solidFill>
                  <a:sysClr val="windowText" lastClr="000000"/>
                </a:solidFill>
              </a:rPr>
              <a:t>Рівнини можуть виникати і на місці гір, коли під дією зовнішніх процесів руйнуються їх вершини і схили, а улоговини заповнюються уламками. 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  <p:pic>
        <p:nvPicPr>
          <p:cNvPr id="6145" name="Picture 1" descr="C:\Users\Alex\Desktop\Елементи полива\рельєф\гори за висотою-4.png"/>
          <p:cNvPicPr>
            <a:picLocks noChangeAspect="1" noChangeArrowheads="1"/>
          </p:cNvPicPr>
          <p:nvPr/>
        </p:nvPicPr>
        <p:blipFill>
          <a:blip r:embed="rId3" cstate="print"/>
          <a:srcRect l="4098" r="5757" b="46048"/>
          <a:stretch>
            <a:fillRect/>
          </a:stretch>
        </p:blipFill>
        <p:spPr bwMode="auto">
          <a:xfrm>
            <a:off x="395536" y="1556792"/>
            <a:ext cx="3744416" cy="2039183"/>
          </a:xfrm>
          <a:prstGeom prst="rect">
            <a:avLst/>
          </a:prstGeom>
          <a:noFill/>
        </p:spPr>
      </p:pic>
      <p:pic>
        <p:nvPicPr>
          <p:cNvPr id="6146" name="Picture 2" descr="C:\Users\Alex\Desktop\Елементи полива\рельєф\гори 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89040"/>
            <a:ext cx="3744416" cy="1872639"/>
          </a:xfrm>
          <a:prstGeom prst="rect">
            <a:avLst/>
          </a:prstGeom>
          <a:noFill/>
        </p:spPr>
      </p:pic>
      <p:pic>
        <p:nvPicPr>
          <p:cNvPr id="6" name="Picture 1" descr="C:\Users\Alex\Desktop\Елементи полива\рельєф\гори за висотою-4.png"/>
          <p:cNvPicPr>
            <a:picLocks noChangeAspect="1" noChangeArrowheads="1"/>
          </p:cNvPicPr>
          <p:nvPr/>
        </p:nvPicPr>
        <p:blipFill>
          <a:blip r:embed="rId3" cstate="print"/>
          <a:srcRect l="3989" t="50670" r="6253"/>
          <a:stretch>
            <a:fillRect/>
          </a:stretch>
        </p:blipFill>
        <p:spPr bwMode="auto">
          <a:xfrm>
            <a:off x="4860032" y="1628800"/>
            <a:ext cx="3672408" cy="20162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7544" y="5859269"/>
            <a:ext cx="8316416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ysClr val="windowText" lastClr="000000"/>
                </a:solidFill>
              </a:rPr>
              <a:t>Тоді гірська місцевість поступово вирівнюється і перетворюється на горбисту рівнину. </a:t>
            </a:r>
            <a:endParaRPr lang="uk-UA" sz="28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55976" y="2643182"/>
            <a:ext cx="2644884" cy="64294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Плоскогір'я</a:t>
            </a:r>
            <a:endParaRPr lang="uk-UA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5373216"/>
            <a:ext cx="2286016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Первинні</a:t>
            </a:r>
            <a:br>
              <a:rPr lang="uk-UA" sz="2800" b="1" dirty="0" smtClean="0"/>
            </a:br>
            <a:r>
              <a:rPr lang="uk-UA" sz="2800" b="1" dirty="0" smtClean="0"/>
              <a:t>Вторинні</a:t>
            </a:r>
            <a:endParaRPr lang="uk-UA" sz="2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1412776"/>
            <a:ext cx="2286016" cy="8572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Плоскі</a:t>
            </a:r>
          </a:p>
          <a:p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Горбисті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3968" y="3429001"/>
            <a:ext cx="2716924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Височини</a:t>
            </a:r>
            <a:endParaRPr lang="uk-UA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283968" y="4357694"/>
            <a:ext cx="2716924" cy="642919"/>
          </a:xfrm>
          <a:prstGeom prst="rect">
            <a:avLst/>
          </a:prstGeom>
          <a:solidFill>
            <a:srgbClr val="00DA6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ysClr val="windowText" lastClr="000000"/>
                </a:solidFill>
              </a:rPr>
              <a:t>Низовини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57489" y="214289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Рівнини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1142976" y="1071547"/>
            <a:ext cx="2928958" cy="1428760"/>
          </a:xfrm>
          <a:prstGeom prst="rightArrow">
            <a:avLst>
              <a:gd name="adj1" fmla="val 63474"/>
              <a:gd name="adj2" fmla="val 2979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За виглядом поверхні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1071538" y="3071811"/>
            <a:ext cx="2928958" cy="1428760"/>
          </a:xfrm>
          <a:prstGeom prst="rightArrow">
            <a:avLst>
              <a:gd name="adj1" fmla="val 63474"/>
              <a:gd name="adj2" fmla="val 2979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За висотою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928662" y="5072075"/>
            <a:ext cx="3143272" cy="1428760"/>
          </a:xfrm>
          <a:prstGeom prst="rightArrow">
            <a:avLst>
              <a:gd name="adj1" fmla="val 63474"/>
              <a:gd name="adj2" fmla="val 2979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Arial" pitchFamily="34" charset="0"/>
                <a:cs typeface="Arial" pitchFamily="34" charset="0"/>
              </a:rPr>
              <a:t>За утворенням</a:t>
            </a:r>
            <a:endParaRPr lang="uk-UA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7klasgeo.at.ua/Afryka/Maroc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56610" y="357166"/>
            <a:ext cx="689150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можуть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рівнини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змінюватись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514" y="4653136"/>
            <a:ext cx="8643966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ysClr val="windowText" lastClr="000000"/>
                </a:solidFill>
              </a:rPr>
              <a:t>Зовнішні процеси пов'язані з роботою води і вітру. У пустелях, де сухо, вони змінюється внаслідок вивітрювання, а також роботи вітру, що створює піщані брижі, дюни і бархани.</a:t>
            </a:r>
            <a:endParaRPr lang="uk-UA" sz="28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C:\Users\Alex\Pictures\пкуік.png"/>
          <p:cNvPicPr>
            <a:picLocks noChangeAspect="1" noChangeArrowheads="1"/>
          </p:cNvPicPr>
          <p:nvPr/>
        </p:nvPicPr>
        <p:blipFill>
          <a:blip r:embed="rId2" cstate="print"/>
          <a:srcRect r="1667"/>
          <a:stretch>
            <a:fillRect/>
          </a:stretch>
        </p:blipFill>
        <p:spPr bwMode="auto">
          <a:xfrm>
            <a:off x="0" y="2564904"/>
            <a:ext cx="7164288" cy="4293096"/>
          </a:xfrm>
          <a:prstGeom prst="rect">
            <a:avLst/>
          </a:prstGeom>
          <a:noFill/>
        </p:spPr>
      </p:pic>
      <p:sp>
        <p:nvSpPr>
          <p:cNvPr id="38915" name="Text Box 7"/>
          <p:cNvSpPr txBox="1">
            <a:spLocks noChangeArrowheads="1"/>
          </p:cNvSpPr>
          <p:nvPr/>
        </p:nvSpPr>
        <p:spPr bwMode="auto">
          <a:xfrm>
            <a:off x="4355976" y="4653136"/>
            <a:ext cx="478802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000000"/>
                </a:solidFill>
              </a:rPr>
              <a:t>Географія:</a:t>
            </a:r>
            <a:r>
              <a:rPr lang="uk-UA" sz="2000" dirty="0" smtClean="0">
                <a:solidFill>
                  <a:srgbClr val="000000"/>
                </a:solidFill>
              </a:rPr>
              <a:t> підручник для 6 кл. </a:t>
            </a:r>
            <a:r>
              <a:rPr lang="uk-UA" sz="2000" dirty="0" err="1" smtClean="0">
                <a:solidFill>
                  <a:srgbClr val="000000"/>
                </a:solidFill>
              </a:rPr>
              <a:t>загальноосвіт</a:t>
            </a:r>
            <a:r>
              <a:rPr lang="uk-UA" sz="2000" dirty="0" smtClean="0">
                <a:solidFill>
                  <a:srgbClr val="000000"/>
                </a:solidFill>
              </a:rPr>
              <a:t>. </a:t>
            </a:r>
            <a:r>
              <a:rPr lang="uk-UA" sz="2000" dirty="0" err="1" smtClean="0">
                <a:solidFill>
                  <a:srgbClr val="000000"/>
                </a:solidFill>
              </a:rPr>
              <a:t>навч</a:t>
            </a:r>
            <a:r>
              <a:rPr lang="uk-UA" sz="2000" dirty="0" smtClean="0">
                <a:solidFill>
                  <a:srgbClr val="000000"/>
                </a:solidFill>
              </a:rPr>
              <a:t>. </a:t>
            </a:r>
            <a:r>
              <a:rPr lang="uk-UA" sz="2000" dirty="0" err="1" smtClean="0">
                <a:solidFill>
                  <a:srgbClr val="000000"/>
                </a:solidFill>
              </a:rPr>
              <a:t>закл</a:t>
            </a:r>
            <a:r>
              <a:rPr lang="uk-UA" sz="2000" dirty="0" smtClean="0">
                <a:solidFill>
                  <a:srgbClr val="000000"/>
                </a:solidFill>
              </a:rPr>
              <a:t>./ </a:t>
            </a:r>
            <a:r>
              <a:rPr lang="uk-UA" sz="2000" b="1" dirty="0" smtClean="0">
                <a:solidFill>
                  <a:srgbClr val="000000"/>
                </a:solidFill>
              </a:rPr>
              <a:t>В.М.Бойко, </a:t>
            </a:r>
            <a:r>
              <a:rPr lang="uk-UA" sz="2000" dirty="0" smtClean="0">
                <a:solidFill>
                  <a:srgbClr val="000000"/>
                </a:solidFill>
              </a:rPr>
              <a:t>С.В.</a:t>
            </a:r>
            <a:r>
              <a:rPr lang="uk-UA" sz="2000" dirty="0" err="1" smtClean="0">
                <a:solidFill>
                  <a:srgbClr val="000000"/>
                </a:solidFill>
              </a:rPr>
              <a:t>Мікелі</a:t>
            </a:r>
            <a:r>
              <a:rPr lang="uk-UA" sz="2000" dirty="0" smtClean="0">
                <a:solidFill>
                  <a:srgbClr val="000000"/>
                </a:solidFill>
              </a:rPr>
              <a:t> .̶  ХАРКІВ: СИЦИЯ, 2014 </a:t>
            </a:r>
            <a:r>
              <a:rPr lang="uk-UA" sz="2000" dirty="0">
                <a:solidFill>
                  <a:srgbClr val="000000"/>
                </a:solidFill>
              </a:rPr>
              <a:t/>
            </a:r>
            <a:br>
              <a:rPr lang="uk-UA" sz="2000" dirty="0">
                <a:solidFill>
                  <a:srgbClr val="000000"/>
                </a:solidFill>
              </a:rPr>
            </a:br>
            <a:endParaRPr lang="uk-UA" sz="2000" dirty="0">
              <a:solidFill>
                <a:srgbClr val="000000"/>
              </a:solidFill>
            </a:endParaRPr>
          </a:p>
          <a:p>
            <a:r>
              <a:rPr lang="uk-UA" sz="2800" dirty="0" smtClean="0">
                <a:solidFill>
                  <a:srgbClr val="000000"/>
                </a:solidFill>
                <a:hlinkClick r:id="rId3"/>
              </a:rPr>
              <a:t>https://miyklas.com.ua</a:t>
            </a:r>
            <a:r>
              <a:rPr lang="uk-UA" sz="2800" dirty="0" smtClean="0">
                <a:solidFill>
                  <a:srgbClr val="000000"/>
                </a:solidFill>
              </a:rPr>
              <a:t> </a:t>
            </a:r>
            <a:endParaRPr lang="uk-UA" sz="2800" dirty="0">
              <a:solidFill>
                <a:srgbClr val="0000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51520" y="0"/>
            <a:ext cx="5760640" cy="2852936"/>
          </a:xfrm>
          <a:prstGeom prst="horizontalScroll">
            <a:avLst>
              <a:gd name="adj" fmla="val 21640"/>
            </a:avLst>
          </a:prstGeom>
          <a:gradFill>
            <a:gsLst>
              <a:gs pos="14000">
                <a:srgbClr val="8114B2"/>
              </a:gs>
              <a:gs pos="49000">
                <a:srgbClr val="3D155B"/>
              </a:gs>
              <a:gs pos="40000">
                <a:srgbClr val="0D127D"/>
              </a:gs>
            </a:gsLst>
            <a:lin ang="16200000" scaled="0"/>
          </a:gradFill>
          <a:ln>
            <a:solidFill>
              <a:srgbClr val="3CC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rgbClr val="FFFFFF"/>
                </a:solidFill>
              </a:rPr>
              <a:t>Творчий задум вчителя</a:t>
            </a:r>
            <a:br>
              <a:rPr lang="uk-UA" sz="2400" dirty="0" smtClean="0">
                <a:solidFill>
                  <a:srgbClr val="FFFFFF"/>
                </a:solidFill>
              </a:rPr>
            </a:br>
            <a:r>
              <a:rPr lang="uk-UA" sz="2400" dirty="0" smtClean="0">
                <a:solidFill>
                  <a:srgbClr val="FFFFFF"/>
                </a:solidFill>
              </a:rPr>
              <a:t> </a:t>
            </a:r>
            <a:r>
              <a:rPr lang="uk-UA" sz="2400" dirty="0" err="1" smtClean="0">
                <a:solidFill>
                  <a:srgbClr val="FFFFFF"/>
                </a:solidFill>
              </a:rPr>
              <a:t>Малорацької</a:t>
            </a:r>
            <a:r>
              <a:rPr lang="uk-UA" sz="2400" dirty="0" smtClean="0">
                <a:solidFill>
                  <a:srgbClr val="FFFFFF"/>
                </a:solidFill>
              </a:rPr>
              <a:t> неякісної школи</a:t>
            </a:r>
            <a:br>
              <a:rPr lang="uk-UA" sz="2400" dirty="0" smtClean="0">
                <a:solidFill>
                  <a:srgbClr val="FFFFFF"/>
                </a:solidFill>
              </a:rPr>
            </a:br>
            <a:r>
              <a:rPr lang="uk-UA" sz="2400" dirty="0" smtClean="0">
                <a:solidFill>
                  <a:srgbClr val="FFFFFF"/>
                </a:solidFill>
              </a:rPr>
              <a:t> </a:t>
            </a:r>
            <a:r>
              <a:rPr lang="uk-UA" sz="2400" dirty="0" err="1" smtClean="0">
                <a:solidFill>
                  <a:srgbClr val="FFFFFF"/>
                </a:solidFill>
              </a:rPr>
              <a:t>Туровця</a:t>
            </a:r>
            <a:r>
              <a:rPr lang="uk-UA" sz="2400" dirty="0" smtClean="0">
                <a:solidFill>
                  <a:srgbClr val="FFFFFF"/>
                </a:solidFill>
              </a:rPr>
              <a:t> Олександра Антоновича</a:t>
            </a:r>
            <a:endParaRPr lang="uk-UA" sz="2400" dirty="0">
              <a:solidFill>
                <a:srgbClr val="FFFFFF"/>
              </a:solidFill>
            </a:endParaRPr>
          </a:p>
        </p:txBody>
      </p:sp>
      <p:pic>
        <p:nvPicPr>
          <p:cNvPr id="34818" name="Picture 2" descr="C:\Users\Alex\Pictures\Логотипи\ол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16024"/>
            <a:ext cx="2741727" cy="2852936"/>
          </a:xfrm>
          <a:prstGeom prst="rect">
            <a:avLst/>
          </a:prstGeom>
          <a:noFill/>
        </p:spPr>
      </p:pic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304800" y="5461000"/>
            <a:ext cx="2133600" cy="11430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66CC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2400" dirty="0" smtClean="0">
                <a:solidFill>
                  <a:srgbClr val="000000"/>
                </a:solidFill>
              </a:rPr>
              <a:t>20.10.2020</a:t>
            </a:r>
            <a:endParaRPr lang="uk-UA" sz="2400" dirty="0">
              <a:solidFill>
                <a:srgbClr val="000000"/>
              </a:solidFill>
            </a:endParaRPr>
          </a:p>
        </p:txBody>
      </p:sp>
      <p:sp>
        <p:nvSpPr>
          <p:cNvPr id="9" name="WordArt 4"/>
          <p:cNvSpPr>
            <a:spLocks noChangeArrowheads="1" noChangeShapeType="1" noTextEdit="1"/>
          </p:cNvSpPr>
          <p:nvPr/>
        </p:nvSpPr>
        <p:spPr bwMode="gray">
          <a:xfrm>
            <a:off x="4644008" y="3140968"/>
            <a:ext cx="2895600" cy="78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Flat3" dir="t"/>
            </a:scene3d>
            <a:sp3d extrusionH="430200" prstMaterial="legacyMetal">
              <a:extrusionClr>
                <a:srgbClr val="65B8E1"/>
              </a:extrusionClr>
            </a:sp3d>
          </a:bodyPr>
          <a:lstStyle/>
          <a:p>
            <a:pPr algn="ctr"/>
            <a:r>
              <a:rPr lang="uk-UA" sz="3600" b="1" kern="10" dirty="0">
                <a:ln w="6350">
                  <a:round/>
                  <a:headEnd/>
                  <a:tailEnd/>
                </a:ln>
                <a:gradFill rotWithShape="1">
                  <a:gsLst>
                    <a:gs pos="0">
                      <a:srgbClr val="241292"/>
                    </a:gs>
                    <a:gs pos="50000">
                      <a:srgbClr val="E5F2FF"/>
                    </a:gs>
                    <a:gs pos="100000">
                      <a:srgbClr val="241292"/>
                    </a:gs>
                  </a:gsLst>
                  <a:lin ang="5400000" scaled="1"/>
                </a:gradFill>
                <a:latin typeface="Palatino Linotype"/>
              </a:rPr>
              <a:t>Джерела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1_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Тема Offic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Базов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1425</TotalTime>
  <Words>558</Words>
  <Application>Microsoft Office PowerPoint</Application>
  <PresentationFormat>Экран (4:3)</PresentationFormat>
  <Paragraphs>86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33</vt:i4>
      </vt:variant>
    </vt:vector>
  </HeadingPairs>
  <TitlesOfParts>
    <vt:vector size="52" baseType="lpstr">
      <vt:lpstr>Arial</vt:lpstr>
      <vt:lpstr>Arial Black</vt:lpstr>
      <vt:lpstr>Calibri</vt:lpstr>
      <vt:lpstr>Palatino Linotype</vt:lpstr>
      <vt:lpstr>Verdana</vt:lpstr>
      <vt:lpstr>Wingdings</vt:lpstr>
      <vt:lpstr>1_Оформление по умолчанию</vt:lpstr>
      <vt:lpstr>Тема Office</vt:lpstr>
      <vt:lpstr>1_Тема Office</vt:lpstr>
      <vt:lpstr>2_Оформление по умолчанию</vt:lpstr>
      <vt:lpstr>3_Оформление по умолчанию</vt:lpstr>
      <vt:lpstr>4_Оформление по умолчанию</vt:lpstr>
      <vt:lpstr>Базовая</vt:lpstr>
      <vt:lpstr>5_Тема Office</vt:lpstr>
      <vt:lpstr>7_Тема Office</vt:lpstr>
      <vt:lpstr>8_Тема Office</vt:lpstr>
      <vt:lpstr>2_Тема Office</vt:lpstr>
      <vt:lpstr>5_Оформление по умолчанию</vt:lpstr>
      <vt:lpstr>10_Тема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Рома</cp:lastModifiedBy>
  <cp:revision>164</cp:revision>
  <dcterms:created xsi:type="dcterms:W3CDTF">2012-11-03T17:40:20Z</dcterms:created>
  <dcterms:modified xsi:type="dcterms:W3CDTF">2022-12-02T11:26:28Z</dcterms:modified>
</cp:coreProperties>
</file>