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56" r:id="rId2"/>
    <p:sldId id="271" r:id="rId3"/>
    <p:sldId id="257" r:id="rId4"/>
    <p:sldId id="281" r:id="rId5"/>
    <p:sldId id="261" r:id="rId6"/>
    <p:sldId id="277" r:id="rId7"/>
    <p:sldId id="259" r:id="rId8"/>
    <p:sldId id="274" r:id="rId9"/>
    <p:sldId id="273" r:id="rId10"/>
    <p:sldId id="269" r:id="rId11"/>
    <p:sldId id="279" r:id="rId12"/>
    <p:sldId id="276" r:id="rId13"/>
    <p:sldId id="280" r:id="rId14"/>
    <p:sldId id="264" r:id="rId15"/>
    <p:sldId id="282" r:id="rId16"/>
    <p:sldId id="283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ic2017@outlook.com" initials="e" lastIdx="1" clrIdx="0">
    <p:extLst>
      <p:ext uri="{19B8F6BF-5375-455C-9EA6-DF929625EA0E}">
        <p15:presenceInfo xmlns:p15="http://schemas.microsoft.com/office/powerpoint/2012/main" userId="2cdb21ba652b49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383A-0BF5-4A65-9706-F2976D2F5A79}" type="datetimeFigureOut">
              <a:rPr lang="uk-UA" smtClean="0"/>
              <a:t>18.02.2018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57F69-A46D-45A4-AF57-7FF16BDF1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532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383A-0BF5-4A65-9706-F2976D2F5A79}" type="datetimeFigureOut">
              <a:rPr lang="uk-UA" smtClean="0"/>
              <a:t>18.02.2018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57F69-A46D-45A4-AF57-7FF16BDF1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5477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383A-0BF5-4A65-9706-F2976D2F5A79}" type="datetimeFigureOut">
              <a:rPr lang="uk-UA" smtClean="0"/>
              <a:t>18.02.2018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57F69-A46D-45A4-AF57-7FF16BDF1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0350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383A-0BF5-4A65-9706-F2976D2F5A79}" type="datetimeFigureOut">
              <a:rPr lang="uk-UA" smtClean="0"/>
              <a:t>18.02.2018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57F69-A46D-45A4-AF57-7FF16BDF1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7312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383A-0BF5-4A65-9706-F2976D2F5A79}" type="datetimeFigureOut">
              <a:rPr lang="uk-UA" smtClean="0"/>
              <a:t>18.02.2018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57F69-A46D-45A4-AF57-7FF16BDF1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436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383A-0BF5-4A65-9706-F2976D2F5A79}" type="datetimeFigureOut">
              <a:rPr lang="uk-UA" smtClean="0"/>
              <a:t>18.02.2018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57F69-A46D-45A4-AF57-7FF16BDF1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1757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383A-0BF5-4A65-9706-F2976D2F5A79}" type="datetimeFigureOut">
              <a:rPr lang="uk-UA" smtClean="0"/>
              <a:t>18.02.2018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57F69-A46D-45A4-AF57-7FF16BDF1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5308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383A-0BF5-4A65-9706-F2976D2F5A79}" type="datetimeFigureOut">
              <a:rPr lang="uk-UA" smtClean="0"/>
              <a:t>18.02.2018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57F69-A46D-45A4-AF57-7FF16BDF1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464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383A-0BF5-4A65-9706-F2976D2F5A79}" type="datetimeFigureOut">
              <a:rPr lang="uk-UA" smtClean="0"/>
              <a:t>18.02.2018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57F69-A46D-45A4-AF57-7FF16BDF1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5574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383A-0BF5-4A65-9706-F2976D2F5A79}" type="datetimeFigureOut">
              <a:rPr lang="uk-UA" smtClean="0"/>
              <a:t>18.02.2018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57F69-A46D-45A4-AF57-7FF16BDF1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9175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383A-0BF5-4A65-9706-F2976D2F5A79}" type="datetimeFigureOut">
              <a:rPr lang="uk-UA" smtClean="0"/>
              <a:t>18.02.2018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57F69-A46D-45A4-AF57-7FF16BDF1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460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1383A-0BF5-4A65-9706-F2976D2F5A79}" type="datetimeFigureOut">
              <a:rPr lang="uk-UA" smtClean="0"/>
              <a:t>18.02.2018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57F69-A46D-45A4-AF57-7FF16BDF1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984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40524" y="1263316"/>
            <a:ext cx="6815669" cy="3290411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Київська держава</a:t>
            </a:r>
            <a:br>
              <a:rPr lang="uk-UA" dirty="0" smtClean="0">
                <a:solidFill>
                  <a:srgbClr val="C00000"/>
                </a:solidFill>
              </a:rPr>
            </a:br>
            <a:r>
              <a:rPr lang="uk-UA" dirty="0" smtClean="0">
                <a:solidFill>
                  <a:srgbClr val="C00000"/>
                </a:solidFill>
              </a:rPr>
              <a:t>(Русь </a:t>
            </a:r>
            <a:r>
              <a:rPr lang="en-US" dirty="0" smtClean="0">
                <a:solidFill>
                  <a:srgbClr val="C00000"/>
                </a:solidFill>
              </a:rPr>
              <a:t>–</a:t>
            </a:r>
            <a:r>
              <a:rPr lang="uk-UA" dirty="0" smtClean="0">
                <a:solidFill>
                  <a:srgbClr val="C00000"/>
                </a:solidFill>
              </a:rPr>
              <a:t> Україна) за часів Володимира Мономаха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08640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xn----7sbnbacaxoeehuadkjsh3b6fzj4f.xn--j1amh/uploads/illustrations/%D0%9A%D0%B8%D1%97%D0%B2%D1%81%D1%8C%D0%BA%D0%B0-%D0%A0%D1%83%D1%81%D1%8C-%D0%B7%D0%B0-%D0%BA%D0%BD%D1%8F%D0%B7%D1%8E%D0%B2%D0%B0%D0%BD%D0%BD%D1%8F-%D0%92%D0%BE%D0%BB%D0%BE%D0%B4%D0%B8%D0%BC%D0%B8%D1%80%D0%B0-%D0%9C%D0%BE%D0%BD%D0%BE%D0%BC%D0%B0%D1%85%D0%B0-%D1%82%D0%B0-%D0%9C%D1%81%D1%82%D0%B8%D1%81%D0%BB%D0%B0%D0%B2%D0%B0-%D0%92%D0%BE%D0%BB%D0%BE%D0%B4%D0%B8%D0%BC%D0%B8%D1%80%D0%BE%D0%B2%D0%B8%D1%87%D0%B0-%D0%BA%D0%B0%D1%80%D1%82%D0%B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194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5400" b="1" dirty="0">
                <a:solidFill>
                  <a:schemeClr val="accent1">
                    <a:lumMod val="75000"/>
                  </a:schemeClr>
                </a:solidFill>
              </a:rPr>
              <a:t>Володимир Мономах</a:t>
            </a: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54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uk-UA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5" y="1905000"/>
            <a:ext cx="3675528" cy="436345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81372" y="1690688"/>
            <a:ext cx="502194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/>
              <a:t>Володимир</a:t>
            </a:r>
            <a:r>
              <a:rPr lang="ru-RU" sz="2800" b="1" dirty="0"/>
              <a:t> Всеволодович Мономах (1053-19 </a:t>
            </a:r>
            <a:r>
              <a:rPr lang="ru-RU" sz="2800" b="1" dirty="0" err="1"/>
              <a:t>квітня</a:t>
            </a:r>
            <a:r>
              <a:rPr lang="ru-RU" sz="2800" b="1" dirty="0"/>
              <a:t> 1125) - великий князь </a:t>
            </a:r>
            <a:r>
              <a:rPr lang="ru-RU" sz="2800" b="1" dirty="0" err="1"/>
              <a:t>Смоленський</a:t>
            </a:r>
            <a:r>
              <a:rPr lang="ru-RU" sz="2800" b="1" dirty="0"/>
              <a:t> (1073-1078),</a:t>
            </a:r>
          </a:p>
          <a:p>
            <a:r>
              <a:rPr lang="ru-RU" sz="2800" b="1" dirty="0" err="1"/>
              <a:t>Чернігівський</a:t>
            </a:r>
            <a:r>
              <a:rPr lang="ru-RU" sz="2800" b="1" dirty="0"/>
              <a:t> (1078-1094) </a:t>
            </a:r>
            <a:r>
              <a:rPr lang="ru-RU" sz="2800" b="1" dirty="0" err="1"/>
              <a:t>Переяславський</a:t>
            </a:r>
            <a:r>
              <a:rPr lang="ru-RU" sz="2800" b="1" dirty="0"/>
              <a:t> (1094-1113 ), </a:t>
            </a:r>
            <a:r>
              <a:rPr lang="uk-UA" sz="2800" b="1" dirty="0"/>
              <a:t>К</a:t>
            </a:r>
            <a:r>
              <a:rPr lang="ru-RU" sz="2800" b="1" dirty="0" err="1"/>
              <a:t>иївський</a:t>
            </a:r>
            <a:r>
              <a:rPr lang="ru-RU" sz="2800" b="1" dirty="0"/>
              <a:t> (1113-1125), </a:t>
            </a:r>
          </a:p>
          <a:p>
            <a:r>
              <a:rPr lang="ru-RU" sz="2800" b="1" dirty="0" err="1"/>
              <a:t>державний</a:t>
            </a:r>
            <a:r>
              <a:rPr lang="ru-RU" sz="2800" b="1" dirty="0"/>
              <a:t> </a:t>
            </a:r>
            <a:r>
              <a:rPr lang="ru-RU" sz="2800" b="1" dirty="0" err="1"/>
              <a:t>діяч</a:t>
            </a:r>
            <a:r>
              <a:rPr lang="ru-RU" sz="2800" b="1" dirty="0"/>
              <a:t>, </a:t>
            </a:r>
            <a:r>
              <a:rPr lang="ru-RU" sz="2800" b="1" dirty="0" err="1"/>
              <a:t>воєначальник</a:t>
            </a:r>
            <a:r>
              <a:rPr lang="ru-RU" sz="2800" b="1" dirty="0"/>
              <a:t>, </a:t>
            </a:r>
            <a:r>
              <a:rPr lang="ru-RU" sz="2800" b="1" dirty="0" err="1"/>
              <a:t>письменник</a:t>
            </a:r>
            <a:r>
              <a:rPr lang="ru-RU" sz="2800" b="1" dirty="0"/>
              <a:t>, </a:t>
            </a:r>
            <a:r>
              <a:rPr lang="ru-RU" sz="2800" b="1" dirty="0" err="1"/>
              <a:t>мислитель</a:t>
            </a: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val="824334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4800" b="1" dirty="0" smtClean="0"/>
              <a:t>Любецький з'їзд князів</a:t>
            </a:r>
            <a:br>
              <a:rPr lang="uk-UA" sz="4800" b="1" dirty="0" smtClean="0"/>
            </a:br>
            <a:r>
              <a:rPr lang="uk-UA" sz="4800" b="1" dirty="0" smtClean="0"/>
              <a:t>1907р.</a:t>
            </a:r>
            <a:endParaRPr lang="uk-UA" sz="4800" b="1" dirty="0"/>
          </a:p>
        </p:txBody>
      </p:sp>
      <p:pic>
        <p:nvPicPr>
          <p:cNvPr id="4098" name="Picture 2" descr="значення любецького з`їзду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0457"/>
            <a:ext cx="5469649" cy="537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6633029" y="1665175"/>
            <a:ext cx="4720771" cy="9144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« Нехай кожен держить вотчину свою»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633028" y="2743200"/>
            <a:ext cx="4720772" cy="13208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>
                <a:solidFill>
                  <a:schemeClr val="tx1"/>
                </a:solidFill>
              </a:rPr>
              <a:t>Якщо</a:t>
            </a:r>
            <a:r>
              <a:rPr lang="ru-RU" sz="2400" b="1" dirty="0">
                <a:solidFill>
                  <a:schemeClr val="tx1"/>
                </a:solidFill>
              </a:rPr>
              <a:t> ж </a:t>
            </a:r>
            <a:r>
              <a:rPr lang="ru-RU" sz="2400" b="1" dirty="0" err="1">
                <a:solidFill>
                  <a:schemeClr val="tx1"/>
                </a:solidFill>
              </a:rPr>
              <a:t>хто</a:t>
            </a:r>
            <a:r>
              <a:rPr lang="ru-RU" sz="2400" b="1" dirty="0">
                <a:solidFill>
                  <a:schemeClr val="tx1"/>
                </a:solidFill>
              </a:rPr>
              <a:t> порушить </a:t>
            </a:r>
            <a:r>
              <a:rPr lang="ru-RU" sz="2400" b="1" dirty="0" err="1">
                <a:solidFill>
                  <a:schemeClr val="tx1"/>
                </a:solidFill>
              </a:rPr>
              <a:t>договір</a:t>
            </a:r>
            <a:r>
              <a:rPr lang="ru-RU" sz="2400" b="1" dirty="0">
                <a:solidFill>
                  <a:schemeClr val="tx1"/>
                </a:solidFill>
              </a:rPr>
              <a:t> і </a:t>
            </a:r>
            <a:r>
              <a:rPr lang="ru-RU" sz="2400" b="1" dirty="0" err="1">
                <a:solidFill>
                  <a:schemeClr val="tx1"/>
                </a:solidFill>
              </a:rPr>
              <a:t>зазіхатиме</a:t>
            </a:r>
            <a:r>
              <a:rPr lang="ru-RU" sz="2400" b="1" dirty="0">
                <a:solidFill>
                  <a:schemeClr val="tx1"/>
                </a:solidFill>
              </a:rPr>
              <a:t> на землю брата </a:t>
            </a:r>
            <a:r>
              <a:rPr lang="ru-RU" sz="2400" b="1" dirty="0" err="1">
                <a:solidFill>
                  <a:schemeClr val="tx1"/>
                </a:solidFill>
              </a:rPr>
              <a:t>або</a:t>
            </a:r>
            <a:r>
              <a:rPr lang="ru-RU" sz="2400" b="1" dirty="0">
                <a:solidFill>
                  <a:schemeClr val="tx1"/>
                </a:solidFill>
              </a:rPr>
              <a:t> кого-то другого з </a:t>
            </a:r>
            <a:r>
              <a:rPr lang="ru-RU" sz="2400" b="1" dirty="0" err="1">
                <a:solidFill>
                  <a:schemeClr val="tx1"/>
                </a:solidFill>
              </a:rPr>
              <a:t>родичів</a:t>
            </a:r>
            <a:r>
              <a:rPr lang="ru-RU" sz="2400" b="1" dirty="0">
                <a:solidFill>
                  <a:schemeClr val="tx1"/>
                </a:solidFill>
              </a:rPr>
              <a:t>, то буде </a:t>
            </a:r>
            <a:r>
              <a:rPr lang="ru-RU" sz="2400" b="1" dirty="0" err="1">
                <a:solidFill>
                  <a:schemeClr val="tx1"/>
                </a:solidFill>
              </a:rPr>
              <a:t>вважатися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злочинцем</a:t>
            </a:r>
            <a:r>
              <a:rPr lang="ru-RU" sz="2400" b="1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34628" y="4343399"/>
            <a:ext cx="4619172" cy="9144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>
                <a:solidFill>
                  <a:schemeClr val="tx1"/>
                </a:solidFill>
              </a:rPr>
              <a:t>Зійшлися</a:t>
            </a:r>
            <a:r>
              <a:rPr lang="ru-RU" sz="2400" b="1" dirty="0">
                <a:solidFill>
                  <a:schemeClr val="tx1"/>
                </a:solidFill>
              </a:rPr>
              <a:t> на тому, </a:t>
            </a:r>
            <a:r>
              <a:rPr lang="ru-RU" sz="2400" b="1" dirty="0" err="1">
                <a:solidFill>
                  <a:schemeClr val="tx1"/>
                </a:solidFill>
              </a:rPr>
              <a:t>щоб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спільно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захищатися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від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кочівників</a:t>
            </a:r>
            <a:r>
              <a:rPr lang="ru-RU" sz="2400" b="1" dirty="0">
                <a:solidFill>
                  <a:schemeClr val="tx1"/>
                </a:solidFill>
              </a:rPr>
              <a:t>.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83828" y="5421083"/>
            <a:ext cx="4619172" cy="115388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>
                <a:solidFill>
                  <a:schemeClr val="tx1"/>
                </a:solidFill>
              </a:rPr>
              <a:t>Любецький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з`їзд</a:t>
            </a:r>
            <a:r>
              <a:rPr lang="ru-RU" sz="2400" b="1" dirty="0">
                <a:solidFill>
                  <a:schemeClr val="tx1"/>
                </a:solidFill>
              </a:rPr>
              <a:t> повинен </a:t>
            </a:r>
            <a:r>
              <a:rPr lang="ru-RU" sz="2400" b="1" dirty="0" err="1">
                <a:solidFill>
                  <a:schemeClr val="tx1"/>
                </a:solidFill>
              </a:rPr>
              <a:t>покласти</a:t>
            </a:r>
            <a:r>
              <a:rPr lang="ru-RU" sz="2400" b="1" dirty="0">
                <a:solidFill>
                  <a:schemeClr val="tx1"/>
                </a:solidFill>
              </a:rPr>
              <a:t> край </a:t>
            </a:r>
            <a:r>
              <a:rPr lang="ru-RU" sz="2400" b="1" dirty="0" err="1">
                <a:solidFill>
                  <a:schemeClr val="tx1"/>
                </a:solidFill>
              </a:rPr>
              <a:t>кровопролиттю</a:t>
            </a:r>
            <a:r>
              <a:rPr lang="ru-RU" sz="2400" b="1" dirty="0">
                <a:solidFill>
                  <a:schemeClr val="tx1"/>
                </a:solidFill>
              </a:rPr>
              <a:t> і </a:t>
            </a:r>
            <a:r>
              <a:rPr lang="ru-RU" sz="2400" b="1" dirty="0" err="1">
                <a:solidFill>
                  <a:schemeClr val="tx1"/>
                </a:solidFill>
              </a:rPr>
              <a:t>боротьбі</a:t>
            </a:r>
            <a:r>
              <a:rPr lang="ru-RU" sz="2400" b="1" dirty="0">
                <a:solidFill>
                  <a:schemeClr val="tx1"/>
                </a:solidFill>
              </a:rPr>
              <a:t> за </a:t>
            </a:r>
            <a:r>
              <a:rPr lang="ru-RU" sz="2400" b="1" dirty="0" err="1" smtClean="0">
                <a:solidFill>
                  <a:schemeClr val="tx1"/>
                </a:solidFill>
              </a:rPr>
              <a:t>владу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406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968" y="304967"/>
            <a:ext cx="10515600" cy="1325563"/>
          </a:xfrm>
          <a:gradFill>
            <a:gsLst>
              <a:gs pos="0">
                <a:schemeClr val="bg2">
                  <a:tint val="90000"/>
                  <a:satMod val="92000"/>
                  <a:lumMod val="120000"/>
                </a:scheme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</p:spPr>
        <p:txBody>
          <a:bodyPr/>
          <a:lstStyle/>
          <a:p>
            <a:pPr algn="ctr"/>
            <a:r>
              <a:rPr lang="uk-UA" sz="4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Повстаня</a:t>
            </a:r>
            <a:r>
              <a:rPr lang="uk-UA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Києві</a:t>
            </a:r>
            <a:r>
              <a:rPr lang="ru-RU" sz="4000" dirty="0">
                <a:solidFill>
                  <a:srgbClr val="0070C0"/>
                </a:solidFill>
              </a:rPr>
              <a:t/>
            </a:r>
            <a:br>
              <a:rPr lang="ru-RU" sz="4000" dirty="0">
                <a:solidFill>
                  <a:srgbClr val="0070C0"/>
                </a:solidFill>
              </a:rPr>
            </a:br>
            <a:r>
              <a:rPr lang="en-US" sz="4000" dirty="0" smtClean="0">
                <a:solidFill>
                  <a:srgbClr val="0070C0"/>
                </a:solidFill>
              </a:rPr>
              <a:t>1113</a:t>
            </a:r>
            <a:r>
              <a:rPr lang="uk-UA" sz="4000" dirty="0" smtClean="0">
                <a:solidFill>
                  <a:srgbClr val="0070C0"/>
                </a:solidFill>
              </a:rPr>
              <a:t>р.</a:t>
            </a:r>
            <a:endParaRPr lang="uk-UA" sz="4000" dirty="0">
              <a:solidFill>
                <a:srgbClr val="0070C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" r="2793"/>
          <a:stretch>
            <a:fillRect/>
          </a:stretch>
        </p:blipFill>
        <p:spPr bwMode="auto">
          <a:xfrm>
            <a:off x="734968" y="2136036"/>
            <a:ext cx="4829264" cy="39627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6857427" y="1859720"/>
            <a:ext cx="422365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Жадібний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наживи князь Святополк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Ізяславович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спекулянтам 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лихварям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половецькими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навалами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довозилася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неймовірно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зросла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принесло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бідування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киянам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багатіїв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лихварів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вилився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друге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повстання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киян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спалахнуло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князя 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1113 р.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Повстанці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погромили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боярські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хороми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двори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лихварів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околицях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почалися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погроми 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підпали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вотчин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956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82572" y="246744"/>
            <a:ext cx="4426857" cy="17271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Зовнішня політика. </a:t>
            </a:r>
            <a:endParaRPr lang="uk-UA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882743" y="2532742"/>
            <a:ext cx="2663371" cy="1313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1107 облога 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Лубена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перемога княжих військ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8799" y="2329542"/>
            <a:ext cx="2329543" cy="151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Вигнання печенігів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6858" y="4996542"/>
            <a:ext cx="2213427" cy="1589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Розгром 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Тугорхана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34114" y="5007429"/>
            <a:ext cx="2271486" cy="15784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Перемога на Дону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09429" y="5007429"/>
            <a:ext cx="2750456" cy="14514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Укладення миру з кочівниками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 rot="3221480">
            <a:off x="8063992" y="208722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Стрелка вправо 11"/>
          <p:cNvSpPr/>
          <p:nvPr/>
        </p:nvSpPr>
        <p:spPr>
          <a:xfrm rot="9691754">
            <a:off x="2900727" y="193434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Стрелка вправо 12"/>
          <p:cNvSpPr/>
          <p:nvPr/>
        </p:nvSpPr>
        <p:spPr>
          <a:xfrm rot="3221480">
            <a:off x="6486932" y="3250132"/>
            <a:ext cx="357474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Стрелка вправо 13"/>
          <p:cNvSpPr/>
          <p:nvPr/>
        </p:nvSpPr>
        <p:spPr>
          <a:xfrm rot="5400000">
            <a:off x="4141688" y="3261692"/>
            <a:ext cx="3072493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трелка вправо 14"/>
          <p:cNvSpPr/>
          <p:nvPr/>
        </p:nvSpPr>
        <p:spPr>
          <a:xfrm rot="7570052">
            <a:off x="2131366" y="3232427"/>
            <a:ext cx="351057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338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«ПОВЧАННЯ ДІТЯМ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» 1118р.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407885"/>
            <a:ext cx="4169229" cy="5123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675086" y="1171752"/>
            <a:ext cx="597988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Гучну</a:t>
            </a:r>
            <a:r>
              <a:rPr lang="ru-RU" sz="2800" dirty="0"/>
              <a:t> славу й </a:t>
            </a:r>
            <a:r>
              <a:rPr lang="ru-RU" sz="2800" dirty="0" err="1"/>
              <a:t>популярність</a:t>
            </a:r>
            <a:r>
              <a:rPr lang="ru-RU" sz="2800" dirty="0"/>
              <a:t> Мономах </a:t>
            </a:r>
            <a:r>
              <a:rPr lang="ru-RU" sz="2800" dirty="0" err="1"/>
              <a:t>здобув</a:t>
            </a:r>
            <a:r>
              <a:rPr lang="ru-RU" sz="2800" dirty="0"/>
              <a:t> </a:t>
            </a:r>
            <a:r>
              <a:rPr lang="ru-RU" sz="2800" dirty="0" err="1"/>
              <a:t>завдяки</a:t>
            </a:r>
            <a:r>
              <a:rPr lang="ru-RU" sz="2800" dirty="0"/>
              <a:t> широким </a:t>
            </a:r>
            <a:r>
              <a:rPr lang="ru-RU" sz="2800" dirty="0" err="1"/>
              <a:t>просвітницьким</a:t>
            </a:r>
            <a:r>
              <a:rPr lang="ru-RU" sz="2800" dirty="0"/>
              <a:t> заходам. </a:t>
            </a:r>
            <a:r>
              <a:rPr lang="ru-RU" sz="2800" dirty="0" err="1"/>
              <a:t>Часи</a:t>
            </a:r>
            <a:r>
              <a:rPr lang="ru-RU" sz="2800" dirty="0"/>
              <a:t>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князювання</a:t>
            </a:r>
            <a:r>
              <a:rPr lang="ru-RU" sz="2800" dirty="0"/>
              <a:t> </a:t>
            </a:r>
            <a:r>
              <a:rPr lang="ru-RU" sz="2800" dirty="0" err="1"/>
              <a:t>характеризуються</a:t>
            </a:r>
            <a:r>
              <a:rPr lang="ru-RU" sz="2800" dirty="0"/>
              <a:t> </a:t>
            </a:r>
            <a:r>
              <a:rPr lang="ru-RU" sz="2800" dirty="0" err="1"/>
              <a:t>розквітом</a:t>
            </a:r>
            <a:r>
              <a:rPr lang="ru-RU" sz="2800" dirty="0"/>
              <a:t> церковного та </a:t>
            </a:r>
            <a:r>
              <a:rPr lang="ru-RU" sz="2800" dirty="0" err="1"/>
              <a:t>світського</a:t>
            </a:r>
            <a:r>
              <a:rPr lang="ru-RU" sz="2800" dirty="0"/>
              <a:t> </a:t>
            </a:r>
            <a:r>
              <a:rPr lang="ru-RU" sz="2800" dirty="0" err="1"/>
              <a:t>будівництва</a:t>
            </a:r>
            <a:r>
              <a:rPr lang="ru-RU" sz="2800" dirty="0"/>
              <a:t>, </a:t>
            </a:r>
            <a:r>
              <a:rPr lang="ru-RU" sz="2800" dirty="0" err="1"/>
              <a:t>малярства</a:t>
            </a:r>
            <a:r>
              <a:rPr lang="ru-RU" sz="2800" dirty="0"/>
              <a:t>, </a:t>
            </a:r>
            <a:r>
              <a:rPr lang="ru-RU" sz="2800" dirty="0" err="1"/>
              <a:t>письменства</a:t>
            </a:r>
            <a:r>
              <a:rPr lang="ru-RU" sz="2800" dirty="0"/>
              <a:t>. Мономах </a:t>
            </a:r>
            <a:r>
              <a:rPr lang="ru-RU" sz="2800" dirty="0" err="1"/>
              <a:t>отримав</a:t>
            </a:r>
            <a:r>
              <a:rPr lang="ru-RU" sz="2800" dirty="0"/>
              <a:t> </a:t>
            </a:r>
            <a:r>
              <a:rPr lang="ru-RU" sz="2800" dirty="0" err="1"/>
              <a:t>гарну</a:t>
            </a:r>
            <a:r>
              <a:rPr lang="ru-RU" sz="2800" dirty="0"/>
              <a:t> </a:t>
            </a:r>
            <a:r>
              <a:rPr lang="ru-RU" sz="2800" dirty="0" err="1"/>
              <a:t>освіту</a:t>
            </a:r>
            <a:r>
              <a:rPr lang="ru-RU" sz="2800" dirty="0"/>
              <a:t>, </a:t>
            </a:r>
            <a:r>
              <a:rPr lang="ru-RU" sz="2800" dirty="0" err="1"/>
              <a:t>був</a:t>
            </a:r>
            <a:r>
              <a:rPr lang="ru-RU" sz="2800" dirty="0"/>
              <a:t> </a:t>
            </a:r>
            <a:r>
              <a:rPr lang="ru-RU" sz="2800" dirty="0" err="1"/>
              <a:t>талановитим</a:t>
            </a:r>
            <a:r>
              <a:rPr lang="ru-RU" sz="2800" dirty="0"/>
              <a:t> </a:t>
            </a:r>
            <a:r>
              <a:rPr lang="ru-RU" sz="2800" dirty="0" err="1"/>
              <a:t>письменником</a:t>
            </a:r>
            <a:r>
              <a:rPr lang="ru-RU" sz="2800" dirty="0"/>
              <a:t>.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блискуче</a:t>
            </a:r>
            <a:r>
              <a:rPr lang="ru-RU" sz="2800" dirty="0"/>
              <a:t> </a:t>
            </a:r>
            <a:r>
              <a:rPr lang="ru-RU" sz="2800" dirty="0" err="1"/>
              <a:t>написане</a:t>
            </a:r>
            <a:r>
              <a:rPr lang="ru-RU" sz="2800" dirty="0"/>
              <a:t> «</a:t>
            </a:r>
            <a:r>
              <a:rPr lang="ru-RU" sz="2800" dirty="0" err="1"/>
              <a:t>Повчання</a:t>
            </a:r>
            <a:r>
              <a:rPr lang="ru-RU" sz="2800" dirty="0"/>
              <a:t> </a:t>
            </a:r>
            <a:r>
              <a:rPr lang="ru-RU" sz="2800" dirty="0" err="1"/>
              <a:t>дітям</a:t>
            </a:r>
            <a:r>
              <a:rPr lang="ru-RU" sz="2800" dirty="0"/>
              <a:t>» (1118),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містить</a:t>
            </a:r>
            <a:r>
              <a:rPr lang="ru-RU" sz="2800" dirty="0"/>
              <a:t> </a:t>
            </a:r>
            <a:r>
              <a:rPr lang="ru-RU" sz="2800" dirty="0" err="1"/>
              <a:t>історико-побутові</a:t>
            </a:r>
            <a:r>
              <a:rPr lang="ru-RU" sz="2800" dirty="0"/>
              <a:t>, </a:t>
            </a:r>
            <a:r>
              <a:rPr lang="ru-RU" sz="2800" dirty="0" err="1"/>
              <a:t>культурні</a:t>
            </a:r>
            <a:r>
              <a:rPr lang="ru-RU" sz="2800" dirty="0"/>
              <a:t> </a:t>
            </a:r>
            <a:r>
              <a:rPr lang="ru-RU" sz="2800" dirty="0" err="1"/>
              <a:t>сюжети</a:t>
            </a:r>
            <a:r>
              <a:rPr lang="ru-RU" sz="2800" dirty="0"/>
              <a:t>, </a:t>
            </a:r>
            <a:r>
              <a:rPr lang="ru-RU" sz="2800" dirty="0" err="1"/>
              <a:t>моральні</a:t>
            </a:r>
            <a:r>
              <a:rPr lang="ru-RU" sz="2800" dirty="0"/>
              <a:t> </a:t>
            </a:r>
            <a:r>
              <a:rPr lang="ru-RU" sz="2800" dirty="0" err="1"/>
              <a:t>настанови</a:t>
            </a:r>
            <a:r>
              <a:rPr lang="ru-RU" sz="2800" dirty="0"/>
              <a:t>, </a:t>
            </a:r>
            <a:r>
              <a:rPr lang="ru-RU" sz="2800" dirty="0" err="1"/>
              <a:t>було</a:t>
            </a:r>
            <a:r>
              <a:rPr lang="ru-RU" sz="2800" dirty="0"/>
              <a:t> адресовано молодому </a:t>
            </a:r>
            <a:r>
              <a:rPr lang="ru-RU" sz="2800" dirty="0" err="1"/>
              <a:t>поколінню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116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10515600" cy="1325563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Із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«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Повчання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дітям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»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Володимира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Мономаха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dirty="0" smtClean="0"/>
              <a:t>«...А се — мізерного слабого ума </a:t>
            </a:r>
            <a:r>
              <a:rPr lang="uk-UA" dirty="0" err="1" smtClean="0"/>
              <a:t>мойого</a:t>
            </a:r>
            <a:r>
              <a:rPr lang="uk-UA" dirty="0" smtClean="0"/>
              <a:t> поучення. Послухайте мене, якщо не все </a:t>
            </a:r>
            <a:r>
              <a:rPr lang="uk-UA" dirty="0" err="1" smtClean="0"/>
              <a:t>прийміте</a:t>
            </a:r>
            <a:r>
              <a:rPr lang="uk-UA" dirty="0" smtClean="0"/>
              <a:t>, то хоч половину. ...Усього ж паче — убогих не забувайте, але, наскільки є змога, по силі годуйте й подавайте сироті, і за вдовицю вступитесь самі, а не давайте сильним погубити людину. Ні правого, ні винного не вбивайте (і) не повелівайте вбити його; якщо хто і буде </a:t>
            </a:r>
            <a:r>
              <a:rPr lang="uk-UA" dirty="0" err="1" smtClean="0"/>
              <a:t>достоїн</a:t>
            </a:r>
            <a:r>
              <a:rPr lang="uk-UA" dirty="0" smtClean="0"/>
              <a:t> (навіть) смерті, то не погубляйте ніякої душі християнської.</a:t>
            </a:r>
            <a:endParaRPr lang="ru-RU" dirty="0" smtClean="0"/>
          </a:p>
          <a:p>
            <a:r>
              <a:rPr lang="uk-UA" dirty="0" smtClean="0"/>
              <a:t> ...Паче всього — гордості не майте в серці і в умі.</a:t>
            </a:r>
            <a:endParaRPr lang="ru-RU" dirty="0" smtClean="0"/>
          </a:p>
          <a:p>
            <a:r>
              <a:rPr lang="uk-UA" dirty="0" smtClean="0"/>
              <a:t>...Старих шануй, як отця, а молодих — як братів. У домі своїм не лінуйтеся, а за всім дивіться... На війну вийшовши не лінуйтеся, не покладайтеся на воєвод. Ні питтю, ні їді не потурайте, ні спанню.</a:t>
            </a:r>
            <a:endParaRPr lang="ru-RU" dirty="0" smtClean="0"/>
          </a:p>
          <a:p>
            <a:r>
              <a:rPr lang="uk-UA" dirty="0" smtClean="0"/>
              <a:t>...Бережися брехні, і пияцтва, і блуду, бо в сьому душа погибає і тіло.</a:t>
            </a:r>
            <a:endParaRPr lang="ru-RU" dirty="0" smtClean="0"/>
          </a:p>
          <a:p>
            <a:r>
              <a:rPr lang="uk-UA" dirty="0" smtClean="0"/>
              <a:t>...недужого </a:t>
            </a:r>
            <a:r>
              <a:rPr lang="uk-UA" dirty="0" err="1" smtClean="0"/>
              <a:t>одвідайте</a:t>
            </a:r>
            <a:r>
              <a:rPr lang="uk-UA" dirty="0" smtClean="0"/>
              <a:t>, за мерцем </a:t>
            </a:r>
            <a:r>
              <a:rPr lang="uk-UA" dirty="0" err="1" smtClean="0"/>
              <a:t>ідіте</a:t>
            </a:r>
            <a:r>
              <a:rPr lang="uk-UA" dirty="0" smtClean="0"/>
              <a:t>, тому що всі ми смертні </a:t>
            </a:r>
            <a:r>
              <a:rPr lang="uk-UA" dirty="0" err="1" smtClean="0"/>
              <a:t>єсмо</a:t>
            </a:r>
            <a:r>
              <a:rPr lang="uk-UA" dirty="0" smtClean="0"/>
              <a:t>. І чоловіка не миніть, не привітавши, добре слово йому подайте».</a:t>
            </a:r>
            <a:endParaRPr lang="ru-RU" dirty="0" smtClean="0"/>
          </a:p>
          <a:p>
            <a:endParaRPr lang="ru-RU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76031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8628" y="365125"/>
            <a:ext cx="8175171" cy="1325563"/>
          </a:xfrm>
        </p:spPr>
        <p:txBody>
          <a:bodyPr/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Шапка Мономаха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8"/>
          <p:cNvSpPr>
            <a:spLocks noGrp="1"/>
          </p:cNvSpPr>
          <p:nvPr>
            <p:ph idx="1"/>
          </p:nvPr>
        </p:nvSpPr>
        <p:spPr bwMode="auto">
          <a:xfrm>
            <a:off x="838199" y="1825625"/>
            <a:ext cx="5170715" cy="4850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uk-UA" alt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Існує легенда, що коли Мономах з військом підійшов до кордонів Візантії, імператор сам добровільно вислав йому регалії </a:t>
            </a:r>
            <a:r>
              <a:rPr lang="uk-UA" alt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імператорсько</a:t>
            </a:r>
            <a:r>
              <a:rPr lang="uk-UA" alt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-царської влади: хрест, сердолікову чашу, золоті </a:t>
            </a:r>
            <a:r>
              <a:rPr lang="uk-UA" alt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барми</a:t>
            </a:r>
            <a:r>
              <a:rPr lang="uk-UA" alt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священний ланцюг і царський вінець, який пізніше прозвали «шапкою Мономаха», якою вінчались на царство всі наступні  князі і царі аж до Петра І. Нині «шапка Мономаха» зберігається в Кремлі в </a:t>
            </a:r>
            <a:r>
              <a:rPr lang="uk-UA" alt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Оружейній</a:t>
            </a:r>
            <a:r>
              <a:rPr lang="uk-UA" alt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палаті</a:t>
            </a:r>
            <a:r>
              <a:rPr lang="uk-UA" alt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F:\мономах\фото\5 шап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471" y="2149928"/>
            <a:ext cx="34290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365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Володимир Мономах помер 25 травня 1125 р.у віці 72 року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12344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442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-конечная звезда 7"/>
          <p:cNvSpPr/>
          <p:nvPr/>
        </p:nvSpPr>
        <p:spPr>
          <a:xfrm>
            <a:off x="3115993" y="-51578"/>
            <a:ext cx="2822917" cy="2502290"/>
          </a:xfrm>
          <a:prstGeom prst="star6">
            <a:avLst/>
          </a:prstGeom>
          <a:gradFill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r>
              <a:rPr lang="uk-UA" sz="2400" b="1" dirty="0" smtClean="0">
                <a:solidFill>
                  <a:schemeClr val="tx1"/>
                </a:solidFill>
              </a:rPr>
              <a:t>Відновив одноосібну владу.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1" name="6-конечная звезда 10"/>
          <p:cNvSpPr/>
          <p:nvPr/>
        </p:nvSpPr>
        <p:spPr>
          <a:xfrm>
            <a:off x="7019777" y="-192255"/>
            <a:ext cx="2654101" cy="2338752"/>
          </a:xfrm>
          <a:prstGeom prst="star6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r>
              <a:rPr lang="uk-UA" sz="2400" b="1" dirty="0" smtClean="0">
                <a:solidFill>
                  <a:schemeClr val="tx1"/>
                </a:solidFill>
              </a:rPr>
              <a:t>Припинив усобиці.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2" name="6-конечная звезда 11"/>
          <p:cNvSpPr/>
          <p:nvPr/>
        </p:nvSpPr>
        <p:spPr>
          <a:xfrm>
            <a:off x="8989254" y="991772"/>
            <a:ext cx="3202746" cy="3418449"/>
          </a:xfrm>
          <a:prstGeom prst="star6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r>
              <a:rPr lang="uk-UA" sz="2400" b="1" dirty="0" smtClean="0">
                <a:solidFill>
                  <a:schemeClr val="tx1"/>
                </a:solidFill>
              </a:rPr>
              <a:t>Династичні зв'язки: Англія, Швеція, Візантія.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3" name="6-конечная звезда 12"/>
          <p:cNvSpPr/>
          <p:nvPr/>
        </p:nvSpPr>
        <p:spPr>
          <a:xfrm>
            <a:off x="7034" y="0"/>
            <a:ext cx="3108959" cy="2931940"/>
          </a:xfrm>
          <a:prstGeom prst="star6">
            <a:avLst/>
          </a:prstGeom>
          <a:gradFill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r>
              <a:rPr lang="uk-UA" sz="2400" b="1" dirty="0" smtClean="0">
                <a:solidFill>
                  <a:schemeClr val="tx1"/>
                </a:solidFill>
              </a:rPr>
              <a:t>Доповнив </a:t>
            </a:r>
          </a:p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« Правду Ярославичів»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4" name="6-конечная звезда 13"/>
          <p:cNvSpPr/>
          <p:nvPr/>
        </p:nvSpPr>
        <p:spPr>
          <a:xfrm>
            <a:off x="1" y="3151163"/>
            <a:ext cx="3242602" cy="2518117"/>
          </a:xfrm>
          <a:prstGeom prst="star6">
            <a:avLst/>
          </a:prstGeom>
          <a:gradFill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r>
              <a:rPr lang="uk-UA" sz="2400" b="1" dirty="0" smtClean="0">
                <a:solidFill>
                  <a:schemeClr val="tx1"/>
                </a:solidFill>
              </a:rPr>
              <a:t>Контролював</a:t>
            </a:r>
          </a:p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¾ руських земель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5" name="6-конечная звезда 14"/>
          <p:cNvSpPr/>
          <p:nvPr/>
        </p:nvSpPr>
        <p:spPr>
          <a:xfrm>
            <a:off x="2695132" y="4528624"/>
            <a:ext cx="3256671" cy="2804745"/>
          </a:xfrm>
          <a:prstGeom prst="star6">
            <a:avLst/>
          </a:prstGeom>
          <a:gradFill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r>
              <a:rPr lang="uk-UA" sz="2400" b="1" dirty="0" smtClean="0">
                <a:solidFill>
                  <a:schemeClr val="tx1"/>
                </a:solidFill>
              </a:rPr>
              <a:t>Укріпив міжнародне становище Русі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6" name="6-конечная звезда 15"/>
          <p:cNvSpPr/>
          <p:nvPr/>
        </p:nvSpPr>
        <p:spPr>
          <a:xfrm>
            <a:off x="8112366" y="4410221"/>
            <a:ext cx="2987041" cy="2297136"/>
          </a:xfrm>
          <a:prstGeom prst="star6">
            <a:avLst/>
          </a:prstGeom>
          <a:gradFill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sz="2400" b="1" dirty="0" smtClean="0">
                <a:solidFill>
                  <a:schemeClr val="tx1"/>
                </a:solidFill>
              </a:rPr>
              <a:t>Написав</a:t>
            </a:r>
          </a:p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 « Повчання Дітям»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7" name="6-конечная звезда 16"/>
          <p:cNvSpPr/>
          <p:nvPr/>
        </p:nvSpPr>
        <p:spPr>
          <a:xfrm>
            <a:off x="4527451" y="1625699"/>
            <a:ext cx="3108959" cy="3727939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Володимир Мономах</a:t>
            </a:r>
          </a:p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(1113- 1125рр.)</a:t>
            </a:r>
            <a:endParaRPr lang="uk-UA" sz="2800" b="1" dirty="0">
              <a:solidFill>
                <a:schemeClr val="tx1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7304647" y="3489668"/>
            <a:ext cx="1743221" cy="1223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3357345" y="3311443"/>
            <a:ext cx="1524292" cy="3564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7679200" y="2700996"/>
            <a:ext cx="1718018" cy="560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6815798" y="1625699"/>
            <a:ext cx="820612" cy="82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5050302" y="4446271"/>
            <a:ext cx="15821" cy="599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 flipV="1">
            <a:off x="2265191" y="2301998"/>
            <a:ext cx="2391215" cy="629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 flipV="1">
            <a:off x="4993518" y="1865934"/>
            <a:ext cx="563734" cy="538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440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Мстислав володимирович (1125-1132 рр.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132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narodna-osvita.com.ua/uploads/istukr7gisemukrr/istukr7gisemukrr-7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23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5077325" y="168442"/>
            <a:ext cx="4740443" cy="12512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1132 здійснив успішний похід проти литовських племен.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5077325" y="1688431"/>
            <a:ext cx="4740443" cy="109086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Приборкував непокірливих князів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5077324" y="3160293"/>
            <a:ext cx="4740442" cy="142373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Побудував храми: Андріївську церкву1131</a:t>
            </a:r>
          </a:p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Успенську церкву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5077324" y="4965030"/>
            <a:ext cx="4740443" cy="149592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Розширив міжнародні 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звязки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003804" y="324853"/>
            <a:ext cx="1929143" cy="7115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Стрелка вправо 12"/>
          <p:cNvSpPr/>
          <p:nvPr/>
        </p:nvSpPr>
        <p:spPr>
          <a:xfrm>
            <a:off x="3035928" y="5257802"/>
            <a:ext cx="1929143" cy="7339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Стрелка вправо 13"/>
          <p:cNvSpPr/>
          <p:nvPr/>
        </p:nvSpPr>
        <p:spPr>
          <a:xfrm>
            <a:off x="3080084" y="3429000"/>
            <a:ext cx="1840830" cy="7533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трелка вправо 14"/>
          <p:cNvSpPr/>
          <p:nvPr/>
        </p:nvSpPr>
        <p:spPr>
          <a:xfrm>
            <a:off x="3003804" y="1875763"/>
            <a:ext cx="1840830" cy="71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4527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r>
              <a:rPr lang="uk-UA" altLang="uk-UA" dirty="0"/>
              <a:t>Узагальнення та систематизація знань за допомогою логічної схеми</a:t>
            </a:r>
            <a:r>
              <a:rPr lang="ru-RU" altLang="uk-UA" sz="5400" dirty="0" smtClean="0"/>
              <a:t> </a:t>
            </a:r>
            <a:endParaRPr lang="uk-UA" dirty="0"/>
          </a:p>
        </p:txBody>
      </p:sp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33830" y="1690688"/>
            <a:ext cx="10798150" cy="4840284"/>
            <a:chOff x="2484" y="-169"/>
            <a:chExt cx="7299" cy="3927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5" name="AutoShape 6"/>
            <p:cNvSpPr>
              <a:spLocks noChangeAspect="1" noChangeArrowheads="1"/>
            </p:cNvSpPr>
            <p:nvPr/>
          </p:nvSpPr>
          <p:spPr bwMode="auto">
            <a:xfrm>
              <a:off x="2484" y="-169"/>
              <a:ext cx="7299" cy="39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uk-UA"/>
            </a:p>
          </p:txBody>
        </p:sp>
        <p:sp>
          <p:nvSpPr>
            <p:cNvPr id="6" name="AutoShape 7"/>
            <p:cNvSpPr>
              <a:spLocks noChangeArrowheads="1"/>
            </p:cNvSpPr>
            <p:nvPr/>
          </p:nvSpPr>
          <p:spPr bwMode="auto">
            <a:xfrm>
              <a:off x="4926" y="1334"/>
              <a:ext cx="1929" cy="1235"/>
            </a:xfrm>
            <a:prstGeom prst="flowChartProcess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uk-UA"/>
            </a:p>
          </p:txBody>
        </p:sp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>
              <a:off x="3424" y="2836"/>
              <a:ext cx="4251" cy="831"/>
            </a:xfrm>
            <a:prstGeom prst="flowChartProcess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uk-UA" altLang="uk-UA"/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7369" y="1059"/>
              <a:ext cx="2057" cy="1526"/>
            </a:xfrm>
            <a:prstGeom prst="flowChartProcess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uk-UA"/>
            </a:p>
          </p:txBody>
        </p:sp>
        <p:sp>
          <p:nvSpPr>
            <p:cNvPr id="9" name="AutoShape 10"/>
            <p:cNvSpPr>
              <a:spLocks noChangeArrowheads="1"/>
            </p:cNvSpPr>
            <p:nvPr/>
          </p:nvSpPr>
          <p:spPr bwMode="auto">
            <a:xfrm>
              <a:off x="4232" y="69"/>
              <a:ext cx="3137" cy="815"/>
            </a:xfrm>
            <a:prstGeom prst="flowChartProcess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uk-UA"/>
            </a:p>
          </p:txBody>
        </p:sp>
        <p:sp>
          <p:nvSpPr>
            <p:cNvPr id="10" name="AutoShape 11"/>
            <p:cNvSpPr>
              <a:spLocks noChangeArrowheads="1"/>
            </p:cNvSpPr>
            <p:nvPr/>
          </p:nvSpPr>
          <p:spPr bwMode="auto">
            <a:xfrm>
              <a:off x="2484" y="1334"/>
              <a:ext cx="1930" cy="1235"/>
            </a:xfrm>
            <a:prstGeom prst="flowChartProcess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uk-UA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 flipV="1">
              <a:off x="5698" y="810"/>
              <a:ext cx="1" cy="393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uk-UA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 flipH="1">
              <a:off x="4541" y="1858"/>
              <a:ext cx="257" cy="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uk-UA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6855" y="1858"/>
              <a:ext cx="385" cy="1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uk-UA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5698" y="2586"/>
              <a:ext cx="0" cy="319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uk-UA"/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4926" y="156"/>
              <a:ext cx="1543" cy="392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uk-UA" altLang="uk-UA"/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4926" y="156"/>
              <a:ext cx="1544" cy="392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uk-UA" altLang="uk-UA"/>
            </a:p>
          </p:txBody>
        </p:sp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>
              <a:off x="4412" y="156"/>
              <a:ext cx="2700" cy="654"/>
            </a:xfrm>
            <a:prstGeom prst="rect">
              <a:avLst/>
            </a:prstGeom>
            <a:grp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uk-UA" altLang="uk-UA" sz="2400" b="1" dirty="0">
                  <a:latin typeface="Times New Roman" panose="02020603050405020304" pitchFamily="18" charset="0"/>
                </a:rPr>
                <a:t>Який твір написав і про що?</a:t>
              </a:r>
              <a:endParaRPr lang="ru-RU" altLang="uk-UA" sz="2400" b="1" dirty="0"/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2587" y="1391"/>
              <a:ext cx="1760" cy="1030"/>
            </a:xfrm>
            <a:prstGeom prst="rect">
              <a:avLst/>
            </a:prstGeom>
            <a:grp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uk-UA" altLang="uk-UA" sz="2400" b="1" dirty="0">
                  <a:latin typeface="Times New Roman" panose="02020603050405020304" pitchFamily="18" charset="0"/>
                </a:rPr>
                <a:t>У результаті яких подій став князем?</a:t>
              </a:r>
              <a:endParaRPr lang="ru-RU" altLang="uk-UA" sz="2400" b="1" dirty="0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5048" y="1421"/>
              <a:ext cx="1671" cy="960"/>
            </a:xfrm>
            <a:prstGeom prst="rect">
              <a:avLst/>
            </a:prstGeom>
            <a:grp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uk-UA" altLang="uk-UA" sz="2400" b="1" dirty="0">
                  <a:latin typeface="Times New Roman" panose="02020603050405020304" pitchFamily="18" charset="0"/>
                </a:rPr>
                <a:t>Володимир Мономах </a:t>
              </a:r>
            </a:p>
            <a:p>
              <a:pPr algn="ctr"/>
              <a:r>
                <a:rPr lang="uk-UA" altLang="uk-UA" sz="2400" b="1" dirty="0">
                  <a:latin typeface="Times New Roman" panose="02020603050405020304" pitchFamily="18" charset="0"/>
                </a:rPr>
                <a:t>(1053-1125)</a:t>
              </a:r>
              <a:endParaRPr lang="ru-RU" altLang="uk-UA" sz="2400" b="1" dirty="0"/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7459" y="1196"/>
              <a:ext cx="1932" cy="1389"/>
            </a:xfrm>
            <a:prstGeom prst="rect">
              <a:avLst/>
            </a:prstGeom>
            <a:grp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uk-UA" altLang="uk-UA" sz="2400" b="1" dirty="0">
                  <a:latin typeface="Times New Roman" panose="02020603050405020304" pitchFamily="18" charset="0"/>
                </a:rPr>
                <a:t>Яких заходів вжив для зміцнення держави?</a:t>
              </a:r>
              <a:endParaRPr lang="ru-RU" altLang="uk-UA" sz="2400" b="1" dirty="0"/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3467" y="2942"/>
              <a:ext cx="4106" cy="700"/>
            </a:xfrm>
            <a:prstGeom prst="rect">
              <a:avLst/>
            </a:prstGeom>
            <a:grp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uk-UA" altLang="uk-UA" sz="2400" b="1" dirty="0">
                  <a:latin typeface="Times New Roman" panose="02020603050405020304" pitchFamily="18" charset="0"/>
                </a:rPr>
                <a:t>Як складались  відносини Київської Русі з іншими країнами?</a:t>
              </a:r>
              <a:endParaRPr lang="ru-RU" altLang="uk-U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57215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897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38048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538</Words>
  <Application>Microsoft Office PowerPoint</Application>
  <PresentationFormat>Широкоэкранный</PresentationFormat>
  <Paragraphs>52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Київська держава (Русь – Україна) за часів Володимира Мономаха</vt:lpstr>
      <vt:lpstr>Презентация PowerPoint</vt:lpstr>
      <vt:lpstr>Володимир Мономах </vt:lpstr>
      <vt:lpstr>Любецький з'їзд князів 1907р.</vt:lpstr>
      <vt:lpstr>Повстаня в Києві 1113р.</vt:lpstr>
      <vt:lpstr>Презентация PowerPoint</vt:lpstr>
      <vt:lpstr>«ПОВЧАННЯ ДІТЯМ» 1118р.   </vt:lpstr>
      <vt:lpstr>Із «Повчання дітям» Володимира Мономаха</vt:lpstr>
      <vt:lpstr>Шапка Мономаха</vt:lpstr>
      <vt:lpstr>Презентация PowerPoint</vt:lpstr>
      <vt:lpstr>Презентация PowerPoint</vt:lpstr>
      <vt:lpstr>Презентация PowerPoint</vt:lpstr>
      <vt:lpstr>Презентация PowerPoint</vt:lpstr>
      <vt:lpstr>Узагальнення та систематизація знань за допомогою логічної схеми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Київська Русь за часів Володимира Мономаха</dc:title>
  <dc:creator>edic2017@outlook.com</dc:creator>
  <cp:lastModifiedBy>Едік Кучеренко</cp:lastModifiedBy>
  <cp:revision>24</cp:revision>
  <dcterms:created xsi:type="dcterms:W3CDTF">2018-02-03T17:13:25Z</dcterms:created>
  <dcterms:modified xsi:type="dcterms:W3CDTF">2018-02-18T15:05:58Z</dcterms:modified>
</cp:coreProperties>
</file>