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7" r:id="rId4"/>
    <p:sldId id="262" r:id="rId5"/>
    <p:sldId id="259" r:id="rId6"/>
    <p:sldId id="264" r:id="rId7"/>
    <p:sldId id="266" r:id="rId8"/>
    <p:sldId id="268" r:id="rId9"/>
    <p:sldId id="270" r:id="rId10"/>
    <p:sldId id="271" r:id="rId11"/>
    <p:sldId id="269" r:id="rId12"/>
    <p:sldId id="265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58" r:id="rId22"/>
    <p:sldId id="263" r:id="rId2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776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449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545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16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80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190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0740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0060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798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227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330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22.11.2022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25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encrypted-tbn0.gstatic.com/images?q=tbn:ANd9GcTbN--mIBOkICm3jewQW6itLm0LnkDrY5oVta_upQe5nBkF-a9abWEtBzNVnesp0QWYOko&amp;usqp=CAU" TargetMode="External"/><Relationship Id="rId13" Type="http://schemas.openxmlformats.org/officeDocument/2006/relationships/hyperlink" Target="https://booknazy.blogspot.com/2016/04/blog-post_61.html" TargetMode="External"/><Relationship Id="rId3" Type="http://schemas.openxmlformats.org/officeDocument/2006/relationships/hyperlink" Target="https://travel-in-time.org/wp-content/uploads/2013/09/zhenshhinyi-i-obrazovanie.jpg" TargetMode="External"/><Relationship Id="rId7" Type="http://schemas.openxmlformats.org/officeDocument/2006/relationships/hyperlink" Target="https://encrypted-tbn0.gstatic.com/images?q=tbn:ANd9GcSDzFYHtvuPSyOWB-5n-dVaaaFYkq7WZpLhF0JRWUQR4Kpi2m5iMZHXPZLUVrPdmQA3UA0&amp;usqp=CAU" TargetMode="External"/><Relationship Id="rId12" Type="http://schemas.openxmlformats.org/officeDocument/2006/relationships/hyperlink" Target="https://upload.wikimedia.org/wikipedia/commons/thumb/2/2b/BOZAR_%28DSCF7462%29.jpg/300px-BOZAR_%28DSCF7462%29.jpg" TargetMode="External"/><Relationship Id="rId2" Type="http://schemas.openxmlformats.org/officeDocument/2006/relationships/hyperlink" Target="https://learning.ua/content/taskdat/20170728/241674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3d00swyhr67nd.cloudfront.net/w1200h1200/collection/WYR/BPM/WYR_BPM_P4-001.jpg" TargetMode="External"/><Relationship Id="rId11" Type="http://schemas.openxmlformats.org/officeDocument/2006/relationships/hyperlink" Target="https://encrypted-tbn0.gstatic.com/images?q=tbn:ANd9GcT6WQpGP2kSuqHqG6JGYK9prMlP2DVGJ_bNzS0tsjIxYImFdzhsjgnVmoOxo5NDDLGORiM&amp;usqp=CAU" TargetMode="External"/><Relationship Id="rId5" Type="http://schemas.openxmlformats.org/officeDocument/2006/relationships/hyperlink" Target="https://www.ukrlib.com.ua/bio-zl/printit.php?tid=4793" TargetMode="External"/><Relationship Id="rId10" Type="http://schemas.openxmlformats.org/officeDocument/2006/relationships/hyperlink" Target="http://u.livelib.ru/reader/Arlett/o/vadqigg2/o-o.jpeg" TargetMode="External"/><Relationship Id="rId4" Type="http://schemas.openxmlformats.org/officeDocument/2006/relationships/hyperlink" Target="https://uk.wikipedia.org/wiki/%D0%94%D0%B6%D0%B5%D0%B9%D0%BD_%D0%9E%D1%81%D1%82%D1%96%D0%BD" TargetMode="External"/><Relationship Id="rId9" Type="http://schemas.openxmlformats.org/officeDocument/2006/relationships/hyperlink" Target="https://uk.wikipedia.org/wiki/%D0%91%D1%80%D1%8E%D1%81%D1%81%D0%B5%D0%BB%D1%8C" TargetMode="External"/><Relationship Id="rId14" Type="http://schemas.openxmlformats.org/officeDocument/2006/relationships/hyperlink" Target="http://i.otzovik.com/objects/b/70000/63886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11300" y="25320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Взаємодія романтизму та реалізму</a:t>
            </a:r>
            <a:br>
              <a:rPr lang="uk-UA" dirty="0" smtClean="0"/>
            </a:br>
            <a:r>
              <a:rPr lang="ru-RU" dirty="0"/>
              <a:t>Шарлотта </a:t>
            </a:r>
            <a:r>
              <a:rPr lang="ru-RU" dirty="0" err="1" smtClean="0"/>
              <a:t>Бронте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«Джейн </a:t>
            </a:r>
            <a:r>
              <a:rPr lang="ru-RU" dirty="0" err="1"/>
              <a:t>Ейр</a:t>
            </a:r>
            <a:r>
              <a:rPr lang="ru-RU" dirty="0" smtClean="0"/>
              <a:t>»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8214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32474" y="4627563"/>
            <a:ext cx="4495800" cy="719137"/>
          </a:xfrm>
        </p:spPr>
        <p:txBody>
          <a:bodyPr>
            <a:normAutofit fontScale="90000"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Пригадайте ім’я та прізвище видатного англійського письменника, якого ще називають «батьком Різдва».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Чарлз Дікенс — Вікі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5" y="254000"/>
            <a:ext cx="3825638" cy="55927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45400" y="5251232"/>
            <a:ext cx="393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Чарльз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Дікенс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3380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1100" y="784224"/>
            <a:ext cx="5092700" cy="507047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повісті змальовано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образи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звичайних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людей, дорослих і дітей, у яких є свої повсякденні клопоти, які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потерпають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 бідності та душевної байдужості близьких. Однак для розкриття ідеї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твору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використовує прийоми, властиві романтичній літературі: фантастику, протиставлення, перебільшення тощо. На тлі картин звичайного життя Англії першої половини ХІХ століття Чарльз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Дікенс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зображує події та образи, які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виходять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межі реальної дійсності (наприклад, подорожі в часі, привиди Різдва). </a:t>
            </a:r>
          </a:p>
        </p:txBody>
      </p:sp>
      <p:pic>
        <p:nvPicPr>
          <p:cNvPr id="4098" name="Picture 2" descr="Діккенс Чарльз - Різдвяна пісня у прозі = A Christmas Carol in Prose |  Книжкова Хата - магазин цікавих книг! м. Коломия, вул. Чорновола, 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0" y="231870"/>
            <a:ext cx="3502344" cy="5568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348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23000" y="746124"/>
            <a:ext cx="49403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Одним із досягнень доби Просвітництва стала більша доступність освіти для жінок. Традиційно вважалося, що знання, якими вони можуть володіти, повинні обмежуватися колом домашніх обов’язків. Жінки могли здобути освіту,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навчаючись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удома, у спеціальних закладах для </a:t>
            </a:r>
            <a:r>
              <a:rPr lang="uk-UA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дівчаток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або завдяки наполегливій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самоосвіті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Участь жінок у культурному і літературному житті була великою рідкістю і сприймалася сучасниками як явище виняткове.</a:t>
            </a:r>
          </a:p>
        </p:txBody>
      </p:sp>
      <p:pic>
        <p:nvPicPr>
          <p:cNvPr id="1028" name="Picture 4" descr="Історія жіночої осві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68848"/>
            <a:ext cx="4798317" cy="3692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767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28700" y="528340"/>
            <a:ext cx="4978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 у ХІХ столітті жінки стають активними учасницями європейського культурного процесу, відомими науковими діячками та успішними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письменницями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У центрі їхньої творчості – образи самодостатніх, розумних і обдарованих жінок. </a:t>
            </a:r>
            <a:endParaRPr lang="uk-UA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Jane Austen 1870 cropp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07014"/>
            <a:ext cx="2819399" cy="352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797686" y="3786019"/>
            <a:ext cx="42005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Англійська письменниця</a:t>
            </a:r>
          </a:p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Джейн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Остін</a:t>
            </a:r>
          </a:p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(1775—1817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</a:p>
          <a:p>
            <a:pPr algn="ctr"/>
            <a:r>
              <a:rPr lang="uk-UA" sz="2400" dirty="0" smtClean="0"/>
              <a:t>«</a:t>
            </a:r>
            <a:r>
              <a:rPr lang="uk-UA" sz="2400" dirty="0"/>
              <a:t>Гордість і упередження», «Чуття і чутливість», «Емма»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5647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11900" y="672276"/>
            <a:ext cx="49530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Вона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взялася за перо, щоб здобути фінансову незалежність. Справжнє ім’я французької письменниці, яка обрала собі чоловічий псевдонім,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Амандіна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Люсі Аврора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Дюпен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Романи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Консуело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(1843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 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«Графиня Рудольштадт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(1844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Санд Жор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1857374"/>
            <a:ext cx="4775199" cy="3979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16000" y="123825"/>
            <a:ext cx="50165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Відомою авторкою психологічно-романтичної прози була Жорж Санд (1804— 1876 ).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57831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7600" y="715962"/>
            <a:ext cx="51562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Багатьох шанувальників підкорили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твори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Шарло́тти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Бро́нте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uk-U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Charlotte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Brontë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24600" y="2506662"/>
            <a:ext cx="50292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 21 квітня 1816 — </a:t>
            </a:r>
            <a:b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березня 1855), </a:t>
            </a:r>
            <a:endParaRPr lang="uk-UA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псевдонім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Каррер Белл — англійська письменниця. Авторка знаменитих романів «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Джен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Ейр», «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Вільєтт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«Вчитель».</a:t>
            </a:r>
          </a:p>
        </p:txBody>
      </p:sp>
      <p:pic>
        <p:nvPicPr>
          <p:cNvPr id="5122" name="Picture 2" descr="CBRichmo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240188"/>
            <a:ext cx="3898899" cy="55754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305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15100" y="212725"/>
            <a:ext cx="47371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Народилася в сім'ї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Патріка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Бронте й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Мері.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Батько мав ірландське походження і працював англіканським священником у сільській глушині Західного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Йоркшира.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Шарлотті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виповнилося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п'ять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років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померла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її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залишивши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бідному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священнику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доньок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сина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50" name="Picture 6" descr="Бронте Шарлот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1" y="375345"/>
            <a:ext cx="3848100" cy="54478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010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8900" y="128587"/>
            <a:ext cx="4572000" cy="887413"/>
          </a:xfrm>
        </p:spPr>
        <p:txBody>
          <a:bodyPr/>
          <a:lstStyle/>
          <a:p>
            <a:pPr algn="ctr"/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Патрік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Бронте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1400" y="860425"/>
            <a:ext cx="52070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був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людиною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суворого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похмурої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вдачі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Батько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мало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приділяв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вихованню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дітей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так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доволі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рідко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його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бачили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3200" dirty="0"/>
              <a:t> 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Через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брак коштів, не маючи змоги найняти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гувернантку, у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1824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році віддав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чотирьох старших дівчат до благодійної школи для дочок духівництва в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Кован-Бріджі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3200" dirty="0"/>
          </a:p>
        </p:txBody>
      </p:sp>
      <p:pic>
        <p:nvPicPr>
          <p:cNvPr id="1026" name="Picture 2" descr="Reverend Patrick Brontë (1777–1861) | Art U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365125"/>
            <a:ext cx="4508500" cy="55603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573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99200" y="596900"/>
            <a:ext cx="5029200" cy="53086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Від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тифу померла старша,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12-річна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сестра Марія. Батько повернув дітей додому, однак це не врятувало 11-річну Елізабет, яка померла за кілька місяців від туберкульозу, яким, ймовірно, теж заразилась у школі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Ранні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спогади дитинства — сухе ставлення батька, похмурий родинний дім біля цвинтаря, важкі умови в </a:t>
            </a:r>
            <a:r>
              <a:rPr lang="uk-U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Кован-Бріджі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перші родинні втрати — справили сильне враження на Шарлотту і відбилися на її творчості, зокрема були зображені в романі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Джен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Ейр».</a:t>
            </a:r>
          </a:p>
          <a:p>
            <a:pPr marL="0" indent="0" algn="ctr">
              <a:buNone/>
            </a:pP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1550" y="3516987"/>
            <a:ext cx="49910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Шарлотта провчилась там тільки рік: 1825 в школі спалахнула епідемія тифу через погане харчування й антисанітарні умови. </a:t>
            </a:r>
            <a:endParaRPr lang="uk-UA" dirty="0"/>
          </a:p>
        </p:txBody>
      </p:sp>
      <p:pic>
        <p:nvPicPr>
          <p:cNvPr id="2052" name="Picture 4" descr="Музей сестёр Бронте | это... Что такое Музей сестёр Бронте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309444"/>
            <a:ext cx="4276725" cy="3207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456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7899" y="491331"/>
            <a:ext cx="51943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Після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повернення з </a:t>
            </a:r>
            <a:r>
              <a:rPr lang="uk-U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Кован-Бріджа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дев'ятирічна Шарлотта змушена взяти на себе обов'язки господині в родинному домі. Лише 1831 року сестри вступили до школи в Ро-</a:t>
            </a:r>
            <a:r>
              <a:rPr lang="uk-U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Геді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Тиха і сором'язлива Шарлотта стала улюбленицею закладу,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вражаючи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учениць художнім хистом, ерудицією та чудовою пам'яттю, іноді цитуючи по кілька сторінок з улюблених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книжок.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https://upload.wikimedia.org/wikipedia/commons/thumb/2/2e/Roe_Head%2C_Mirfield_-_geograph.org.uk_-_55901.jpg/220px-Roe_Head%2C_Mirfield_-_geograph.org.uk_-_559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1308893"/>
            <a:ext cx="4711699" cy="35337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07572" y="5039797"/>
            <a:ext cx="2080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Ро-</a:t>
            </a:r>
            <a:r>
              <a:rPr lang="uk-U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гедська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школа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0382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73800" y="1117600"/>
            <a:ext cx="5080000" cy="52752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Навчання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Ро-Геді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теж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було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нетривале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завершилось 1832 року,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вже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1835-му Шарлотта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повернулася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рідної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вчителькою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пропрацювала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там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1839-го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Какой была школа в 1800 году?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2"/>
          <a:stretch/>
        </p:blipFill>
        <p:spPr bwMode="auto">
          <a:xfrm>
            <a:off x="1092201" y="1117600"/>
            <a:ext cx="4876799" cy="3382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153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6199" y="1690688"/>
            <a:ext cx="466090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травні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1839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року вона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влаштувалась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гувернанткою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сім'ю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Сіджвіків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господарі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дому ставились до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Бронте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принизливо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ропрацювала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там до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1841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року.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63" y="850900"/>
            <a:ext cx="4905251" cy="405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4290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Центр изящных искусств, Брюссель - Centre for Fine Arts, Brussels - 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3077597"/>
            <a:ext cx="3346450" cy="2811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37300" y="682624"/>
            <a:ext cx="4902200" cy="51720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Отримавши після смерті тітки невелику спадщину, Шарлотта з сестрою Емілі вирушає навчатися до Брюсселя. З 1842 по 1844 рік сестри вивчали французьку й німецьку, при цьому для оплати навчання Шарлотта одночасно викладала англійську в пансіоні, а Емілі — музику. Під час навчання Шарлотта закохалась в одруженого вчителя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пансіону.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8" name="Picture 8" descr="https://upload.wikimedia.org/wikipedia/commons/thumb/e/e2/Pensionnat_Heger_plaque.jpg/1024px-Pensionnat_Heger_plaqu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7" t="11525" r="10478" b="19406"/>
          <a:stretch/>
        </p:blipFill>
        <p:spPr bwMode="auto">
          <a:xfrm>
            <a:off x="1098550" y="306387"/>
            <a:ext cx="4864100" cy="2768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98550" y="2683886"/>
            <a:ext cx="49974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Пам'ятна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дошка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на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стіні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колишнього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пансіону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нині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Центр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красних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мистецтв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) у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Брюсселі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</a:t>
            </a:r>
            <a:endParaRPr lang="uk-U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7491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16142" y="365124"/>
            <a:ext cx="4961458" cy="550227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Майбутнім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вихованкам пропонували вивчати широкий, як на той час, перелік дисциплін: англійську граматику, арифметику, французьку, німецьку, латинську мови, історію, географію, музику і малювання. Однак сестрам не пощастило залучити жодної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учениці.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додаток батько втратив зір, а брат почав пиячити. Крім фінансового краху й сімейних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негараздів,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відсутність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перспектив і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можливостей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самовираження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342" y="175639"/>
            <a:ext cx="4817516" cy="3030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838200" y="3116261"/>
            <a:ext cx="5257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1845 року сестри Бронте здійснили давню спільну мрію, заради якої так важко працювали і вдосконалювали знання, — відкрили школу для дівчат в рідному місті (на той час їхня сім'я переїхала до </a:t>
            </a:r>
            <a:r>
              <a:rPr lang="uk-UA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Геворта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933026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0" y="365124"/>
            <a:ext cx="4991100" cy="555307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 причини спонукали сестер шукати інших шляхів для творчої реалізації. Вже 1846 року вони видали спільну поетичну збірку під псевдонімами (Шарлотта обрала псевдо Каррер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Белл),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з 1847 почали працювати на літературній ниві окремо. 1847—1849 роки стали вершиною творчої кар'єри Шарлотти Бронте, попри смерть у цей час обидвох сестер і брата. Вона продовжувала писати до 1853 року, після чого її здоров'я стало погіршуватись.</a:t>
            </a:r>
          </a:p>
        </p:txBody>
      </p:sp>
      <p:pic>
        <p:nvPicPr>
          <p:cNvPr id="7176" name="Picture 8" descr="Книжковий континент: Цікаві факти з життя Шарлотти Брон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1110616"/>
            <a:ext cx="5041900" cy="3323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945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44782" y="365125"/>
            <a:ext cx="4909018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Успіх перших романів Шарлотти Бронте відкрив їй шлях до вищих світських кіл. У видавничих справах вона часто навідувалася до Лондона, де познайомилася з письменницею Елізабет Гаскелл, письменником Вільямом Теккереєм та літературним критиком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Дж.Л'юїсом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Втім, вона ніколи не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залишала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самотнього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батька,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якого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доглядала, довше,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ніж на кілька тижнів.</a:t>
            </a:r>
          </a:p>
        </p:txBody>
      </p:sp>
      <p:pic>
        <p:nvPicPr>
          <p:cNvPr id="8196" name="Picture 4" descr="https://upload.wikimedia.org/wikipedia/commons/f/f3/Elizabeth_Gaskell_18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002" y="286899"/>
            <a:ext cx="1851025" cy="23283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upload.wikimedia.org/wikipedia/commons/thumb/b/bf/William_Makepeace_Thackeray_by_Jesse_Harrison_Whitehurst-crop.jpg/384px-William_Makepeace_Thackeray_by_Jesse_Harrison_Whitehurst-cro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477" y="212459"/>
            <a:ext cx="1977648" cy="24772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82281" y="2615232"/>
            <a:ext cx="1794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Елізабет Гаскелл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93932" y="2635131"/>
            <a:ext cx="1802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Вільям Теккерей</a:t>
            </a:r>
            <a:endParaRPr lang="uk-UA" dirty="0"/>
          </a:p>
        </p:txBody>
      </p:sp>
      <p:pic>
        <p:nvPicPr>
          <p:cNvPr id="8202" name="Picture 10" descr="Книжковий континент: Цікаві факти з життя Шарлотти Бронт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707" y="2977824"/>
            <a:ext cx="2250893" cy="2872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9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0" y="179076"/>
            <a:ext cx="5130800" cy="55011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1854 року, попри хворобу, одружилася з помічником батька, дияконом Артуром </a:t>
            </a:r>
            <a:r>
              <a:rPr lang="uk-UA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Беллом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Ніколлсом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Біографи по-різному оцінюють вплив чоловіка на письменницю: від сприятливого до вкрай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негативного.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Після дев'яти місяців шлюбу,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березня 1855 року вагітна Шарлотта Бронте померла у 38 років від швидкоплинного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туберкульозу,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 деякі біографи вважають причиною епідемічний висипний тиф, яким заразилась від служниці </a:t>
            </a:r>
            <a:r>
              <a:rPr lang="uk-UA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Табіти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Акройд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або зневоднення і недоїдання, викликані важкими нападами ранкової нудоти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вагітних.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File:Bronte Parsonage Museum from the graveyard.jpg - Wikimedia Comm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1" y="179076"/>
            <a:ext cx="3784600" cy="5687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672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Книжковий континент: Цікаві факти з життя Шарлотти Бронте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3" r="14262"/>
          <a:stretch/>
        </p:blipFill>
        <p:spPr bwMode="auto">
          <a:xfrm>
            <a:off x="1021960" y="267230"/>
            <a:ext cx="4578740" cy="5546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26200" y="2826435"/>
            <a:ext cx="4648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Письменницю поховали у родинному склепі церкви святого Михаїла і всіх ангелів в </a:t>
            </a:r>
            <a:r>
              <a:rPr lang="uk-UA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Герворті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239232"/>
            <a:ext cx="3505200" cy="2615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7177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6200" y="260069"/>
            <a:ext cx="3594100" cy="1325563"/>
          </a:xfrm>
        </p:spPr>
        <p:txBody>
          <a:bodyPr/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Творчість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8" name="Picture 4" descr="Charlotte Bronte Signa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75" y="241557"/>
            <a:ext cx="4333875" cy="1276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Найвідоміші романи Шарлотти Бронте | Vogue Ukraine - Vogue 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373" y="140494"/>
            <a:ext cx="2173563" cy="37718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373" y="2971800"/>
            <a:ext cx="2098112" cy="3021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2" name="Picture 8" descr="Найвідоміші романи Шарлотти Бронте | Vogue Ukraine - Vogue U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936" y="1656555"/>
            <a:ext cx="2339747" cy="40201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Найвідоміші романи Шарлотти Бронте | Vogue Ukraine - Vogue U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150" y="1795743"/>
            <a:ext cx="2287588" cy="38981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Отзывы о Книга &quot;Шерли&quot; - Шарлотта Бронте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4" r="19358"/>
          <a:stretch/>
        </p:blipFill>
        <p:spPr bwMode="auto">
          <a:xfrm>
            <a:off x="6480402" y="1924843"/>
            <a:ext cx="2339747" cy="37305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08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ane Eyre title p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153" y="252248"/>
            <a:ext cx="3217453" cy="5517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48553" y="3216165"/>
            <a:ext cx="5108027" cy="2387600"/>
          </a:xfrm>
        </p:spPr>
        <p:txBody>
          <a:bodyPr>
            <a:noAutofit/>
          </a:bodyPr>
          <a:lstStyle/>
          <a:p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«Джейн Ейр», </a:t>
            </a:r>
            <a:b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 «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Джен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Ейр»</a:t>
            </a:r>
            <a:b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Jane Eyre)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Цей класичний роман англійської письменниці Шарлотти Бронте вважають частково автобіографічним і найвизначнішим у її творчому доробку. Він також є одним із найвідоміших творів у Великій Британії.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0617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Викорисані</a:t>
            </a:r>
            <a:r>
              <a:rPr lang="uk-UA" dirty="0" smtClean="0"/>
              <a:t> джерела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3025"/>
            <a:ext cx="10515600" cy="4351338"/>
          </a:xfrm>
        </p:spPr>
        <p:txBody>
          <a:bodyPr>
            <a:normAutofit fontScale="47500" lnSpcReduction="20000"/>
          </a:bodyPr>
          <a:lstStyle/>
          <a:p>
            <a:r>
              <a:rPr lang="ru-RU" dirty="0" err="1"/>
              <a:t>Міляновська</a:t>
            </a:r>
            <a:r>
              <a:rPr lang="ru-RU" dirty="0"/>
              <a:t> Н.Р.  </a:t>
            </a:r>
            <a:r>
              <a:rPr lang="ru-RU" dirty="0" err="1"/>
              <a:t>Зарубіжна</a:t>
            </a:r>
            <a:r>
              <a:rPr lang="ru-RU" dirty="0"/>
              <a:t> </a:t>
            </a:r>
            <a:r>
              <a:rPr lang="ru-RU" dirty="0" err="1"/>
              <a:t>література</a:t>
            </a:r>
            <a:r>
              <a:rPr lang="ru-RU" dirty="0"/>
              <a:t> : </a:t>
            </a:r>
            <a:r>
              <a:rPr lang="ru-RU" dirty="0" err="1"/>
              <a:t>підручник</a:t>
            </a:r>
            <a:r>
              <a:rPr lang="ru-RU" dirty="0"/>
              <a:t> для 9 </a:t>
            </a:r>
            <a:r>
              <a:rPr lang="ru-RU" dirty="0" err="1"/>
              <a:t>класу</a:t>
            </a:r>
            <a:r>
              <a:rPr lang="ru-RU" dirty="0"/>
              <a:t> </a:t>
            </a:r>
            <a:r>
              <a:rPr lang="ru-RU" dirty="0" err="1"/>
              <a:t>загальноосвітніх</a:t>
            </a:r>
            <a:r>
              <a:rPr lang="ru-RU" dirty="0"/>
              <a:t> </a:t>
            </a:r>
            <a:r>
              <a:rPr lang="ru-RU" dirty="0" err="1"/>
              <a:t>навчальних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. — </a:t>
            </a:r>
            <a:r>
              <a:rPr lang="ru-RU" dirty="0" err="1"/>
              <a:t>Тернопіль</a:t>
            </a:r>
            <a:r>
              <a:rPr lang="ru-RU" dirty="0"/>
              <a:t> : Астон, 2017.</a:t>
            </a:r>
            <a:endParaRPr lang="uk-UA" dirty="0"/>
          </a:p>
          <a:p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https://learning.ua/content/taskdat/20170728/241674.png</a:t>
            </a:r>
            <a:endParaRPr lang="uk-UA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travel-in-time.org/wp-content/uploads/2013/09/zhenshhinyi-i-obrazovanie.jpg</a:t>
            </a:r>
            <a:endParaRPr lang="uk-UA" dirty="0" smtClean="0"/>
          </a:p>
          <a:p>
            <a:r>
              <a:rPr lang="en-US" dirty="0">
                <a:hlinkClick r:id="rId4"/>
              </a:rPr>
              <a:t>https://uk.wikipedia.org/wiki/%D0%94%D0%B6%D0%B5%D0%B9%D0%BD_%</a:t>
            </a:r>
            <a:r>
              <a:rPr lang="en-US" dirty="0" smtClean="0">
                <a:hlinkClick r:id="rId4"/>
              </a:rPr>
              <a:t>D0%9E%D1%81%D1%82%D1%96%D0%BD</a:t>
            </a:r>
            <a:endParaRPr lang="uk-UA" dirty="0" smtClean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www.ukrlib.com.ua/bio-zl/printit.php?tid=4793</a:t>
            </a:r>
            <a:endParaRPr lang="uk-UA" dirty="0" smtClean="0"/>
          </a:p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d3d00swyhr67nd.cloudfront.net/w1200h1200/collection/WYR/BPM/WYR_BPM_P4-001.jpg</a:t>
            </a:r>
            <a:endParaRPr lang="uk-UA" dirty="0" smtClean="0"/>
          </a:p>
          <a:p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encrypted-tbn0.gstatic.com/images?q=tbn:ANd9GcSDzFYHtvuPSyOWB-5n-dVaaaFYkq7WZpLhF0JRWUQR4Kpi2m5iMZHXPZLUVrPdmQA3UA0&amp;usqp=CAU</a:t>
            </a:r>
            <a:endParaRPr lang="uk-UA" dirty="0" smtClean="0"/>
          </a:p>
          <a:p>
            <a:r>
              <a:rPr lang="en-US" dirty="0">
                <a:hlinkClick r:id="rId8"/>
              </a:rPr>
              <a:t>https://encrypted-tbn0.gstatic.com/images?q=tbn:ANd9GcTbN--</a:t>
            </a:r>
            <a:r>
              <a:rPr lang="en-US" dirty="0" smtClean="0">
                <a:hlinkClick r:id="rId8"/>
              </a:rPr>
              <a:t>mIBOkICm3jewQW6itLm0LnkDrY5oVta_upQe5nBkF-a9abWEtBzNVnesp0QWYOko&amp;usqp=CAU</a:t>
            </a:r>
            <a:endParaRPr lang="uk-UA" dirty="0" smtClean="0"/>
          </a:p>
          <a:p>
            <a:r>
              <a:rPr lang="en-US" dirty="0">
                <a:hlinkClick r:id="rId9"/>
              </a:rPr>
              <a:t>https://uk.wikipedia.org/wiki/%</a:t>
            </a:r>
            <a:r>
              <a:rPr lang="en-US" dirty="0" smtClean="0">
                <a:hlinkClick r:id="rId9"/>
              </a:rPr>
              <a:t>D0%91%D1%80%D1%8E%D1%81%D1%81%D0%B5%D0%BB%D1%8C</a:t>
            </a:r>
            <a:endParaRPr lang="uk-UA" dirty="0" smtClean="0"/>
          </a:p>
          <a:p>
            <a:r>
              <a:rPr lang="en-US" dirty="0">
                <a:hlinkClick r:id="rId10"/>
              </a:rPr>
              <a:t>http://</a:t>
            </a:r>
            <a:r>
              <a:rPr lang="en-US" dirty="0" smtClean="0">
                <a:hlinkClick r:id="rId10"/>
              </a:rPr>
              <a:t>u.livelib.ru/reader/Arlett/o/vadqigg2/o-o.jpeg</a:t>
            </a:r>
            <a:endParaRPr lang="uk-UA" dirty="0" smtClean="0"/>
          </a:p>
          <a:p>
            <a:r>
              <a:rPr lang="en-US" dirty="0">
                <a:hlinkClick r:id="rId11"/>
              </a:rPr>
              <a:t>https://</a:t>
            </a:r>
            <a:r>
              <a:rPr lang="en-US" dirty="0" smtClean="0">
                <a:hlinkClick r:id="rId11"/>
              </a:rPr>
              <a:t>encrypted-tbn0.gstatic.com/images?q=tbn:ANd9GcT6WQpGP2kSuqHqG6JGYK9prMlP2DVGJ_bNzS0tsjIxYImFdzhsjgnVmoOxo5NDDLGORiM&amp;usqp=CAU</a:t>
            </a:r>
            <a:endParaRPr lang="uk-UA" dirty="0" smtClean="0"/>
          </a:p>
          <a:p>
            <a:r>
              <a:rPr lang="en-US" dirty="0">
                <a:hlinkClick r:id="rId12"/>
              </a:rPr>
              <a:t>https://upload.wikimedia.org/wikipedia/commons/thumb/2/2b/BOZAR_%28DSCF7462%29.jpg/300px-BOZAR_%</a:t>
            </a:r>
            <a:r>
              <a:rPr lang="en-US" dirty="0" smtClean="0">
                <a:hlinkClick r:id="rId12"/>
              </a:rPr>
              <a:t>28DSCF7462%29.jpg</a:t>
            </a:r>
            <a:endParaRPr lang="uk-UA" dirty="0" smtClean="0"/>
          </a:p>
          <a:p>
            <a:r>
              <a:rPr lang="en-US" dirty="0">
                <a:hlinkClick r:id="rId13"/>
              </a:rPr>
              <a:t>https://</a:t>
            </a:r>
            <a:r>
              <a:rPr lang="en-US" dirty="0" smtClean="0">
                <a:hlinkClick r:id="rId13"/>
              </a:rPr>
              <a:t>booknazy.blogspot.com/2016/04/blog-post_61.html</a:t>
            </a:r>
            <a:endParaRPr lang="uk-UA" dirty="0" smtClean="0"/>
          </a:p>
          <a:p>
            <a:r>
              <a:rPr lang="en-US" dirty="0">
                <a:hlinkClick r:id="rId14"/>
              </a:rPr>
              <a:t>http://</a:t>
            </a:r>
            <a:r>
              <a:rPr lang="en-US" dirty="0" smtClean="0">
                <a:hlinkClick r:id="rId14"/>
              </a:rPr>
              <a:t>i.otzovik.com/objects/b/70000/63886.png</a:t>
            </a:r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03817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949</Words>
  <Application>Microsoft Office PowerPoint</Application>
  <PresentationFormat>Широкоэкранный</PresentationFormat>
  <Paragraphs>62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1_Тема Office</vt:lpstr>
      <vt:lpstr>Взаємодія романтизму та реалізму Шарлотта Бронте.  «Джейн Ейр» </vt:lpstr>
      <vt:lpstr>Пригадайте ім’я та прізвище видатного англійського письменника, якого ще називають «батьком Різдва».</vt:lpstr>
      <vt:lpstr>Презентация PowerPoint</vt:lpstr>
      <vt:lpstr>Презентация PowerPoint</vt:lpstr>
      <vt:lpstr>Презентация PowerPoint</vt:lpstr>
      <vt:lpstr>Презентация PowerPoint</vt:lpstr>
      <vt:lpstr>Багатьох шанувальників підкорили твори Шарло́тти Бро́нте (англ. Charlotte Brontë)</vt:lpstr>
      <vt:lpstr>Презентация PowerPoint</vt:lpstr>
      <vt:lpstr>Патрік Бронте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Творчість</vt:lpstr>
      <vt:lpstr>«Джейн Ейр»,  або «Джен Ейр»  (англ. Jane Eyre). Цей класичний роман англійської письменниці Шарлотти Бронте вважають частково автобіографічним і найвизначнішим у її творчому доробку. Він також є одним із найвідоміших творів у Великій Британії.</vt:lpstr>
      <vt:lpstr>Викорисані джерела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Windows;Інна Пастерук</dc:creator>
  <cp:lastModifiedBy>Пользователь Windows</cp:lastModifiedBy>
  <cp:revision>26</cp:revision>
  <dcterms:created xsi:type="dcterms:W3CDTF">2022-11-21T16:36:52Z</dcterms:created>
  <dcterms:modified xsi:type="dcterms:W3CDTF">2022-11-22T21:17:42Z</dcterms:modified>
</cp:coreProperties>
</file>