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8" r:id="rId3"/>
    <p:sldId id="311" r:id="rId4"/>
    <p:sldId id="310" r:id="rId5"/>
    <p:sldId id="258" r:id="rId6"/>
    <p:sldId id="312" r:id="rId7"/>
    <p:sldId id="313" r:id="rId8"/>
    <p:sldId id="304" r:id="rId9"/>
    <p:sldId id="263" r:id="rId10"/>
    <p:sldId id="303" r:id="rId11"/>
    <p:sldId id="261" r:id="rId12"/>
    <p:sldId id="264" r:id="rId13"/>
    <p:sldId id="314" r:id="rId14"/>
    <p:sldId id="315" r:id="rId15"/>
    <p:sldId id="316" r:id="rId16"/>
    <p:sldId id="317" r:id="rId17"/>
    <p:sldId id="318" r:id="rId18"/>
    <p:sldId id="319" r:id="rId19"/>
    <p:sldId id="269" r:id="rId20"/>
    <p:sldId id="270" r:id="rId21"/>
    <p:sldId id="320" r:id="rId22"/>
    <p:sldId id="321" r:id="rId23"/>
    <p:sldId id="322" r:id="rId24"/>
    <p:sldId id="301" r:id="rId25"/>
    <p:sldId id="295" r:id="rId26"/>
    <p:sldId id="283" r:id="rId27"/>
    <p:sldId id="284" r:id="rId28"/>
    <p:sldId id="323" r:id="rId29"/>
    <p:sldId id="286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49260B"/>
    <a:srgbClr val="660033"/>
    <a:srgbClr val="FF0066"/>
    <a:srgbClr val="074D0A"/>
    <a:srgbClr val="CC3399"/>
    <a:srgbClr val="300C54"/>
    <a:srgbClr val="006600"/>
    <a:srgbClr val="FF6600"/>
    <a:srgbClr val="33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-76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3956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982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838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615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05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2158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62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1792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6572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99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5297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uk-UA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F4ED6-9AAD-4AA1-A263-44949F28D28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E6DE1-EF8A-4A3F-AE6E-7755A3F9FA81}" type="datetimeFigureOut">
              <a:rPr lang="en-US" smtClean="0"/>
              <a:pPr/>
              <a:t>11/12/2017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6E095-B5DB-4CF8-B176-5E7B4E63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766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51.png"/><Relationship Id="rId5" Type="http://schemas.microsoft.com/office/2007/relationships/media" Target="../media/media1.mp3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/>
          <a:srcRect b="57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інструментальна музика казкова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16430" y="5330834"/>
            <a:ext cx="561108" cy="5818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8667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3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b="60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" y="-47599"/>
            <a:ext cx="11064240" cy="62242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318391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60156" y="1174711"/>
            <a:ext cx="76040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 </a:t>
            </a:r>
            <a:r>
              <a:rPr lang="uk-UA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терпіти 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нужду</a:t>
            </a:r>
          </a:p>
          <a:p>
            <a:pPr algn="r"/>
            <a:r>
              <a:rPr lang="uk-UA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бути веселим, </a:t>
            </a:r>
            <a:endParaRPr lang="uk-UA" sz="48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 жити </a:t>
            </a:r>
            <a:r>
              <a:rPr lang="uk-UA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4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розкошах</a:t>
            </a:r>
            <a:r>
              <a:rPr lang="uk-UA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знаючи</a:t>
            </a:r>
          </a:p>
          <a:p>
            <a:pPr algn="r"/>
            <a:r>
              <a:rPr lang="uk-UA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почуття </a:t>
            </a:r>
            <a:r>
              <a:rPr lang="uk-UA" sz="4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радості.</a:t>
            </a:r>
            <a:endParaRPr lang="en-US" sz="4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4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Епіктет</a:t>
            </a:r>
            <a:r>
              <a:rPr lang="uk-UA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sz="4000" b="1" dirty="0" smtClean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40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давньогрецький </a:t>
            </a:r>
            <a:r>
              <a:rPr lang="uk-UA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</a:t>
            </a:r>
            <a:endParaRPr lang="en-US" sz="40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563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5862" y="4715437"/>
            <a:ext cx="4791573" cy="14230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7750" y="4768395"/>
            <a:ext cx="4989299" cy="1423023"/>
          </a:xfrm>
          <a:prstGeom prst="rect">
            <a:avLst/>
          </a:prstGeom>
        </p:spPr>
      </p:pic>
      <p:grpSp>
        <p:nvGrpSpPr>
          <p:cNvPr id="3" name="Группа 13"/>
          <p:cNvGrpSpPr/>
          <p:nvPr/>
        </p:nvGrpSpPr>
        <p:grpSpPr>
          <a:xfrm rot="20827274">
            <a:off x="2006277" y="896366"/>
            <a:ext cx="2972128" cy="2842404"/>
            <a:chOff x="-2255383" y="2826108"/>
            <a:chExt cx="2562579" cy="2425977"/>
          </a:xfrm>
        </p:grpSpPr>
        <p:sp>
          <p:nvSpPr>
            <p:cNvPr id="12" name="Овал 11"/>
            <p:cNvSpPr/>
            <p:nvPr/>
          </p:nvSpPr>
          <p:spPr>
            <a:xfrm>
              <a:off x="-2146273" y="2930633"/>
              <a:ext cx="2220446" cy="224703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267" t="2291" r="5710" b="27716"/>
            <a:stretch/>
          </p:blipFill>
          <p:spPr>
            <a:xfrm rot="21060736">
              <a:off x="-2255383" y="2826108"/>
              <a:ext cx="2562579" cy="2425977"/>
            </a:xfrm>
            <a:prstGeom prst="rect">
              <a:avLst/>
            </a:prstGeom>
          </p:spPr>
        </p:pic>
      </p:grpSp>
      <p:grpSp>
        <p:nvGrpSpPr>
          <p:cNvPr id="4" name="Группа 15"/>
          <p:cNvGrpSpPr/>
          <p:nvPr/>
        </p:nvGrpSpPr>
        <p:grpSpPr>
          <a:xfrm rot="435746">
            <a:off x="7357131" y="874543"/>
            <a:ext cx="2878545" cy="2824230"/>
            <a:chOff x="10929680" y="2104107"/>
            <a:chExt cx="2456383" cy="2415927"/>
          </a:xfrm>
        </p:grpSpPr>
        <p:sp>
          <p:nvSpPr>
            <p:cNvPr id="15" name="Овал 14"/>
            <p:cNvSpPr/>
            <p:nvPr/>
          </p:nvSpPr>
          <p:spPr>
            <a:xfrm>
              <a:off x="11050073" y="2220461"/>
              <a:ext cx="2109961" cy="199625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888" r="-917" b="-1"/>
            <a:stretch/>
          </p:blipFill>
          <p:spPr>
            <a:xfrm rot="921231">
              <a:off x="10929680" y="2104107"/>
              <a:ext cx="2456383" cy="2415927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5775774" y="1179151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79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15815">
            <a:off x="774323" y="2795063"/>
            <a:ext cx="2942453" cy="3841799"/>
          </a:xfrm>
          <a:prstGeom prst="rect">
            <a:avLst/>
          </a:prstGeom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53285" y="3643419"/>
            <a:ext cx="2260388" cy="3012274"/>
          </a:xfrm>
          <a:prstGeom prst="rect">
            <a:avLst/>
          </a:prstGeom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/>
          <p:cNvSpPr txBox="1"/>
          <p:nvPr/>
        </p:nvSpPr>
        <p:spPr>
          <a:xfrm>
            <a:off x="3075710" y="395445"/>
            <a:ext cx="8125691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3366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CC3399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484347" y="504014"/>
            <a:ext cx="946816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Василь Симоненко.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Цікава сторінка з життя митця.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Казка «Цар Плаксій та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Лоскотон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».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Різні життєві позиції царя Плаксія і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Лоскотона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(песимістична і оптимістична)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563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75710" y="395445"/>
            <a:ext cx="8125691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3366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CC3399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4.bp.blogspot.com/-Jg6RhVAvc5k/VKqgNYlPmfI/AAAAAAAAGiU/LU6f2BK_3PI/s1600/P1360985.JPG"/>
          <p:cNvPicPr>
            <a:picLocks noChangeAspect="1" noChangeArrowheads="1"/>
          </p:cNvPicPr>
          <p:nvPr/>
        </p:nvPicPr>
        <p:blipFill>
          <a:blip r:embed="rId3" cstate="print"/>
          <a:srcRect t="3878"/>
          <a:stretch>
            <a:fillRect/>
          </a:stretch>
        </p:blipFill>
        <p:spPr bwMode="auto">
          <a:xfrm>
            <a:off x="3319142" y="0"/>
            <a:ext cx="49452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64563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0053" y="173377"/>
            <a:ext cx="8125691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3366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uk-UA" sz="4800" b="1" i="1" dirty="0" smtClean="0">
                <a:solidFill>
                  <a:srgbClr val="3366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Василь Симоненко</a:t>
            </a:r>
            <a:endParaRPr lang="en-US" sz="4400" b="1" i="1" dirty="0">
              <a:solidFill>
                <a:srgbClr val="CC3399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6" descr="ANd9GcRU11LIGA5mdQQKprZk9iwHyrCGed3i7CdJLPWOPcHQ8NOWKq0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2295" y="908050"/>
            <a:ext cx="6842125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4563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02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84" t="9444" r="14166" b="25000"/>
          <a:stretch/>
        </p:blipFill>
        <p:spPr>
          <a:xfrm>
            <a:off x="2897064" y="476785"/>
            <a:ext cx="6664948" cy="39384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/>
          <p:cNvSpPr/>
          <p:nvPr/>
        </p:nvSpPr>
        <p:spPr>
          <a:xfrm>
            <a:off x="2065134" y="4360709"/>
            <a:ext cx="806173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сільська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хата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стріхою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табличка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блакитна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праворуч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написом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“У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хаті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виріс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поет Василь Симоненко”. </a:t>
            </a:r>
          </a:p>
        </p:txBody>
      </p:sp>
    </p:spTree>
    <p:extLst>
      <p:ext uri="{BB962C8B-B14F-4D97-AF65-F5344CB8AC3E}">
        <p14:creationId xmlns="" xmlns:p14="http://schemas.microsoft.com/office/powerpoint/2010/main" val="16417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98" t="32691" r="51824" b="6729"/>
          <a:stretch/>
        </p:blipFill>
        <p:spPr>
          <a:xfrm>
            <a:off x="2568874" y="2878166"/>
            <a:ext cx="2455790" cy="3156653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292" y="1258247"/>
            <a:ext cx="3422547" cy="2281952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  <a:effectLst>
            <a:softEdge rad="127000"/>
          </a:effectLst>
        </p:spPr>
      </p:pic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2139802" y="1469400"/>
            <a:ext cx="4207490" cy="11752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ru-RU" altLang="en-US" sz="24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Іще</a:t>
            </a:r>
            <a:r>
              <a:rPr lang="ru-RU" altLang="en-US" sz="24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малим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Василь</a:t>
            </a:r>
            <a:r>
              <a:rPr lang="ru-RU" altLang="en-US" sz="24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4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покинув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сім’ю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en-US" sz="2400" b="1" i="1" dirty="0" smtClean="0">
              <a:solidFill>
                <a:srgbClr val="4926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4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писав поет: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en-US" sz="2000" dirty="0">
                <a:solidFill>
                  <a:srgbClr val="000066"/>
                </a:solidFill>
              </a:rPr>
              <a:t> 				</a:t>
            </a:r>
            <a:endParaRPr lang="ru-RU" altLang="en-US" sz="2400" b="1" i="1" dirty="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66114" y="3773749"/>
            <a:ext cx="3480953" cy="38779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en-US" sz="2400" b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мене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була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лиш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мати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,</a:t>
            </a:r>
            <a:r>
              <a:rPr lang="ru-RU" altLang="en-US" sz="2400" b="1" i="1" dirty="0">
                <a:solidFill>
                  <a:srgbClr val="074D0A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66114" y="4087681"/>
            <a:ext cx="3056542" cy="46166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Та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був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іще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сивий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дід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, </a:t>
            </a:r>
            <a:endParaRPr lang="en-US" sz="2400" dirty="0">
              <a:solidFill>
                <a:srgbClr val="49260B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66113" y="4456493"/>
            <a:ext cx="3700052" cy="46166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ru-RU" altLang="en-US" sz="24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</a:rPr>
              <a:t>Нікому</a:t>
            </a:r>
            <a:r>
              <a:rPr lang="ru-RU" altLang="en-US" sz="2400" b="1" i="1" dirty="0" smtClean="0">
                <a:solidFill>
                  <a:srgbClr val="49260B"/>
                </a:solidFill>
                <a:latin typeface="Times New Roman" panose="02020603050405020304" pitchFamily="18" charset="0"/>
              </a:rPr>
              <a:t>, не </a:t>
            </a:r>
            <a:r>
              <a:rPr lang="ru-RU" altLang="en-US" sz="24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</a:rPr>
              <a:t>мовив</a:t>
            </a:r>
            <a:r>
              <a:rPr lang="ru-RU" altLang="en-US" sz="2400" b="1" i="1" dirty="0" smtClean="0">
                <a:solidFill>
                  <a:srgbClr val="49260B"/>
                </a:solidFill>
                <a:latin typeface="Times New Roman" panose="02020603050405020304" pitchFamily="18" charset="0"/>
              </a:rPr>
              <a:t> «тату» </a:t>
            </a:r>
            <a:endParaRPr lang="en-US" sz="2400" dirty="0">
              <a:solidFill>
                <a:srgbClr val="49260B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66113" y="4782896"/>
            <a:ext cx="3105337" cy="49686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І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вірив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,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що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 так і </a:t>
            </a:r>
            <a:r>
              <a:rPr lang="ru-RU" altLang="en-US" sz="2400" b="1" i="1" dirty="0" err="1">
                <a:solidFill>
                  <a:srgbClr val="49260B"/>
                </a:solidFill>
                <a:latin typeface="Times New Roman" panose="02020603050405020304" pitchFamily="18" charset="0"/>
              </a:rPr>
              <a:t>слід</a:t>
            </a:r>
            <a:r>
              <a:rPr lang="ru-RU" altLang="en-US" sz="2400" b="1" i="1" dirty="0">
                <a:solidFill>
                  <a:srgbClr val="49260B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22035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068" y="946242"/>
            <a:ext cx="6413863" cy="376945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89067" y="4715694"/>
            <a:ext cx="6413863" cy="15696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1952 р.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закiнчив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iз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золотою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медаллю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школу та вступив на факультет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журналiстики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Киïвського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унiверситету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iменi</a:t>
            </a:r>
            <a:r>
              <a:rPr lang="ru-RU" altLang="en-US" sz="24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Т.Г. </a:t>
            </a:r>
            <a:r>
              <a:rPr lang="ru-RU" altLang="en-US" sz="24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altLang="en-US" sz="24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287815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106" t="35151" r="9394" b="26364"/>
          <a:stretch/>
        </p:blipFill>
        <p:spPr>
          <a:xfrm>
            <a:off x="6331132" y="129628"/>
            <a:ext cx="4706982" cy="371511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97" t="14849" r="52348" b="22121"/>
          <a:stretch/>
        </p:blipFill>
        <p:spPr>
          <a:xfrm>
            <a:off x="1162595" y="265401"/>
            <a:ext cx="4677194" cy="357934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63039" y="3573966"/>
            <a:ext cx="898724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</a:pPr>
            <a:r>
              <a:rPr lang="ru-RU" altLang="en-US" sz="2800" b="1" i="1" dirty="0" smtClean="0">
                <a:solidFill>
                  <a:srgbClr val="074D0A"/>
                </a:solidFill>
                <a:latin typeface="Monotype Corsiva" panose="03010101010201010101" pitchFamily="66" charset="0"/>
              </a:rPr>
              <a:t>	</a:t>
            </a:r>
            <a:r>
              <a:rPr lang="ru-RU" altLang="en-US" sz="28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Черкаси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28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навпроти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редакції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газети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Черкаський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край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Хрещатик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Василь Симоненко </a:t>
            </a:r>
            <a:r>
              <a:rPr lang="ru-RU" altLang="en-US" sz="28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часу 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обласній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газеті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бачитимуть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таким же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енергійним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динамічним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запам'ятали</a:t>
            </a:r>
            <a:r>
              <a:rPr lang="ru-RU" altLang="en-US" sz="2800" b="1" i="1" dirty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i="1" dirty="0" err="1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назавжди</a:t>
            </a:r>
            <a:r>
              <a:rPr lang="ru-RU" altLang="en-US" sz="2800" b="1" i="1" dirty="0" smtClean="0">
                <a:solidFill>
                  <a:srgbClr val="4926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800" b="1" i="1" dirty="0">
              <a:solidFill>
                <a:srgbClr val="4926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81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5758"/>
          <a:stretch/>
        </p:blipFill>
        <p:spPr>
          <a:xfrm>
            <a:off x="6563176" y="1059897"/>
            <a:ext cx="2698390" cy="63182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b="79268"/>
          <a:stretch/>
        </p:blipFill>
        <p:spPr>
          <a:xfrm>
            <a:off x="2796989" y="1059897"/>
            <a:ext cx="2663285" cy="58110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t="21959"/>
          <a:stretch/>
        </p:blipFill>
        <p:spPr>
          <a:xfrm>
            <a:off x="2796989" y="1641003"/>
            <a:ext cx="2663285" cy="274486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4" t="32727" r="-494" b="909"/>
          <a:stretch/>
        </p:blipFill>
        <p:spPr>
          <a:xfrm>
            <a:off x="6563176" y="1691719"/>
            <a:ext cx="2698390" cy="266733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Прямоугольник 7"/>
          <p:cNvSpPr/>
          <p:nvPr/>
        </p:nvSpPr>
        <p:spPr>
          <a:xfrm>
            <a:off x="2024743" y="4803877"/>
            <a:ext cx="8268788" cy="1200329"/>
          </a:xfrm>
          <a:prstGeom prst="rect">
            <a:avLst/>
          </a:prstGeom>
          <a:noFill/>
          <a:ln>
            <a:solidFill>
              <a:srgbClr val="49260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altLang="en-US" sz="2400" b="1" i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вийшли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збірки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поезій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"Тиша і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грім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(1962</a:t>
            </a:r>
            <a:r>
              <a:rPr lang="ru-RU" altLang="en-US" sz="2400" b="1" i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і</a:t>
            </a:r>
          </a:p>
          <a:p>
            <a:pPr algn="ctr"/>
            <a:r>
              <a:rPr lang="ru-RU" altLang="en-US" sz="2400" b="1" i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казка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Плаксій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en-US" sz="2400" b="1" i="1" dirty="0" err="1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Лоскотон</a:t>
            </a:r>
            <a:r>
              <a:rPr lang="ru-RU" altLang="en-US" sz="2400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(</a:t>
            </a:r>
            <a:r>
              <a:rPr lang="ru-RU" altLang="en-US" sz="2400" b="1" i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1963)</a:t>
            </a:r>
            <a:endParaRPr lang="en-US" sz="2400" b="1" i="1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640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https://derevo-kazok.com.ua/uploads/tale-img/%D0%9A%D0%B0%D0%B7%D0%BA%D0%B0-%D0%BF%D1%80%D0%BE-%D0%94%D1%83%D1%80%D0%B8%D0%BB%D0%B0-%D0%92%D0%B0%D1%81%D0%B8%D0%BB%D1%8C-%D0%A1%D0%B8%D0%BC%D0%BE%D0%BD%D0%B5%D0%BD%D0%BA%D0%B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7648" y="908720"/>
            <a:ext cx="6093421" cy="3370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527051" y="1"/>
            <a:ext cx="10972800" cy="105251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sz="6000" b="1" dirty="0" smtClean="0">
                <a:solidFill>
                  <a:schemeClr val="bg1"/>
                </a:solidFill>
              </a:rPr>
              <a:t>Казки Василя Симоненка</a:t>
            </a:r>
          </a:p>
        </p:txBody>
      </p:sp>
      <p:pic>
        <p:nvPicPr>
          <p:cNvPr id="36866" name="Picture 2" descr="http://www.libex.ru/dimg/4fff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113584"/>
            <a:ext cx="4157977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8" name="Picture 4" descr="http://chytanka.com.ua/ebooks/files/obkl2/kraina_navpaky_220913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4297" y="3572367"/>
            <a:ext cx="3851760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ewdesignfile.com/postpic/2009/06/blank-scroll-paper-template-for-powerpoint_12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4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yqU1LL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191324" y="3668"/>
            <a:ext cx="5129189" cy="6854332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343" y="-18975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 descr="https://derevo-kazok.com.ua/uploads/tale-img/baba-i-gladyschuk-moloka.jpg"/>
          <p:cNvPicPr>
            <a:picLocks noChangeAspect="1" noChangeArrowheads="1"/>
          </p:cNvPicPr>
          <p:nvPr/>
        </p:nvPicPr>
        <p:blipFill>
          <a:blip r:embed="rId3" cstate="print"/>
          <a:srcRect r="36134"/>
          <a:stretch>
            <a:fillRect/>
          </a:stretch>
        </p:blipFill>
        <p:spPr bwMode="auto">
          <a:xfrm>
            <a:off x="3119670" y="2204864"/>
            <a:ext cx="5063020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4" name="Picture 6" descr="Green frog sitting : Vector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5147" y="3356993"/>
            <a:ext cx="4266853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8" descr="cartoon frog : Vector 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754" y="326572"/>
            <a:ext cx="3841751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343" y="-18975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 descr="http://art-magiya.ru/images/stories/virtuemart/product/Kover-samole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1531" y="260648"/>
            <a:ext cx="8563205" cy="6422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343" y="-18975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http://demiart.ru/forum/uploads14/post-1509763-14001896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885" y="1"/>
            <a:ext cx="9215967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4170" y="-3346"/>
            <a:ext cx="12400339" cy="68646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3279" y="1140471"/>
            <a:ext cx="5590904" cy="571752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131778" y="282475"/>
            <a:ext cx="79284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6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«Цареве сімейство».</a:t>
            </a:r>
            <a:endParaRPr kumimoji="0" lang="uk-UA" sz="72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385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343" y="-18975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1202" y="1069349"/>
            <a:ext cx="47954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en-US" sz="2800" b="1" dirty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Віршована </a:t>
            </a:r>
            <a:r>
              <a:rPr lang="uk-UA" altLang="en-US" sz="2800" b="1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</a:p>
          <a:p>
            <a:r>
              <a:rPr lang="uk-UA" altLang="en-US" sz="2800" b="1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uk-UA" altLang="en-US" sz="2800" b="1" dirty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ритм) </a:t>
            </a:r>
            <a:r>
              <a:rPr lang="uk-UA" altLang="en-US" sz="3200" b="1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en-US" sz="3200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en-US" sz="3200" dirty="0">
              <a:solidFill>
                <a:srgbClr val="CC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1494" y="2552663"/>
            <a:ext cx="1699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en-US" b="1" i="1" dirty="0">
                <a:latin typeface="Castellar" panose="020A0402060406010301" pitchFamily="18" charset="0"/>
              </a:rPr>
              <a:t> </a:t>
            </a:r>
            <a:r>
              <a:rPr lang="uk-UA" altLang="en-US" sz="2800" b="1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Рима-</a:t>
            </a:r>
            <a:r>
              <a:rPr lang="uk-UA" altLang="en-US" sz="3200" dirty="0">
                <a:solidFill>
                  <a:srgbClr val="CC3399"/>
                </a:solidFill>
                <a:latin typeface="Castellar" panose="020A0402060406010301" pitchFamily="18" charset="0"/>
              </a:rPr>
              <a:t> 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81494" y="3523966"/>
            <a:ext cx="2809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en-US" sz="2800" b="1" dirty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uk-UA" altLang="en-US" sz="2800" b="1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рими</a:t>
            </a:r>
            <a:r>
              <a:rPr lang="uk-UA" altLang="en-US" sz="2800" dirty="0">
                <a:solidFill>
                  <a:srgbClr val="CC3399"/>
                </a:solidFill>
                <a:latin typeface="Times New Roman" panose="02020603050405020304" pitchFamily="18" charset="0"/>
              </a:rPr>
              <a:t>:</a:t>
            </a:r>
            <a:r>
              <a:rPr lang="uk-UA" altLang="en-US" sz="2800" dirty="0">
                <a:solidFill>
                  <a:srgbClr val="002060"/>
                </a:solidFill>
                <a:latin typeface="Castellar" panose="020A0402060406010301" pitchFamily="18" charset="0"/>
              </a:rPr>
              <a:t>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65879" y="4577812"/>
            <a:ext cx="21345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en-US" dirty="0">
                <a:latin typeface="Castellar" panose="020A0402060406010301" pitchFamily="18" charset="0"/>
              </a:rPr>
              <a:t> </a:t>
            </a:r>
            <a:r>
              <a:rPr lang="uk-UA" altLang="en-US" sz="2800" b="1" dirty="0" smtClean="0">
                <a:solidFill>
                  <a:srgbClr val="CC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Строфа -</a:t>
            </a:r>
            <a:endParaRPr lang="uk-UA" altLang="en-US" sz="2800" dirty="0">
              <a:solidFill>
                <a:srgbClr val="CC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10443" y="105450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мова, у якій поєднуються наголошені й ненаголошені склади.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10443" y="2549308"/>
            <a:ext cx="48719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співзвучне закінчення рядків. </a:t>
            </a:r>
            <a:endParaRPr lang="en-US" sz="2800" b="1" i="1" dirty="0">
              <a:solidFill>
                <a:srgbClr val="074D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10443" y="344110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 рим віршові рядки об’єднуються у строфи.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10443" y="4596687"/>
            <a:ext cx="52164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(повтор)—сполучення двох чи кількох </a:t>
            </a:r>
            <a:r>
              <a:rPr lang="uk-UA" altLang="en-US" sz="2800" b="1" i="1" dirty="0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віршованих </a:t>
            </a:r>
            <a:r>
              <a:rPr lang="uk-UA" altLang="en-US" sz="2800" b="1" i="1" dirty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рядків.</a:t>
            </a:r>
          </a:p>
        </p:txBody>
      </p:sp>
    </p:spTree>
    <p:extLst>
      <p:ext uri="{BB962C8B-B14F-4D97-AF65-F5344CB8AC3E}">
        <p14:creationId xmlns="" xmlns:p14="http://schemas.microsoft.com/office/powerpoint/2010/main" val="18406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3" grpId="0"/>
      <p:bldP spid="5" grpId="0"/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1714"/>
            <a:ext cx="12399818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57154" y="195943"/>
            <a:ext cx="5212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 «Відшукай риму</a:t>
            </a:r>
            <a:r>
              <a:rPr lang="uk-UA" sz="2800" dirty="0" smtClean="0">
                <a:solidFill>
                  <a:srgbClr val="074D0A"/>
                </a:solidFill>
              </a:rPr>
              <a:t>»</a:t>
            </a:r>
            <a:endParaRPr lang="en-US" sz="2800" dirty="0">
              <a:solidFill>
                <a:srgbClr val="074D0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0739" y="1724981"/>
            <a:ext cx="6332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 smtClean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600" b="1" i="1" dirty="0" smtClean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ходив по </a:t>
            </a:r>
            <a:r>
              <a:rPr lang="ru-RU" sz="3600" b="1" i="1" dirty="0" err="1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всій</a:t>
            </a:r>
            <a:r>
              <a:rPr lang="ru-RU" sz="3600" b="1" i="1" dirty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</a:t>
            </a:r>
            <a:r>
              <a:rPr lang="ru-RU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493" y="2315486"/>
            <a:ext cx="4352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носив з собою см</a:t>
            </a:r>
            <a:r>
              <a:rPr lang="uk-UA" sz="3600" b="1" i="1" dirty="0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іх</a:t>
            </a:r>
            <a:endParaRPr lang="en-US" sz="3600" b="1" i="1" dirty="0">
              <a:solidFill>
                <a:srgbClr val="074D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7295" y="2961817"/>
            <a:ext cx="533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smtClean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розмальованій торби</a:t>
            </a:r>
            <a:r>
              <a:rPr lang="uk-UA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endParaRPr lang="en-US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87414" y="3661911"/>
            <a:ext cx="5234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smtClean="0">
                <a:solidFill>
                  <a:srgbClr val="300C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пальцях лагідних сво</a:t>
            </a:r>
            <a:r>
              <a:rPr lang="uk-UA" sz="3600" b="1" i="1" dirty="0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endParaRPr lang="en-US" sz="3600" b="1" i="1" dirty="0">
              <a:solidFill>
                <a:srgbClr val="074D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85012" y="165506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4974" y="2887778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64974" y="2281427"/>
            <a:ext cx="42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67419" y="3608148"/>
            <a:ext cx="42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Выгнутая вверх стрелка 19"/>
          <p:cNvSpPr/>
          <p:nvPr/>
        </p:nvSpPr>
        <p:spPr>
          <a:xfrm rot="5400000">
            <a:off x="9023801" y="2394401"/>
            <a:ext cx="1316303" cy="420385"/>
          </a:xfrm>
          <a:prstGeom prst="curvedDownArrow">
            <a:avLst/>
          </a:pr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Выгнутая вверх стрелка 20"/>
          <p:cNvSpPr/>
          <p:nvPr/>
        </p:nvSpPr>
        <p:spPr>
          <a:xfrm rot="5400000">
            <a:off x="9091131" y="2989692"/>
            <a:ext cx="1316303" cy="420385"/>
          </a:xfrm>
          <a:prstGeom prst="curved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0653" y="5275755"/>
            <a:ext cx="3944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Перехресне римування</a:t>
            </a:r>
            <a:endParaRPr lang="en-US" sz="28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Выгнутая вверх стрелка 22"/>
          <p:cNvSpPr/>
          <p:nvPr/>
        </p:nvSpPr>
        <p:spPr>
          <a:xfrm rot="5400000">
            <a:off x="9033528" y="3741486"/>
            <a:ext cx="2666450" cy="588639"/>
          </a:xfrm>
          <a:prstGeom prst="curvedDownArrow">
            <a:avLst/>
          </a:pr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823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.ytimg.com/vi/416qWZ-RBww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2237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12399818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364372"/>
            <a:ext cx="12192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Словникова робота</a:t>
            </a:r>
            <a:endParaRPr kumimoji="0" lang="uk-UA" sz="36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Нагайка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батіг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Торбина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сумка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Льох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погріб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Баламут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той,хто не дає спокою,підбурює,підбиває на щось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Шпари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щілини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Посіпака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той,хто служить принижуючись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Аркан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зашморг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Грати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решітки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Свита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оточення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Зілля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трава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Батраки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наймані робітники з тяжкими умовами праці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Чимчикуй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іди.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823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l="21287" t="17103" r="18926" b="3868"/>
          <a:stretch/>
        </p:blipFill>
        <p:spPr>
          <a:xfrm>
            <a:off x="2755598" y="917043"/>
            <a:ext cx="7263613" cy="563157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403949" y="174561"/>
            <a:ext cx="62504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  <a:latin typeface="Bookman Old Style" pitchFamily="18" charset="0"/>
              </a:rPr>
              <a:t>Робота в групах</a:t>
            </a:r>
            <a:endParaRPr lang="uk-UA" sz="5400" dirty="0">
              <a:solidFill>
                <a:srgbClr val="0070C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925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44" y="-4763"/>
            <a:ext cx="12256043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9743" y="1925756"/>
            <a:ext cx="46358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</a:p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4839" y="1857616"/>
            <a:ext cx="46358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b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1099418" y="3619806"/>
            <a:ext cx="676687" cy="15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8265" y="3604146"/>
            <a:ext cx="1084802" cy="2324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517823">
            <a:off x="536315" y="2505010"/>
            <a:ext cx="1828929" cy="3377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357363">
            <a:off x="5762965" y="2129302"/>
            <a:ext cx="1431923" cy="15366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887422">
            <a:off x="724779" y="3764505"/>
            <a:ext cx="1499746" cy="16094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709188">
            <a:off x="5792408" y="3821133"/>
            <a:ext cx="1612069" cy="17300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87414">
            <a:off x="941245" y="2553205"/>
            <a:ext cx="1022493" cy="109731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33255">
            <a:off x="6086144" y="2675957"/>
            <a:ext cx="966134" cy="103682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161921">
            <a:off x="1001962" y="3635446"/>
            <a:ext cx="945380" cy="10145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987269">
            <a:off x="6012289" y="3711129"/>
            <a:ext cx="1113842" cy="119534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16900">
            <a:off x="1198533" y="2930406"/>
            <a:ext cx="737392" cy="7913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657708">
            <a:off x="1205251" y="3621343"/>
            <a:ext cx="699235" cy="75039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651471">
            <a:off x="6219065" y="3062292"/>
            <a:ext cx="700290" cy="75153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216159">
            <a:off x="6235428" y="3637992"/>
            <a:ext cx="754723" cy="8099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8614" y="220187"/>
            <a:ext cx="4676037" cy="85351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904002" y="1541622"/>
            <a:ext cx="3275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щирий і добрий;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30544" y="1960059"/>
            <a:ext cx="4778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onstantia" panose="02030602050306030303" pitchFamily="18" charset="0"/>
              </a:rPr>
              <a:t>шанобливий і поважний; </a:t>
            </a:r>
            <a:endParaRPr lang="en-US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83871" y="2392103"/>
            <a:ext cx="4204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відвертий,</a:t>
            </a:r>
          </a:p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шанувальник сміху;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17546" y="3312946"/>
            <a:ext cx="308071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безкорисливий, </a:t>
            </a:r>
            <a:endParaRPr lang="uk-UA" altLang="en-US" sz="2800" b="1" dirty="0" smtClean="0">
              <a:solidFill>
                <a:srgbClr val="660033"/>
              </a:solidFill>
              <a:latin typeface="Castellar" panose="020A0402060406010301" pitchFamily="18" charset="0"/>
            </a:endParaRPr>
          </a:p>
          <a:p>
            <a:pPr lvl="0"/>
            <a:r>
              <a:rPr lang="uk-UA" altLang="en-US" sz="2800" b="1" dirty="0" smtClean="0">
                <a:solidFill>
                  <a:srgbClr val="660033"/>
                </a:solidFill>
                <a:latin typeface="Castellar" panose="020A0402060406010301" pitchFamily="18" charset="0"/>
              </a:rPr>
              <a:t>незаможний</a:t>
            </a:r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;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989209" y="4226699"/>
            <a:ext cx="31914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любить дітей та </a:t>
            </a:r>
            <a:endParaRPr lang="uk-UA" altLang="en-US" sz="2800" b="1" dirty="0" smtClean="0">
              <a:solidFill>
                <a:srgbClr val="660033"/>
              </a:solidFill>
              <a:latin typeface="Castellar" panose="020A0402060406010301" pitchFamily="18" charset="0"/>
            </a:endParaRPr>
          </a:p>
          <a:p>
            <a:pPr lvl="0"/>
            <a:r>
              <a:rPr lang="uk-UA" altLang="en-US" sz="2800" b="1" dirty="0" smtClean="0">
                <a:solidFill>
                  <a:srgbClr val="660033"/>
                </a:solidFill>
                <a:latin typeface="Castellar" panose="020A0402060406010301" pitchFamily="18" charset="0"/>
              </a:rPr>
              <a:t>простий </a:t>
            </a:r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люд;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83871" y="5081913"/>
            <a:ext cx="4398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справедливий, мужній;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17546" y="5569576"/>
            <a:ext cx="28600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800" b="1" dirty="0">
                <a:solidFill>
                  <a:srgbClr val="660033"/>
                </a:solidFill>
                <a:latin typeface="Castellar" panose="020A0402060406010301" pitchFamily="18" charset="0"/>
              </a:rPr>
              <a:t>дружелюбний, </a:t>
            </a:r>
            <a:endParaRPr lang="uk-UA" altLang="en-US" sz="2800" b="1" dirty="0" smtClean="0">
              <a:solidFill>
                <a:srgbClr val="660033"/>
              </a:solidFill>
              <a:latin typeface="Castellar" panose="020A0402060406010301" pitchFamily="18" charset="0"/>
            </a:endParaRPr>
          </a:p>
          <a:p>
            <a:r>
              <a:rPr lang="uk-UA" altLang="en-US" sz="2800" b="1" dirty="0" smtClean="0">
                <a:solidFill>
                  <a:srgbClr val="660033"/>
                </a:solidFill>
                <a:latin typeface="Castellar" panose="020A0402060406010301" pitchFamily="18" charset="0"/>
              </a:rPr>
              <a:t>волелюбний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596759" y="1558113"/>
            <a:ext cx="4627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володар </a:t>
            </a:r>
            <a:r>
              <a:rPr lang="uk-UA" sz="2800" b="1" dirty="0" err="1" smtClean="0">
                <a:solidFill>
                  <a:srgbClr val="660033"/>
                </a:solidFill>
                <a:latin typeface="Constantia" panose="02030602050306030303" pitchFamily="18" charset="0"/>
              </a:rPr>
              <a:t>Плаксограда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96759" y="1920985"/>
            <a:ext cx="4021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жадний і підступний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00401" y="2339246"/>
            <a:ext cx="3388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ледар, марнотрат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3837" y="2789115"/>
            <a:ext cx="22819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жорстокий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,</a:t>
            </a:r>
          </a:p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 улесливий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87887" y="3723943"/>
            <a:ext cx="3397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гнобитель, тиран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29078" y="4139678"/>
            <a:ext cx="3469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любитель дитячих</a:t>
            </a:r>
          </a:p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сліз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48678" y="5052393"/>
            <a:ext cx="2943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боягуз, хитрий</a:t>
            </a:r>
            <a:r>
              <a:rPr lang="uk-UA" sz="32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;</a:t>
            </a:r>
            <a:endParaRPr lang="en-US" sz="32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76105" y="5526006"/>
            <a:ext cx="4245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660033"/>
                </a:solidFill>
                <a:latin typeface="Constantia" panose="02030602050306030303" pitchFamily="18" charset="0"/>
              </a:rPr>
              <a:t>ненавидить </a:t>
            </a:r>
            <a:r>
              <a:rPr lang="uk-UA" sz="2800" b="1" dirty="0" err="1" smtClean="0">
                <a:solidFill>
                  <a:srgbClr val="660033"/>
                </a:solidFill>
                <a:latin typeface="Constantia" panose="02030602050306030303" pitchFamily="18" charset="0"/>
              </a:rPr>
              <a:t>Лоскотона</a:t>
            </a:r>
            <a:endParaRPr lang="en-US" sz="2800" b="1" dirty="0">
              <a:solidFill>
                <a:srgbClr val="660033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303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22776" y="108788"/>
            <a:ext cx="6697924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 сходинка</a:t>
            </a:r>
            <a:endParaRPr lang="en-US" sz="5400" b="1" dirty="0">
              <a:solidFill>
                <a:srgbClr val="074D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4852" y="1075757"/>
            <a:ext cx="97069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  життєву позицію радить  обрати нам автор -</a:t>
            </a:r>
          </a:p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оптимістичну чи песимістичну?</a:t>
            </a:r>
            <a:endParaRPr lang="en-US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8926" y="2406858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 rot="20827274">
            <a:off x="1495034" y="2717642"/>
            <a:ext cx="2741101" cy="2689345"/>
            <a:chOff x="-2255383" y="2826108"/>
            <a:chExt cx="2562579" cy="2425977"/>
          </a:xfrm>
        </p:grpSpPr>
        <p:sp>
          <p:nvSpPr>
            <p:cNvPr id="12" name="Овал 11"/>
            <p:cNvSpPr/>
            <p:nvPr/>
          </p:nvSpPr>
          <p:spPr>
            <a:xfrm>
              <a:off x="-2146273" y="2930633"/>
              <a:ext cx="2220446" cy="224703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267" t="2291" r="5710" b="27716"/>
            <a:stretch/>
          </p:blipFill>
          <p:spPr>
            <a:xfrm rot="21060736">
              <a:off x="-2255383" y="2826108"/>
              <a:ext cx="2562579" cy="2425977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 rot="435746">
            <a:off x="8514134" y="2538058"/>
            <a:ext cx="2634571" cy="2623767"/>
            <a:chOff x="10929680" y="2104107"/>
            <a:chExt cx="2456383" cy="2415927"/>
          </a:xfrm>
        </p:grpSpPr>
        <p:sp>
          <p:nvSpPr>
            <p:cNvPr id="15" name="Овал 14"/>
            <p:cNvSpPr/>
            <p:nvPr/>
          </p:nvSpPr>
          <p:spPr>
            <a:xfrm>
              <a:off x="11050073" y="2220461"/>
              <a:ext cx="2109961" cy="199625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888" r="-917" b="-1"/>
            <a:stretch/>
          </p:blipFill>
          <p:spPr>
            <a:xfrm rot="921231">
              <a:off x="10929680" y="2104107"/>
              <a:ext cx="2456383" cy="2415927"/>
            </a:xfrm>
            <a:prstGeom prst="rect">
              <a:avLst/>
            </a:prstGeom>
          </p:spPr>
        </p:pic>
      </p:grpSp>
      <p:sp>
        <p:nvSpPr>
          <p:cNvPr id="9" name="Стрелка вправо 8"/>
          <p:cNvSpPr/>
          <p:nvPr/>
        </p:nvSpPr>
        <p:spPr>
          <a:xfrm rot="9934852">
            <a:off x="4405633" y="3088481"/>
            <a:ext cx="1211028" cy="874637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Стрелка вправо 16"/>
          <p:cNvSpPr/>
          <p:nvPr/>
        </p:nvSpPr>
        <p:spPr>
          <a:xfrm rot="472540">
            <a:off x="7087417" y="2978250"/>
            <a:ext cx="1269698" cy="915598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204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3063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20060" y="1211534"/>
            <a:ext cx="100356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Якби ви могли подарувати Плаксію</a:t>
            </a:r>
          </a:p>
          <a:p>
            <a:pPr algn="ctr"/>
            <a:r>
              <a:rPr lang="uk-UA" sz="32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квітку – </a:t>
            </a:r>
            <a:r>
              <a:rPr lang="uk-UA" sz="3200" b="1" dirty="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восьмицвітку</a:t>
            </a:r>
            <a:r>
              <a:rPr lang="uk-UA" sz="32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бажаннями та пропозиціями, які допоможуть йому змінити його характер, поведінку, що б ви йому побажали?</a:t>
            </a:r>
            <a:endParaRPr lang="en-US" sz="32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072383">
            <a:off x="1344985" y="3294228"/>
            <a:ext cx="4324272" cy="32750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8BC2C1"/>
              </a:clrFrom>
              <a:clrTo>
                <a:srgbClr val="8BC2C1">
                  <a:alpha val="0"/>
                </a:srgbClr>
              </a:clrTo>
            </a:clrChange>
          </a:blip>
          <a:srcRect t="1690" r="5869" b="-1"/>
          <a:stretch/>
        </p:blipFill>
        <p:spPr>
          <a:xfrm>
            <a:off x="6456191" y="3273637"/>
            <a:ext cx="2786741" cy="324442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2532810" y="406477"/>
            <a:ext cx="78467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ПОБАЖАЛЬНА СХОДИНКА</a:t>
            </a:r>
            <a:endParaRPr lang="en-US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363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3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r="-156" b="958"/>
          <a:stretch/>
        </p:blipFill>
        <p:spPr>
          <a:xfrm>
            <a:off x="1004256" y="-158521"/>
            <a:ext cx="8386355" cy="65005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13009" t="40108" r="14785" b="5415"/>
          <a:stretch/>
        </p:blipFill>
        <p:spPr>
          <a:xfrm>
            <a:off x="6949440" y="3491346"/>
            <a:ext cx="3344361" cy="28506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1180034">
            <a:off x="2126084" y="1277043"/>
            <a:ext cx="2310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стати добрим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1007047">
            <a:off x="4502177" y="985893"/>
            <a:ext cx="2642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безкорисливим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20966382">
            <a:off x="5140390" y="5125582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чуйним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92240" y="457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1044048">
            <a:off x="6618130" y="3946085"/>
            <a:ext cx="1317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щирим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0999832">
            <a:off x="973552" y="3183215"/>
            <a:ext cx="2402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милосердним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910489">
            <a:off x="2197138" y="4688959"/>
            <a:ext cx="2489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дружелюбним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1282991">
            <a:off x="6946714" y="2462572"/>
            <a:ext cx="2424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працелюбним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140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edsovet.su/_ld/354/99901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9694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9474" b="94474" l="0" r="9960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093" y="45019"/>
            <a:ext cx="10858537" cy="61656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1114116">
            <a:off x="1421022" y="2766178"/>
            <a:ext cx="28436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допомагає краще працювати легеням;</a:t>
            </a:r>
            <a:endParaRPr lang="en-US" sz="2000" b="1" dirty="0">
              <a:solidFill>
                <a:srgbClr val="FF006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підвищує </a:t>
            </a:r>
            <a:r>
              <a:rPr lang="uk-UA" sz="2000" b="1" i="1" dirty="0" smtClean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uk-UA" sz="2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b="1" dirty="0">
              <a:solidFill>
                <a:srgbClr val="FF006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FF00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21146677">
            <a:off x="1634128" y="1683327"/>
            <a:ext cx="1928785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C3399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СМІХ:</a:t>
            </a:r>
            <a:endParaRPr lang="ru-RU" sz="4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C3399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 rot="561503">
            <a:off x="7446012" y="2420014"/>
            <a:ext cx="28304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зберігає молодість шкіри;</a:t>
            </a:r>
            <a:endParaRPr lang="en-US" sz="2000" b="1" dirty="0">
              <a:solidFill>
                <a:srgbClr val="FF006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продовжує </a:t>
            </a:r>
            <a:r>
              <a:rPr lang="uk-UA" sz="2000" b="1" i="1" dirty="0" smtClean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життя.</a:t>
            </a:r>
            <a:endParaRPr lang="en-US" dirty="0">
              <a:solidFill>
                <a:srgbClr val="FF0066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4777" y="104504"/>
            <a:ext cx="2503170" cy="137160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424811" y="5687469"/>
            <a:ext cx="89831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uk-UA" sz="2800" dirty="0" smtClean="0">
                <a:solidFill>
                  <a:srgbClr val="074D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800" b="1" dirty="0" smtClean="0">
                <a:solidFill>
                  <a:srgbClr val="074D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Здоровий </a:t>
            </a:r>
            <a:r>
              <a:rPr lang="uk-UA" sz="2800" b="1" dirty="0">
                <a:solidFill>
                  <a:srgbClr val="074D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сміх зміцнює здоров’я і продовжує життя».</a:t>
            </a:r>
            <a:endParaRPr lang="en-US" sz="2800" dirty="0">
              <a:solidFill>
                <a:srgbClr val="074D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793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0" grpId="0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8078" y="426281"/>
            <a:ext cx="6115841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5400" b="1" dirty="0" err="1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</a:t>
            </a:r>
            <a:r>
              <a:rPr lang="ru-RU" sz="5400" b="1" dirty="0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solidFill>
                  <a:srgbClr val="074D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endParaRPr lang="en-US" sz="5400" b="1" dirty="0">
              <a:solidFill>
                <a:srgbClr val="074D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3822" y="1234736"/>
            <a:ext cx="957571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uk-UA" sz="44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Написати твір – роздум </a:t>
            </a:r>
          </a:p>
          <a:p>
            <a:r>
              <a:rPr lang="uk-UA" sz="44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«Чому потрібно бути оптимістом?»</a:t>
            </a:r>
            <a:r>
              <a:rPr lang="uk-UA" sz="4400" dirty="0" smtClean="0">
                <a:solidFill>
                  <a:srgbClr val="FF0066"/>
                </a:solidFill>
              </a:rPr>
              <a:t> 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417" y="3631427"/>
            <a:ext cx="4088675" cy="28608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9006" y="2645957"/>
            <a:ext cx="115606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4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Знайти і записати в зошити приказки, прислів’я   про сміх, радість, віру в життя</a:t>
            </a:r>
            <a:endParaRPr lang="uk-UA" sz="4000" b="1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435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81616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97401" y="2291700"/>
            <a:ext cx="2505673" cy="1371719"/>
          </a:xfrm>
          <a:prstGeom prst="rect">
            <a:avLst/>
          </a:prstGeom>
        </p:spPr>
      </p:pic>
      <p:sp>
        <p:nvSpPr>
          <p:cNvPr id="6" name="Облако 5"/>
          <p:cNvSpPr/>
          <p:nvPr/>
        </p:nvSpPr>
        <p:spPr>
          <a:xfrm>
            <a:off x="7001691" y="0"/>
            <a:ext cx="4914315" cy="3875586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7490091" y="669235"/>
            <a:ext cx="37098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Життя</a:t>
            </a:r>
            <a:r>
              <a:rPr lang="ru-RU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–</a:t>
            </a:r>
            <a:r>
              <a:rPr lang="ru-RU" sz="3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це</a:t>
            </a:r>
            <a:r>
              <a:rPr lang="ru-RU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казка</a:t>
            </a:r>
            <a:r>
              <a:rPr lang="ru-RU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, </a:t>
            </a:r>
            <a:r>
              <a:rPr lang="ru-RU" sz="3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тож</a:t>
            </a:r>
            <a:r>
              <a:rPr lang="ru-RU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будьте</a:t>
            </a:r>
          </a:p>
          <a:p>
            <a:pPr algn="ctr"/>
            <a:r>
              <a:rPr lang="ru-RU" sz="36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добрими</a:t>
            </a:r>
            <a:r>
              <a:rPr lang="ru-RU" sz="36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героями в </a:t>
            </a:r>
            <a:r>
              <a:rPr lang="ru-RU" sz="36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ній</a:t>
            </a:r>
            <a:r>
              <a:rPr lang="ru-RU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.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інструментальна музика казкова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801497" y="45448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654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33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3097</TotalTime>
  <Words>516</Words>
  <Application>Microsoft Office PowerPoint</Application>
  <PresentationFormat>Произвольный</PresentationFormat>
  <Paragraphs>118</Paragraphs>
  <Slides>30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Казки Василя Симоненка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okucha</dc:creator>
  <cp:lastModifiedBy>Ира</cp:lastModifiedBy>
  <cp:revision>172</cp:revision>
  <dcterms:created xsi:type="dcterms:W3CDTF">2016-11-01T19:19:10Z</dcterms:created>
  <dcterms:modified xsi:type="dcterms:W3CDTF">2017-11-12T15:02:28Z</dcterms:modified>
</cp:coreProperties>
</file>