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912" y="980728"/>
            <a:ext cx="50223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Леся </a:t>
            </a:r>
            <a:r>
              <a:rPr lang="ru-RU" sz="3600" b="1" dirty="0" err="1">
                <a:solidFill>
                  <a:srgbClr val="FF0000"/>
                </a:solidFill>
              </a:rPr>
              <a:t>Українка</a:t>
            </a:r>
            <a:r>
              <a:rPr lang="ru-RU" sz="3600" b="1" dirty="0">
                <a:solidFill>
                  <a:srgbClr val="FF0000"/>
                </a:solidFill>
              </a:rPr>
              <a:t>. «Як </a:t>
            </a:r>
            <a:r>
              <a:rPr lang="ru-RU" sz="3600" b="1" dirty="0" err="1">
                <a:solidFill>
                  <a:srgbClr val="FF0000"/>
                </a:solidFill>
              </a:rPr>
              <a:t>дитиною</a:t>
            </a:r>
            <a:r>
              <a:rPr lang="ru-RU" sz="3600" b="1" dirty="0">
                <a:solidFill>
                  <a:srgbClr val="FF0000"/>
                </a:solidFill>
              </a:rPr>
              <a:t>, </a:t>
            </a:r>
            <a:r>
              <a:rPr lang="ru-RU" sz="3600" b="1" dirty="0" err="1">
                <a:solidFill>
                  <a:srgbClr val="FF0000"/>
                </a:solidFill>
              </a:rPr>
              <a:t>бувало</a:t>
            </a:r>
            <a:r>
              <a:rPr lang="ru-RU" sz="3600" b="1" dirty="0">
                <a:solidFill>
                  <a:srgbClr val="FF0000"/>
                </a:solidFill>
              </a:rPr>
              <a:t>...». Образ </a:t>
            </a:r>
            <a:r>
              <a:rPr lang="ru-RU" sz="3600" b="1" dirty="0" err="1">
                <a:solidFill>
                  <a:srgbClr val="FF0000"/>
                </a:solidFill>
              </a:rPr>
              <a:t>мужньої</a:t>
            </a:r>
            <a:r>
              <a:rPr lang="ru-RU" sz="3600" b="1" dirty="0">
                <a:solidFill>
                  <a:srgbClr val="FF0000"/>
                </a:solidFill>
              </a:rPr>
              <a:t>, </a:t>
            </a:r>
            <a:r>
              <a:rPr lang="ru-RU" sz="3600" b="1" dirty="0" err="1">
                <a:solidFill>
                  <a:srgbClr val="FF0000"/>
                </a:solidFill>
              </a:rPr>
              <a:t>сильної</a:t>
            </a:r>
            <a:r>
              <a:rPr lang="ru-RU" sz="3600" b="1" dirty="0">
                <a:solidFill>
                  <a:srgbClr val="FF0000"/>
                </a:solidFill>
              </a:rPr>
              <a:t> духом </a:t>
            </a:r>
            <a:r>
              <a:rPr lang="ru-RU" sz="3600" b="1" dirty="0" err="1">
                <a:solidFill>
                  <a:srgbClr val="FF0000"/>
                </a:solidFill>
              </a:rPr>
              <a:t>дівчинки</a:t>
            </a:r>
            <a:r>
              <a:rPr lang="ru-RU" sz="3600" b="1" dirty="0">
                <a:solidFill>
                  <a:srgbClr val="FF0000"/>
                </a:solidFill>
              </a:rPr>
              <a:t>, </a:t>
            </a:r>
            <a:r>
              <a:rPr lang="ru-RU" sz="3600" b="1" dirty="0" err="1">
                <a:solidFill>
                  <a:srgbClr val="FF0000"/>
                </a:solidFill>
              </a:rPr>
              <a:t>її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>
                <a:solidFill>
                  <a:srgbClr val="FF0000"/>
                </a:solidFill>
              </a:rPr>
              <a:t>життєрадісний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>
                <a:solidFill>
                  <a:srgbClr val="FF0000"/>
                </a:solidFill>
              </a:rPr>
              <a:t>погляд</a:t>
            </a:r>
            <a:r>
              <a:rPr lang="ru-RU" sz="3600" b="1" dirty="0">
                <a:solidFill>
                  <a:srgbClr val="FF0000"/>
                </a:solidFill>
              </a:rPr>
              <a:t> на </a:t>
            </a:r>
            <a:r>
              <a:rPr lang="ru-RU" sz="3600" b="1" dirty="0" err="1">
                <a:solidFill>
                  <a:srgbClr val="FF0000"/>
                </a:solidFill>
              </a:rPr>
              <a:t>світ</a:t>
            </a:r>
            <a:r>
              <a:rPr lang="ru-RU" sz="3600" b="1" dirty="0">
                <a:solidFill>
                  <a:srgbClr val="FF0000"/>
                </a:solidFill>
              </a:rPr>
              <a:t>, </a:t>
            </a:r>
            <a:r>
              <a:rPr lang="ru-RU" sz="3600" b="1" dirty="0" err="1">
                <a:solidFill>
                  <a:srgbClr val="FF0000"/>
                </a:solidFill>
              </a:rPr>
              <a:t>вільнолюбство</a:t>
            </a:r>
            <a:r>
              <a:rPr lang="ru-RU" sz="3600" b="1" dirty="0">
                <a:solidFill>
                  <a:srgbClr val="FF0000"/>
                </a:solidFill>
              </a:rPr>
              <a:t>, </a:t>
            </a:r>
            <a:r>
              <a:rPr lang="ru-RU" sz="3600" b="1" dirty="0" err="1">
                <a:solidFill>
                  <a:srgbClr val="FF0000"/>
                </a:solidFill>
              </a:rPr>
              <a:t>впевненість</a:t>
            </a:r>
            <a:r>
              <a:rPr lang="ru-RU" sz="3600" b="1" dirty="0">
                <a:solidFill>
                  <a:srgbClr val="FF0000"/>
                </a:solidFill>
              </a:rPr>
              <a:t>, </a:t>
            </a:r>
            <a:r>
              <a:rPr lang="ru-RU" sz="3600" b="1" dirty="0" err="1">
                <a:solidFill>
                  <a:srgbClr val="FF0000"/>
                </a:solidFill>
              </a:rPr>
              <a:t>розвинена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уява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 err="1" smtClean="0">
                <a:solidFill>
                  <a:srgbClr val="0000CC"/>
                </a:solidFill>
              </a:rPr>
              <a:t>Українська</a:t>
            </a:r>
            <a:r>
              <a:rPr lang="ru-RU" sz="2400" b="1" dirty="0" smtClean="0">
                <a:solidFill>
                  <a:srgbClr val="0000CC"/>
                </a:solidFill>
              </a:rPr>
              <a:t> </a:t>
            </a:r>
            <a:r>
              <a:rPr lang="ru-RU" sz="2400" b="1" dirty="0" err="1" smtClean="0">
                <a:solidFill>
                  <a:srgbClr val="0000CC"/>
                </a:solidFill>
              </a:rPr>
              <a:t>література</a:t>
            </a:r>
            <a:endParaRPr lang="ru-RU" sz="2400" b="1" dirty="0" smtClean="0">
              <a:solidFill>
                <a:srgbClr val="0000CC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00CC"/>
                </a:solidFill>
              </a:rPr>
              <a:t>6 </a:t>
            </a:r>
            <a:r>
              <a:rPr lang="ru-RU" sz="2400" b="1" dirty="0" err="1" smtClean="0">
                <a:solidFill>
                  <a:srgbClr val="0000CC"/>
                </a:solidFill>
              </a:rPr>
              <a:t>клас</a:t>
            </a:r>
            <a:endParaRPr lang="ru-RU" sz="2400" b="1" dirty="0">
              <a:solidFill>
                <a:srgbClr val="0000CC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44" y="1093166"/>
            <a:ext cx="3379467" cy="4828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40940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335846"/>
            <a:ext cx="669674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FF0000"/>
                </a:solidFill>
              </a:rPr>
              <a:t>Інтерактивна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гра</a:t>
            </a:r>
            <a:r>
              <a:rPr lang="ru-RU" sz="3200" b="1" dirty="0">
                <a:solidFill>
                  <a:srgbClr val="FF0000"/>
                </a:solidFill>
              </a:rPr>
              <a:t> «</a:t>
            </a:r>
            <a:r>
              <a:rPr lang="ru-RU" sz="3200" b="1" dirty="0" err="1">
                <a:solidFill>
                  <a:srgbClr val="FF0000"/>
                </a:solidFill>
              </a:rPr>
              <a:t>Закінчи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або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доповни</a:t>
            </a:r>
            <a:r>
              <a:rPr lang="ru-RU" sz="3200" b="1" dirty="0">
                <a:solidFill>
                  <a:srgbClr val="FF0000"/>
                </a:solidFill>
              </a:rPr>
              <a:t>  </a:t>
            </a:r>
            <a:r>
              <a:rPr lang="ru-RU" sz="3200" b="1" dirty="0" err="1">
                <a:solidFill>
                  <a:srgbClr val="FF0000"/>
                </a:solidFill>
              </a:rPr>
              <a:t>речення</a:t>
            </a:r>
            <a:r>
              <a:rPr lang="ru-RU" sz="3200" b="1" dirty="0">
                <a:solidFill>
                  <a:srgbClr val="FF0000"/>
                </a:solidFill>
              </a:rPr>
              <a:t>»</a:t>
            </a:r>
          </a:p>
          <a:p>
            <a:r>
              <a:rPr lang="ru-RU" sz="2200" b="1" dirty="0" smtClean="0">
                <a:solidFill>
                  <a:srgbClr val="0000CC"/>
                </a:solidFill>
              </a:rPr>
              <a:t>1. Леся </a:t>
            </a:r>
            <a:r>
              <a:rPr lang="ru-RU" sz="2200" b="1" dirty="0" err="1">
                <a:solidFill>
                  <a:srgbClr val="0000CC"/>
                </a:solidFill>
              </a:rPr>
              <a:t>Українка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народилася</a:t>
            </a:r>
            <a:r>
              <a:rPr lang="ru-RU" sz="2200" b="1" dirty="0">
                <a:solidFill>
                  <a:srgbClr val="0000CC"/>
                </a:solidFill>
              </a:rPr>
              <a:t> в….</a:t>
            </a:r>
            <a:r>
              <a:rPr lang="ru-RU" sz="2200" b="1" dirty="0" err="1">
                <a:solidFill>
                  <a:srgbClr val="0000CC"/>
                </a:solidFill>
              </a:rPr>
              <a:t>році</a:t>
            </a:r>
            <a:endParaRPr lang="ru-RU" sz="2200" b="1" dirty="0">
              <a:solidFill>
                <a:srgbClr val="0000CC"/>
              </a:solidFill>
            </a:endParaRPr>
          </a:p>
          <a:p>
            <a:r>
              <a:rPr lang="ru-RU" sz="2200" b="1" dirty="0" smtClean="0">
                <a:solidFill>
                  <a:srgbClr val="0000CC"/>
                </a:solidFill>
              </a:rPr>
              <a:t>2. </a:t>
            </a:r>
            <a:r>
              <a:rPr lang="ru-RU" sz="2200" b="1" dirty="0" err="1" smtClean="0">
                <a:solidFill>
                  <a:srgbClr val="0000CC"/>
                </a:solidFill>
              </a:rPr>
              <a:t>Рідним</a:t>
            </a:r>
            <a:r>
              <a:rPr lang="ru-RU" sz="2200" b="1" dirty="0" smtClean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містом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поетеси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був</a:t>
            </a:r>
            <a:r>
              <a:rPr lang="ru-RU" sz="2200" b="1" dirty="0">
                <a:solidFill>
                  <a:srgbClr val="0000CC"/>
                </a:solidFill>
              </a:rPr>
              <a:t>….</a:t>
            </a:r>
          </a:p>
          <a:p>
            <a:r>
              <a:rPr lang="ru-RU" sz="2200" b="1" dirty="0" smtClean="0">
                <a:solidFill>
                  <a:srgbClr val="0000CC"/>
                </a:solidFill>
              </a:rPr>
              <a:t>3. Мама </a:t>
            </a:r>
            <a:r>
              <a:rPr lang="ru-RU" sz="2200" b="1" dirty="0" err="1">
                <a:solidFill>
                  <a:srgbClr val="0000CC"/>
                </a:solidFill>
              </a:rPr>
              <a:t>Лесі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Українки</a:t>
            </a:r>
            <a:r>
              <a:rPr lang="ru-RU" sz="2200" b="1" dirty="0">
                <a:solidFill>
                  <a:srgbClr val="0000CC"/>
                </a:solidFill>
              </a:rPr>
              <a:t> –  </a:t>
            </a:r>
            <a:r>
              <a:rPr lang="ru-RU" sz="2200" b="1" dirty="0" err="1">
                <a:solidFill>
                  <a:srgbClr val="0000CC"/>
                </a:solidFill>
              </a:rPr>
              <a:t>відома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дитяча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 smtClean="0">
                <a:solidFill>
                  <a:srgbClr val="0000CC"/>
                </a:solidFill>
              </a:rPr>
              <a:t>поетеса</a:t>
            </a:r>
            <a:r>
              <a:rPr lang="ru-RU" sz="2200" b="1" dirty="0" smtClean="0">
                <a:solidFill>
                  <a:srgbClr val="0000CC"/>
                </a:solidFill>
              </a:rPr>
              <a:t>…</a:t>
            </a:r>
            <a:endParaRPr lang="ru-RU" sz="2200" b="1" dirty="0">
              <a:solidFill>
                <a:srgbClr val="0000CC"/>
              </a:solidFill>
            </a:endParaRPr>
          </a:p>
          <a:p>
            <a:r>
              <a:rPr lang="ru-RU" sz="2200" b="1" dirty="0" smtClean="0">
                <a:solidFill>
                  <a:srgbClr val="0000CC"/>
                </a:solidFill>
              </a:rPr>
              <a:t>4. У </a:t>
            </a:r>
            <a:r>
              <a:rPr lang="ru-RU" sz="2200" b="1" dirty="0" err="1">
                <a:solidFill>
                  <a:srgbClr val="0000CC"/>
                </a:solidFill>
              </a:rPr>
              <a:t>сім’ї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Косачів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 smtClean="0">
                <a:solidFill>
                  <a:srgbClr val="0000CC"/>
                </a:solidFill>
              </a:rPr>
              <a:t>було</a:t>
            </a:r>
            <a:r>
              <a:rPr lang="ru-RU" sz="2200" b="1" dirty="0" smtClean="0">
                <a:solidFill>
                  <a:srgbClr val="0000CC"/>
                </a:solidFill>
              </a:rPr>
              <a:t>... </a:t>
            </a:r>
            <a:r>
              <a:rPr lang="ru-RU" sz="2200" b="1" dirty="0" err="1">
                <a:solidFill>
                  <a:srgbClr val="0000CC"/>
                </a:solidFill>
              </a:rPr>
              <a:t>дітей</a:t>
            </a:r>
            <a:endParaRPr lang="ru-RU" sz="2200" b="1" dirty="0">
              <a:solidFill>
                <a:srgbClr val="0000CC"/>
              </a:solidFill>
            </a:endParaRPr>
          </a:p>
          <a:p>
            <a:r>
              <a:rPr lang="ru-RU" sz="2200" b="1" dirty="0" smtClean="0">
                <a:solidFill>
                  <a:srgbClr val="0000CC"/>
                </a:solidFill>
              </a:rPr>
              <a:t>5. </a:t>
            </a:r>
            <a:r>
              <a:rPr lang="ru-RU" sz="2200" b="1" dirty="0" err="1" smtClean="0">
                <a:solidFill>
                  <a:srgbClr val="0000CC"/>
                </a:solidFill>
              </a:rPr>
              <a:t>Найближчим</a:t>
            </a:r>
            <a:r>
              <a:rPr lang="ru-RU" sz="2200" b="1" dirty="0" smtClean="0">
                <a:solidFill>
                  <a:srgbClr val="0000CC"/>
                </a:solidFill>
              </a:rPr>
              <a:t> </a:t>
            </a:r>
            <a:r>
              <a:rPr lang="ru-RU" sz="2200" b="1" dirty="0">
                <a:solidFill>
                  <a:srgbClr val="0000CC"/>
                </a:solidFill>
              </a:rPr>
              <a:t>другом для </a:t>
            </a:r>
            <a:r>
              <a:rPr lang="ru-RU" sz="2200" b="1" dirty="0" err="1">
                <a:solidFill>
                  <a:srgbClr val="0000CC"/>
                </a:solidFill>
              </a:rPr>
              <a:t>Лесі</a:t>
            </a:r>
            <a:r>
              <a:rPr lang="ru-RU" sz="2200" b="1" dirty="0">
                <a:solidFill>
                  <a:srgbClr val="0000CC"/>
                </a:solidFill>
              </a:rPr>
              <a:t> в </a:t>
            </a:r>
            <a:r>
              <a:rPr lang="ru-RU" sz="2200" b="1" dirty="0" err="1">
                <a:solidFill>
                  <a:srgbClr val="0000CC"/>
                </a:solidFill>
              </a:rPr>
              <a:t>родині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 smtClean="0">
                <a:solidFill>
                  <a:srgbClr val="0000CC"/>
                </a:solidFill>
              </a:rPr>
              <a:t>був</a:t>
            </a:r>
            <a:r>
              <a:rPr lang="ru-RU" sz="2200" b="1" dirty="0" smtClean="0">
                <a:solidFill>
                  <a:srgbClr val="0000CC"/>
                </a:solidFill>
              </a:rPr>
              <a:t> брат…</a:t>
            </a:r>
            <a:endParaRPr lang="ru-RU" sz="2200" b="1" dirty="0">
              <a:solidFill>
                <a:srgbClr val="0000CC"/>
              </a:solidFill>
            </a:endParaRPr>
          </a:p>
          <a:p>
            <a:r>
              <a:rPr lang="ru-RU" sz="2200" b="1" dirty="0" smtClean="0">
                <a:solidFill>
                  <a:srgbClr val="0000CC"/>
                </a:solidFill>
              </a:rPr>
              <a:t>6. </a:t>
            </a:r>
            <a:r>
              <a:rPr lang="ru-RU" sz="2200" b="1" dirty="0" err="1" smtClean="0">
                <a:solidFill>
                  <a:srgbClr val="0000CC"/>
                </a:solidFill>
              </a:rPr>
              <a:t>Крім</a:t>
            </a:r>
            <a:r>
              <a:rPr lang="ru-RU" sz="2200" b="1" dirty="0" smtClean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написання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віршів</a:t>
            </a:r>
            <a:r>
              <a:rPr lang="ru-RU" sz="2200" b="1" dirty="0">
                <a:solidFill>
                  <a:srgbClr val="0000CC"/>
                </a:solidFill>
              </a:rPr>
              <a:t> ,Леся </a:t>
            </a:r>
            <a:r>
              <a:rPr lang="ru-RU" sz="2200" b="1" dirty="0" err="1">
                <a:solidFill>
                  <a:srgbClr val="0000CC"/>
                </a:solidFill>
              </a:rPr>
              <a:t>ще</a:t>
            </a:r>
            <a:r>
              <a:rPr lang="ru-RU" sz="2200" b="1" dirty="0">
                <a:solidFill>
                  <a:srgbClr val="0000CC"/>
                </a:solidFill>
              </a:rPr>
              <a:t> мала талант </a:t>
            </a:r>
            <a:r>
              <a:rPr lang="ru-RU" sz="2200" b="1" dirty="0" smtClean="0">
                <a:solidFill>
                  <a:srgbClr val="0000CC"/>
                </a:solidFill>
              </a:rPr>
              <a:t>до...</a:t>
            </a:r>
            <a:endParaRPr lang="ru-RU" sz="2200" b="1" dirty="0">
              <a:solidFill>
                <a:srgbClr val="0000CC"/>
              </a:solidFill>
            </a:endParaRPr>
          </a:p>
          <a:p>
            <a:r>
              <a:rPr lang="ru-RU" sz="2200" b="1" dirty="0" smtClean="0">
                <a:solidFill>
                  <a:srgbClr val="0000CC"/>
                </a:solidFill>
              </a:rPr>
              <a:t>7. </a:t>
            </a:r>
            <a:r>
              <a:rPr lang="ru-RU" sz="2200" b="1" dirty="0" err="1" smtClean="0">
                <a:solidFill>
                  <a:srgbClr val="0000CC"/>
                </a:solidFill>
              </a:rPr>
              <a:t>Улюбленим</a:t>
            </a:r>
            <a:r>
              <a:rPr lang="ru-RU" sz="2200" b="1" dirty="0" smtClean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музичним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інструментом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Лесі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 smtClean="0">
                <a:solidFill>
                  <a:srgbClr val="0000CC"/>
                </a:solidFill>
              </a:rPr>
              <a:t>було</a:t>
            </a:r>
            <a:r>
              <a:rPr lang="ru-RU" sz="2200" b="1" dirty="0" smtClean="0">
                <a:solidFill>
                  <a:srgbClr val="0000CC"/>
                </a:solidFill>
              </a:rPr>
              <a:t>...</a:t>
            </a:r>
            <a:endParaRPr lang="ru-RU" sz="2200" b="1" dirty="0">
              <a:solidFill>
                <a:srgbClr val="0000CC"/>
              </a:solidFill>
            </a:endParaRPr>
          </a:p>
          <a:p>
            <a:r>
              <a:rPr lang="ru-RU" sz="2200" b="1" dirty="0" smtClean="0">
                <a:solidFill>
                  <a:srgbClr val="0000CC"/>
                </a:solidFill>
              </a:rPr>
              <a:t>8. Усе </a:t>
            </a:r>
            <a:r>
              <a:rPr lang="ru-RU" sz="2200" b="1" dirty="0" err="1">
                <a:solidFill>
                  <a:srgbClr val="0000CC"/>
                </a:solidFill>
              </a:rPr>
              <a:t>життя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поетеси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було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боротьбою</a:t>
            </a:r>
            <a:r>
              <a:rPr lang="ru-RU" sz="2200" b="1" dirty="0">
                <a:solidFill>
                  <a:srgbClr val="0000CC"/>
                </a:solidFill>
              </a:rPr>
              <a:t> з </a:t>
            </a:r>
            <a:r>
              <a:rPr lang="ru-RU" sz="2200" b="1" dirty="0" smtClean="0">
                <a:solidFill>
                  <a:srgbClr val="0000CC"/>
                </a:solidFill>
              </a:rPr>
              <a:t>...</a:t>
            </a:r>
            <a:endParaRPr lang="ru-RU" sz="2200" b="1" dirty="0">
              <a:solidFill>
                <a:srgbClr val="0000CC"/>
              </a:solidFill>
            </a:endParaRPr>
          </a:p>
          <a:p>
            <a:r>
              <a:rPr lang="ru-RU" sz="2200" b="1" dirty="0" smtClean="0">
                <a:solidFill>
                  <a:srgbClr val="0000CC"/>
                </a:solidFill>
              </a:rPr>
              <a:t>9. Леся </a:t>
            </a:r>
            <a:r>
              <a:rPr lang="ru-RU" sz="2200" b="1" dirty="0">
                <a:solidFill>
                  <a:srgbClr val="0000CC"/>
                </a:solidFill>
              </a:rPr>
              <a:t>почала </a:t>
            </a:r>
            <a:r>
              <a:rPr lang="ru-RU" sz="2200" b="1" dirty="0" err="1">
                <a:solidFill>
                  <a:srgbClr val="0000CC"/>
                </a:solidFill>
              </a:rPr>
              <a:t>друкуватися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smtClean="0">
                <a:solidFill>
                  <a:srgbClr val="0000CC"/>
                </a:solidFill>
              </a:rPr>
              <a:t>в...</a:t>
            </a:r>
            <a:endParaRPr lang="ru-RU" sz="2200" b="1" dirty="0">
              <a:solidFill>
                <a:srgbClr val="0000CC"/>
              </a:solidFill>
            </a:endParaRPr>
          </a:p>
          <a:p>
            <a:r>
              <a:rPr lang="ru-RU" sz="2200" b="1" dirty="0" smtClean="0">
                <a:solidFill>
                  <a:srgbClr val="0000CC"/>
                </a:solidFill>
              </a:rPr>
              <a:t>10. Перший </a:t>
            </a:r>
            <a:r>
              <a:rPr lang="ru-RU" sz="2200" b="1" dirty="0" err="1">
                <a:solidFill>
                  <a:srgbClr val="0000CC"/>
                </a:solidFill>
              </a:rPr>
              <a:t>вірш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Лесі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Українки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має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 smtClean="0">
                <a:solidFill>
                  <a:srgbClr val="0000CC"/>
                </a:solidFill>
              </a:rPr>
              <a:t>назву</a:t>
            </a:r>
            <a:r>
              <a:rPr lang="ru-RU" sz="2200" b="1" dirty="0" smtClean="0">
                <a:solidFill>
                  <a:srgbClr val="0000CC"/>
                </a:solidFill>
              </a:rPr>
              <a:t>...</a:t>
            </a:r>
            <a:endParaRPr lang="ru-RU" sz="2200" b="1" dirty="0">
              <a:solidFill>
                <a:srgbClr val="0000CC"/>
              </a:solidFill>
            </a:endParaRPr>
          </a:p>
          <a:p>
            <a:r>
              <a:rPr lang="ru-RU" sz="2200" b="1" dirty="0" smtClean="0">
                <a:solidFill>
                  <a:srgbClr val="0000CC"/>
                </a:solidFill>
              </a:rPr>
              <a:t>11. Перший </a:t>
            </a:r>
            <a:r>
              <a:rPr lang="ru-RU" sz="2200" b="1" dirty="0" err="1">
                <a:solidFill>
                  <a:srgbClr val="0000CC"/>
                </a:solidFill>
              </a:rPr>
              <a:t>вірш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був</a:t>
            </a:r>
            <a:r>
              <a:rPr lang="ru-RU" sz="2200" b="1" dirty="0">
                <a:solidFill>
                  <a:srgbClr val="0000CC"/>
                </a:solidFill>
              </a:rPr>
              <a:t> написаний, коли </a:t>
            </a:r>
            <a:r>
              <a:rPr lang="ru-RU" sz="2200" b="1" dirty="0" err="1">
                <a:solidFill>
                  <a:srgbClr val="0000CC"/>
                </a:solidFill>
              </a:rPr>
              <a:t>поетесі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 smtClean="0">
                <a:solidFill>
                  <a:srgbClr val="0000CC"/>
                </a:solidFill>
              </a:rPr>
              <a:t>було</a:t>
            </a:r>
            <a:r>
              <a:rPr lang="ru-RU" sz="2200" b="1" dirty="0" smtClean="0">
                <a:solidFill>
                  <a:srgbClr val="0000CC"/>
                </a:solidFill>
              </a:rPr>
              <a:t> ... </a:t>
            </a:r>
            <a:r>
              <a:rPr lang="ru-RU" sz="2200" b="1" dirty="0" err="1" smtClean="0">
                <a:solidFill>
                  <a:srgbClr val="0000CC"/>
                </a:solidFill>
              </a:rPr>
              <a:t>років</a:t>
            </a:r>
            <a:r>
              <a:rPr lang="ru-RU" sz="2200" b="1" dirty="0">
                <a:solidFill>
                  <a:srgbClr val="0000CC"/>
                </a:solidFill>
              </a:rPr>
              <a:t>.</a:t>
            </a:r>
          </a:p>
          <a:p>
            <a:r>
              <a:rPr lang="ru-RU" sz="2200" b="1" dirty="0">
                <a:solidFill>
                  <a:srgbClr val="0000CC"/>
                </a:solidFill>
              </a:rPr>
              <a:t>12. </a:t>
            </a:r>
            <a:r>
              <a:rPr lang="ru-RU" sz="2200" b="1" dirty="0" err="1">
                <a:solidFill>
                  <a:srgbClr val="0000CC"/>
                </a:solidFill>
              </a:rPr>
              <a:t>Підручник</a:t>
            </a:r>
            <a:r>
              <a:rPr lang="ru-RU" sz="2200" b="1" dirty="0">
                <a:solidFill>
                  <a:srgbClr val="0000CC"/>
                </a:solidFill>
              </a:rPr>
              <a:t>, </a:t>
            </a:r>
            <a:r>
              <a:rPr lang="ru-RU" sz="2200" b="1" dirty="0" err="1">
                <a:solidFill>
                  <a:srgbClr val="0000CC"/>
                </a:solidFill>
              </a:rPr>
              <a:t>який</a:t>
            </a:r>
            <a:r>
              <a:rPr lang="ru-RU" sz="2200" b="1" dirty="0">
                <a:solidFill>
                  <a:srgbClr val="0000CC"/>
                </a:solidFill>
              </a:rPr>
              <a:t> Леся створила для </a:t>
            </a:r>
            <a:r>
              <a:rPr lang="ru-RU" sz="2200" b="1" dirty="0" err="1">
                <a:solidFill>
                  <a:srgbClr val="0000CC"/>
                </a:solidFill>
              </a:rPr>
              <a:t>сестри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називався</a:t>
            </a:r>
            <a:r>
              <a:rPr lang="ru-RU" sz="2200" b="1" dirty="0">
                <a:solidFill>
                  <a:srgbClr val="0000CC"/>
                </a:solidFill>
              </a:rPr>
              <a:t>…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0"/>
            <a:ext cx="2051720" cy="293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857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66568"/>
            <a:ext cx="653447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err="1">
                <a:solidFill>
                  <a:srgbClr val="FF0000"/>
                </a:solidFill>
              </a:rPr>
              <a:t>Інтеграція</a:t>
            </a:r>
            <a:r>
              <a:rPr lang="ru-RU" sz="2200" b="1" dirty="0">
                <a:solidFill>
                  <a:srgbClr val="FF0000"/>
                </a:solidFill>
              </a:rPr>
              <a:t> </a:t>
            </a:r>
            <a:r>
              <a:rPr lang="ru-RU" sz="2200" b="1" dirty="0" err="1" smtClean="0">
                <a:solidFill>
                  <a:srgbClr val="FF0000"/>
                </a:solidFill>
              </a:rPr>
              <a:t>історії</a:t>
            </a:r>
            <a:endParaRPr lang="ru-RU" sz="2200" b="1" dirty="0">
              <a:solidFill>
                <a:srgbClr val="FF0000"/>
              </a:solidFill>
            </a:endParaRPr>
          </a:p>
          <a:p>
            <a:pPr algn="just"/>
            <a:r>
              <a:rPr lang="ru-RU" sz="2200" b="1" dirty="0" smtClean="0">
                <a:solidFill>
                  <a:srgbClr val="0000CC"/>
                </a:solidFill>
              </a:rPr>
              <a:t>    Колись </a:t>
            </a:r>
            <a:r>
              <a:rPr lang="ru-RU" sz="2200" b="1" dirty="0">
                <a:solidFill>
                  <a:srgbClr val="0000CC"/>
                </a:solidFill>
              </a:rPr>
              <a:t>у далекому </a:t>
            </a:r>
            <a:r>
              <a:rPr lang="ru-RU" sz="2200" b="1" dirty="0" err="1">
                <a:solidFill>
                  <a:srgbClr val="0000CC"/>
                </a:solidFill>
              </a:rPr>
              <a:t>минулому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грецький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мудрець-філософ</a:t>
            </a:r>
            <a:r>
              <a:rPr lang="ru-RU" sz="2200" b="1" dirty="0">
                <a:solidFill>
                  <a:srgbClr val="0000CC"/>
                </a:solidFill>
              </a:rPr>
              <a:t> Зенон проводив </a:t>
            </a:r>
            <a:r>
              <a:rPr lang="ru-RU" sz="2200" b="1" dirty="0" err="1">
                <a:solidFill>
                  <a:srgbClr val="0000CC"/>
                </a:solidFill>
              </a:rPr>
              <a:t>свої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заняття</a:t>
            </a:r>
            <a:r>
              <a:rPr lang="ru-RU" sz="2200" b="1" dirty="0">
                <a:solidFill>
                  <a:srgbClr val="0000CC"/>
                </a:solidFill>
              </a:rPr>
              <a:t> в </a:t>
            </a:r>
            <a:r>
              <a:rPr lang="ru-RU" sz="2200" b="1" dirty="0" err="1">
                <a:solidFill>
                  <a:srgbClr val="0000CC"/>
                </a:solidFill>
              </a:rPr>
              <a:t>Афінах</a:t>
            </a:r>
            <a:r>
              <a:rPr lang="ru-RU" sz="2200" b="1" dirty="0">
                <a:solidFill>
                  <a:srgbClr val="0000CC"/>
                </a:solidFill>
              </a:rPr>
              <a:t>. </a:t>
            </a:r>
            <a:r>
              <a:rPr lang="ru-RU" sz="2200" b="1" dirty="0" err="1">
                <a:solidFill>
                  <a:srgbClr val="0000CC"/>
                </a:solidFill>
              </a:rPr>
              <a:t>Він</a:t>
            </a:r>
            <a:r>
              <a:rPr lang="ru-RU" sz="2200" b="1" dirty="0">
                <a:solidFill>
                  <a:srgbClr val="0000CC"/>
                </a:solidFill>
              </a:rPr>
              <a:t> говорив, </a:t>
            </a:r>
            <a:r>
              <a:rPr lang="ru-RU" sz="2200" b="1" dirty="0" err="1">
                <a:solidFill>
                  <a:srgbClr val="0000CC"/>
                </a:solidFill>
              </a:rPr>
              <a:t>що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людина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має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надавати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перевагу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розумові</a:t>
            </a:r>
            <a:r>
              <a:rPr lang="ru-RU" sz="2200" b="1" dirty="0">
                <a:solidFill>
                  <a:srgbClr val="0000CC"/>
                </a:solidFill>
              </a:rPr>
              <a:t>, а не </a:t>
            </a:r>
            <a:r>
              <a:rPr lang="ru-RU" sz="2200" b="1" dirty="0" err="1">
                <a:solidFill>
                  <a:srgbClr val="0000CC"/>
                </a:solidFill>
              </a:rPr>
              <a:t>почуттям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серця</a:t>
            </a:r>
            <a:r>
              <a:rPr lang="ru-RU" sz="2200" b="1" dirty="0">
                <a:solidFill>
                  <a:srgbClr val="0000CC"/>
                </a:solidFill>
              </a:rPr>
              <a:t>, повинна </a:t>
            </a:r>
            <a:r>
              <a:rPr lang="ru-RU" sz="2200" b="1" dirty="0" err="1">
                <a:solidFill>
                  <a:srgbClr val="0000CC"/>
                </a:solidFill>
              </a:rPr>
              <a:t>мужньо</a:t>
            </a:r>
            <a:r>
              <a:rPr lang="ru-RU" sz="2200" b="1" dirty="0">
                <a:solidFill>
                  <a:srgbClr val="0000CC"/>
                </a:solidFill>
              </a:rPr>
              <a:t> і </a:t>
            </a:r>
            <a:r>
              <a:rPr lang="ru-RU" sz="2200" b="1" dirty="0" err="1">
                <a:solidFill>
                  <a:srgbClr val="0000CC"/>
                </a:solidFill>
              </a:rPr>
              <a:t>стійко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переносити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життєві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труднощі</a:t>
            </a:r>
            <a:r>
              <a:rPr lang="ru-RU" sz="2200" b="1" dirty="0">
                <a:solidFill>
                  <a:srgbClr val="0000CC"/>
                </a:solidFill>
              </a:rPr>
              <a:t>, </a:t>
            </a:r>
            <a:r>
              <a:rPr lang="ru-RU" sz="2200" b="1" dirty="0" err="1">
                <a:solidFill>
                  <a:srgbClr val="0000CC"/>
                </a:solidFill>
              </a:rPr>
              <a:t>негаразди</a:t>
            </a:r>
            <a:r>
              <a:rPr lang="ru-RU" sz="2200" b="1" dirty="0">
                <a:solidFill>
                  <a:srgbClr val="0000CC"/>
                </a:solidFill>
              </a:rPr>
              <a:t>. Так </a:t>
            </a:r>
            <a:r>
              <a:rPr lang="ru-RU" sz="2200" b="1" dirty="0" err="1">
                <a:solidFill>
                  <a:srgbClr val="0000CC"/>
                </a:solidFill>
              </a:rPr>
              <a:t>виник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філософський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напрям</a:t>
            </a:r>
            <a:r>
              <a:rPr lang="ru-RU" sz="2200" b="1" dirty="0">
                <a:solidFill>
                  <a:srgbClr val="0000CC"/>
                </a:solidFill>
              </a:rPr>
              <a:t> — </a:t>
            </a:r>
            <a:r>
              <a:rPr lang="ru-RU" sz="2200" b="1" dirty="0" err="1">
                <a:solidFill>
                  <a:srgbClr val="0000CC"/>
                </a:solidFill>
              </a:rPr>
              <a:t>стоїцизм</a:t>
            </a:r>
            <a:r>
              <a:rPr lang="ru-RU" sz="2200" b="1" dirty="0">
                <a:solidFill>
                  <a:srgbClr val="0000CC"/>
                </a:solidFill>
              </a:rPr>
              <a:t>, а </a:t>
            </a:r>
            <a:r>
              <a:rPr lang="ru-RU" sz="2200" b="1" dirty="0" err="1">
                <a:solidFill>
                  <a:srgbClr val="0000CC"/>
                </a:solidFill>
              </a:rPr>
              <a:t>його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прибічники</a:t>
            </a:r>
            <a:r>
              <a:rPr lang="ru-RU" sz="2200" b="1" dirty="0">
                <a:solidFill>
                  <a:srgbClr val="0000CC"/>
                </a:solidFill>
              </a:rPr>
              <a:t> стали </a:t>
            </a:r>
            <a:r>
              <a:rPr lang="ru-RU" sz="2200" b="1" dirty="0" err="1">
                <a:solidFill>
                  <a:srgbClr val="0000CC"/>
                </a:solidFill>
              </a:rPr>
              <a:t>називатися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стоїками</a:t>
            </a:r>
            <a:r>
              <a:rPr lang="ru-RU" sz="2200" b="1" dirty="0">
                <a:solidFill>
                  <a:srgbClr val="0000CC"/>
                </a:solidFill>
              </a:rPr>
              <a:t>.</a:t>
            </a:r>
          </a:p>
          <a:p>
            <a:pPr algn="just"/>
            <a:r>
              <a:rPr lang="ru-RU" sz="2200" b="1" dirty="0" smtClean="0">
                <a:solidFill>
                  <a:srgbClr val="0000CC"/>
                </a:solidFill>
              </a:rPr>
              <a:t>   </a:t>
            </a:r>
            <a:r>
              <a:rPr lang="ru-RU" sz="2200" b="1" dirty="0" err="1" smtClean="0">
                <a:solidFill>
                  <a:srgbClr val="0000CC"/>
                </a:solidFill>
              </a:rPr>
              <a:t>Тепер</a:t>
            </a:r>
            <a:r>
              <a:rPr lang="ru-RU" sz="2200" b="1" dirty="0" smtClean="0">
                <a:solidFill>
                  <a:srgbClr val="0000CC"/>
                </a:solidFill>
              </a:rPr>
              <a:t> </a:t>
            </a:r>
            <a:r>
              <a:rPr lang="ru-RU" sz="2200" b="1" dirty="0">
                <a:solidFill>
                  <a:srgbClr val="0000CC"/>
                </a:solidFill>
              </a:rPr>
              <a:t>про </a:t>
            </a:r>
            <a:r>
              <a:rPr lang="ru-RU" sz="2200" b="1" dirty="0" err="1">
                <a:solidFill>
                  <a:srgbClr val="0000CC"/>
                </a:solidFill>
              </a:rPr>
              <a:t>людину</a:t>
            </a:r>
            <a:r>
              <a:rPr lang="ru-RU" sz="2200" b="1" dirty="0">
                <a:solidFill>
                  <a:srgbClr val="0000CC"/>
                </a:solidFill>
              </a:rPr>
              <a:t>, яка </a:t>
            </a:r>
            <a:r>
              <a:rPr lang="ru-RU" sz="2200" b="1" dirty="0" err="1">
                <a:solidFill>
                  <a:srgbClr val="0000CC"/>
                </a:solidFill>
              </a:rPr>
              <a:t>виявляє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стійкість</a:t>
            </a:r>
            <a:r>
              <a:rPr lang="ru-RU" sz="2200" b="1" dirty="0">
                <a:solidFill>
                  <a:srgbClr val="0000CC"/>
                </a:solidFill>
              </a:rPr>
              <a:t> і </a:t>
            </a:r>
            <a:r>
              <a:rPr lang="ru-RU" sz="2200" b="1" dirty="0" err="1">
                <a:solidFill>
                  <a:srgbClr val="0000CC"/>
                </a:solidFill>
              </a:rPr>
              <a:t>мужність</a:t>
            </a:r>
            <a:r>
              <a:rPr lang="ru-RU" sz="2200" b="1" dirty="0">
                <a:solidFill>
                  <a:srgbClr val="0000CC"/>
                </a:solidFill>
              </a:rPr>
              <a:t>, </a:t>
            </a:r>
            <a:r>
              <a:rPr lang="ru-RU" sz="2200" b="1" dirty="0" err="1">
                <a:solidFill>
                  <a:srgbClr val="0000CC"/>
                </a:solidFill>
              </a:rPr>
              <a:t>незламність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волі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під</a:t>
            </a:r>
            <a:r>
              <a:rPr lang="ru-RU" sz="2200" b="1" dirty="0">
                <a:solidFill>
                  <a:srgbClr val="0000CC"/>
                </a:solidFill>
              </a:rPr>
              <a:t> час </a:t>
            </a:r>
            <a:r>
              <a:rPr lang="ru-RU" sz="2200" b="1" dirty="0" err="1">
                <a:solidFill>
                  <a:srgbClr val="0000CC"/>
                </a:solidFill>
              </a:rPr>
              <a:t>життєвих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випробувань</a:t>
            </a:r>
            <a:r>
              <a:rPr lang="ru-RU" sz="2200" b="1" dirty="0">
                <a:solidFill>
                  <a:srgbClr val="0000CC"/>
                </a:solidFill>
              </a:rPr>
              <a:t>, </a:t>
            </a:r>
            <a:r>
              <a:rPr lang="ru-RU" sz="2200" b="1" dirty="0" err="1">
                <a:solidFill>
                  <a:srgbClr val="0000CC"/>
                </a:solidFill>
              </a:rPr>
              <a:t>говорять</a:t>
            </a:r>
            <a:r>
              <a:rPr lang="ru-RU" sz="2200" b="1" dirty="0">
                <a:solidFill>
                  <a:srgbClr val="0000CC"/>
                </a:solidFill>
              </a:rPr>
              <a:t>, </a:t>
            </a:r>
            <a:r>
              <a:rPr lang="ru-RU" sz="2200" b="1" dirty="0" err="1">
                <a:solidFill>
                  <a:srgbClr val="0000CC"/>
                </a:solidFill>
              </a:rPr>
              <a:t>що</a:t>
            </a:r>
            <a:r>
              <a:rPr lang="ru-RU" sz="2200" b="1" dirty="0">
                <a:solidFill>
                  <a:srgbClr val="0000CC"/>
                </a:solidFill>
              </a:rPr>
              <a:t> вона </a:t>
            </a:r>
            <a:r>
              <a:rPr lang="ru-RU" sz="2200" b="1" dirty="0" err="1">
                <a:solidFill>
                  <a:srgbClr val="0000CC"/>
                </a:solidFill>
              </a:rPr>
              <a:t>має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стоїчні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риси</a:t>
            </a:r>
            <a:r>
              <a:rPr lang="ru-RU" sz="2200" b="1" dirty="0">
                <a:solidFill>
                  <a:srgbClr val="0000CC"/>
                </a:solidFill>
              </a:rPr>
              <a:t> характеру.</a:t>
            </a:r>
          </a:p>
          <a:p>
            <a:pPr algn="just"/>
            <a:r>
              <a:rPr lang="ru-RU" sz="2200" b="1" dirty="0" err="1">
                <a:solidFill>
                  <a:srgbClr val="FF0000"/>
                </a:solidFill>
              </a:rPr>
              <a:t>Словничок</a:t>
            </a:r>
            <a:r>
              <a:rPr lang="ru-RU" sz="2200" b="1" dirty="0">
                <a:solidFill>
                  <a:srgbClr val="FF0000"/>
                </a:solidFill>
              </a:rPr>
              <a:t>:</a:t>
            </a:r>
          </a:p>
          <a:p>
            <a:pPr algn="just"/>
            <a:r>
              <a:rPr lang="ru-RU" sz="2200" b="1" dirty="0" err="1">
                <a:solidFill>
                  <a:srgbClr val="FF0000"/>
                </a:solidFill>
              </a:rPr>
              <a:t>стоїцизм</a:t>
            </a:r>
            <a:r>
              <a:rPr lang="ru-RU" sz="2200" b="1" dirty="0">
                <a:solidFill>
                  <a:srgbClr val="0000CC"/>
                </a:solidFill>
              </a:rPr>
              <a:t> — риса характеру, </a:t>
            </a:r>
            <a:r>
              <a:rPr lang="ru-RU" sz="2200" b="1" dirty="0" err="1">
                <a:solidFill>
                  <a:srgbClr val="0000CC"/>
                </a:solidFill>
              </a:rPr>
              <a:t>що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характеризується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стійкістю</a:t>
            </a:r>
            <a:r>
              <a:rPr lang="ru-RU" sz="2200" b="1" dirty="0">
                <a:solidFill>
                  <a:srgbClr val="0000CC"/>
                </a:solidFill>
              </a:rPr>
              <a:t>, </a:t>
            </a:r>
            <a:r>
              <a:rPr lang="ru-RU" sz="2200" b="1" dirty="0" err="1">
                <a:solidFill>
                  <a:srgbClr val="0000CC"/>
                </a:solidFill>
              </a:rPr>
              <a:t>мужністю</a:t>
            </a:r>
            <a:r>
              <a:rPr lang="ru-RU" sz="2200" b="1" dirty="0">
                <a:solidFill>
                  <a:srgbClr val="0000CC"/>
                </a:solidFill>
              </a:rPr>
              <a:t>, </a:t>
            </a:r>
            <a:r>
              <a:rPr lang="ru-RU" sz="2200" b="1" dirty="0" err="1">
                <a:solidFill>
                  <a:srgbClr val="0000CC"/>
                </a:solidFill>
              </a:rPr>
              <a:t>вмінням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долати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труднощі</a:t>
            </a:r>
            <a:r>
              <a:rPr lang="ru-RU" sz="2200" b="1" dirty="0">
                <a:solidFill>
                  <a:srgbClr val="0000CC"/>
                </a:solidFill>
              </a:rPr>
              <a:t> за </a:t>
            </a:r>
            <a:r>
              <a:rPr lang="ru-RU" sz="2200" b="1" dirty="0" err="1">
                <a:solidFill>
                  <a:srgbClr val="0000CC"/>
                </a:solidFill>
              </a:rPr>
              <a:t>допомогою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розуму</a:t>
            </a:r>
            <a:r>
              <a:rPr lang="ru-RU" sz="2200" b="1" dirty="0">
                <a:solidFill>
                  <a:srgbClr val="0000CC"/>
                </a:solidFill>
              </a:rPr>
              <a:t>. </a:t>
            </a:r>
            <a:endParaRPr lang="ru-RU" sz="2200" b="1" dirty="0" smtClean="0">
              <a:solidFill>
                <a:srgbClr val="0000CC"/>
              </a:solidFill>
            </a:endParaRPr>
          </a:p>
          <a:p>
            <a:pPr algn="just"/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smtClean="0">
                <a:solidFill>
                  <a:srgbClr val="0000CC"/>
                </a:solidFill>
              </a:rPr>
              <a:t>    </a:t>
            </a:r>
            <a:r>
              <a:rPr lang="ru-RU" sz="2200" b="1" dirty="0" err="1" smtClean="0">
                <a:solidFill>
                  <a:srgbClr val="0000CC"/>
                </a:solidFill>
              </a:rPr>
              <a:t>Саме</a:t>
            </a:r>
            <a:r>
              <a:rPr lang="ru-RU" sz="2200" b="1" dirty="0" smtClean="0">
                <a:solidFill>
                  <a:srgbClr val="0000CC"/>
                </a:solidFill>
              </a:rPr>
              <a:t> </a:t>
            </a:r>
            <a:r>
              <a:rPr lang="ru-RU" sz="2200" b="1" dirty="0">
                <a:solidFill>
                  <a:srgbClr val="0000CC"/>
                </a:solidFill>
              </a:rPr>
              <a:t>таким </a:t>
            </a:r>
            <a:r>
              <a:rPr lang="ru-RU" sz="2200" b="1" dirty="0" err="1">
                <a:solidFill>
                  <a:srgbClr val="0000CC"/>
                </a:solidFill>
              </a:rPr>
              <a:t>стоїчним</a:t>
            </a:r>
            <a:r>
              <a:rPr lang="ru-RU" sz="2200" b="1" dirty="0">
                <a:solidFill>
                  <a:srgbClr val="0000CC"/>
                </a:solidFill>
              </a:rPr>
              <a:t> характером і </a:t>
            </a:r>
            <a:r>
              <a:rPr lang="ru-RU" sz="2200" b="1" dirty="0" err="1">
                <a:solidFill>
                  <a:srgbClr val="0000CC"/>
                </a:solidFill>
              </a:rPr>
              <a:t>володіла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видатна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українська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поетеса</a:t>
            </a:r>
            <a:r>
              <a:rPr lang="ru-RU" sz="2200" b="1" dirty="0">
                <a:solidFill>
                  <a:srgbClr val="0000CC"/>
                </a:solidFill>
              </a:rPr>
              <a:t> Леся </a:t>
            </a:r>
            <a:r>
              <a:rPr lang="ru-RU" sz="2200" b="1" dirty="0" err="1">
                <a:solidFill>
                  <a:srgbClr val="0000CC"/>
                </a:solidFill>
              </a:rPr>
              <a:t>Українка</a:t>
            </a:r>
            <a:r>
              <a:rPr lang="ru-RU" sz="2200" b="1" dirty="0">
                <a:solidFill>
                  <a:srgbClr val="0000CC"/>
                </a:solidFill>
              </a:rPr>
              <a:t>. </a:t>
            </a:r>
            <a:r>
              <a:rPr lang="ru-RU" sz="2200" b="1" dirty="0" err="1">
                <a:solidFill>
                  <a:srgbClr val="0000CC"/>
                </a:solidFill>
              </a:rPr>
              <a:t>справжнє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її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прізвище</a:t>
            </a:r>
            <a:r>
              <a:rPr lang="ru-RU" sz="2200" b="1" dirty="0">
                <a:solidFill>
                  <a:srgbClr val="0000CC"/>
                </a:solidFill>
              </a:rPr>
              <a:t> — Лариса </a:t>
            </a:r>
            <a:r>
              <a:rPr lang="ru-RU" sz="2200" b="1" dirty="0" err="1">
                <a:solidFill>
                  <a:srgbClr val="0000CC"/>
                </a:solidFill>
              </a:rPr>
              <a:t>Петрівна</a:t>
            </a:r>
            <a:r>
              <a:rPr lang="ru-RU" sz="2200" b="1" dirty="0">
                <a:solidFill>
                  <a:srgbClr val="0000CC"/>
                </a:solidFill>
              </a:rPr>
              <a:t> Косач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92315"/>
            <a:ext cx="2012297" cy="291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929360"/>
            <a:ext cx="2012297" cy="2490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15732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02"/>
            <a:ext cx="9144000" cy="686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19790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Леся Українка_ вірш «Як дитиною, бувало…» аудіо.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94" y="790244"/>
            <a:ext cx="9089009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542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videoplayback (36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02" y="908720"/>
            <a:ext cx="8960994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072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597272"/>
            <a:ext cx="40324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3600" b="1" dirty="0" err="1">
                <a:solidFill>
                  <a:srgbClr val="FF0000"/>
                </a:solidFill>
              </a:rPr>
              <a:t>Словникова</a:t>
            </a:r>
            <a:r>
              <a:rPr lang="ru-RU" sz="3600" b="1" dirty="0">
                <a:solidFill>
                  <a:srgbClr val="FF0000"/>
                </a:solidFill>
              </a:rPr>
              <a:t> робота </a:t>
            </a:r>
          </a:p>
          <a:p>
            <a:pPr algn="just">
              <a:lnSpc>
                <a:spcPct val="150000"/>
              </a:lnSpc>
            </a:pPr>
            <a:r>
              <a:rPr lang="ru-RU" sz="2800" b="1" dirty="0" smtClean="0">
                <a:solidFill>
                  <a:srgbClr val="FF0000"/>
                </a:solidFill>
              </a:rPr>
              <a:t>Драма</a:t>
            </a:r>
            <a:r>
              <a:rPr lang="ru-RU" sz="2800" b="1" dirty="0" smtClean="0">
                <a:solidFill>
                  <a:srgbClr val="0000CC"/>
                </a:solidFill>
              </a:rPr>
              <a:t> </a:t>
            </a:r>
            <a:r>
              <a:rPr lang="ru-RU" sz="2800" b="1" dirty="0">
                <a:solidFill>
                  <a:srgbClr val="0000CC"/>
                </a:solidFill>
              </a:rPr>
              <a:t>– </a:t>
            </a:r>
            <a:r>
              <a:rPr lang="ru-RU" sz="2800" b="1" dirty="0" err="1">
                <a:solidFill>
                  <a:srgbClr val="0000CC"/>
                </a:solidFill>
              </a:rPr>
              <a:t>напружений</a:t>
            </a:r>
            <a:r>
              <a:rPr lang="ru-RU" sz="2800" b="1" dirty="0">
                <a:solidFill>
                  <a:srgbClr val="0000CC"/>
                </a:solidFill>
              </a:rPr>
              <a:t> момент.</a:t>
            </a:r>
          </a:p>
          <a:p>
            <a:pPr algn="just">
              <a:lnSpc>
                <a:spcPct val="150000"/>
              </a:lnSpc>
            </a:pPr>
            <a:r>
              <a:rPr lang="ru-RU" sz="2800" b="1" dirty="0" err="1">
                <a:solidFill>
                  <a:srgbClr val="FF0000"/>
                </a:solidFill>
              </a:rPr>
              <a:t>Епіграма</a:t>
            </a:r>
            <a:r>
              <a:rPr lang="ru-RU" sz="2800" b="1" dirty="0">
                <a:solidFill>
                  <a:srgbClr val="0000CC"/>
                </a:solidFill>
              </a:rPr>
              <a:t> – короткий </a:t>
            </a:r>
            <a:r>
              <a:rPr lang="ru-RU" sz="2800" b="1" dirty="0" err="1">
                <a:solidFill>
                  <a:srgbClr val="0000CC"/>
                </a:solidFill>
              </a:rPr>
              <a:t>сатиричний</a:t>
            </a:r>
            <a:r>
              <a:rPr lang="ru-RU" sz="2800" b="1" dirty="0">
                <a:solidFill>
                  <a:srgbClr val="0000CC"/>
                </a:solidFill>
              </a:rPr>
              <a:t> </a:t>
            </a:r>
            <a:r>
              <a:rPr lang="ru-RU" sz="2800" b="1" dirty="0" err="1">
                <a:solidFill>
                  <a:srgbClr val="0000CC"/>
                </a:solidFill>
              </a:rPr>
              <a:t>вірш</a:t>
            </a:r>
            <a:r>
              <a:rPr lang="ru-RU" sz="2800" b="1" dirty="0">
                <a:solidFill>
                  <a:srgbClr val="0000CC"/>
                </a:solidFill>
              </a:rPr>
              <a:t>, </a:t>
            </a:r>
            <a:r>
              <a:rPr lang="ru-RU" sz="2800" b="1" dirty="0" err="1">
                <a:solidFill>
                  <a:srgbClr val="0000CC"/>
                </a:solidFill>
              </a:rPr>
              <a:t>здебільшого</a:t>
            </a:r>
            <a:r>
              <a:rPr lang="ru-RU" sz="2800" b="1" dirty="0">
                <a:solidFill>
                  <a:srgbClr val="0000CC"/>
                </a:solidFill>
              </a:rPr>
              <a:t> на адресу </a:t>
            </a:r>
            <a:r>
              <a:rPr lang="ru-RU" sz="2800" b="1" dirty="0" err="1">
                <a:solidFill>
                  <a:srgbClr val="0000CC"/>
                </a:solidFill>
              </a:rPr>
              <a:t>якої-небудь</a:t>
            </a:r>
            <a:r>
              <a:rPr lang="ru-RU" sz="2800" b="1" dirty="0">
                <a:solidFill>
                  <a:srgbClr val="0000CC"/>
                </a:solidFill>
              </a:rPr>
              <a:t> </a:t>
            </a:r>
            <a:r>
              <a:rPr lang="ru-RU" sz="2800" b="1" dirty="0" err="1">
                <a:solidFill>
                  <a:srgbClr val="0000CC"/>
                </a:solidFill>
              </a:rPr>
              <a:t>персони</a:t>
            </a:r>
            <a:r>
              <a:rPr lang="ru-RU" sz="2800" b="1" dirty="0">
                <a:solidFill>
                  <a:srgbClr val="0000CC"/>
                </a:solidFill>
              </a:rPr>
              <a:t>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643" y="613296"/>
            <a:ext cx="3974357" cy="563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16128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751344"/>
            <a:ext cx="7992888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0000"/>
                </a:solidFill>
              </a:rPr>
              <a:t>Бесіда</a:t>
            </a:r>
            <a:r>
              <a:rPr lang="ru-RU" sz="2800" b="1" dirty="0">
                <a:solidFill>
                  <a:srgbClr val="FF0000"/>
                </a:solidFill>
              </a:rPr>
              <a:t> за </a:t>
            </a:r>
            <a:r>
              <a:rPr lang="ru-RU" sz="2800" b="1" dirty="0" err="1" smtClean="0">
                <a:solidFill>
                  <a:srgbClr val="FF0000"/>
                </a:solidFill>
              </a:rPr>
              <a:t>змістом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поезії</a:t>
            </a:r>
            <a:endParaRPr lang="ru-RU" sz="2800" b="1" dirty="0">
              <a:solidFill>
                <a:srgbClr val="FF0000"/>
              </a:solidFill>
            </a:endParaRPr>
          </a:p>
          <a:p>
            <a:pPr algn="just"/>
            <a:r>
              <a:rPr lang="ru-RU" sz="2200" b="1" dirty="0">
                <a:solidFill>
                  <a:srgbClr val="0000CC"/>
                </a:solidFill>
              </a:rPr>
              <a:t>- На </a:t>
            </a:r>
            <a:r>
              <a:rPr lang="ru-RU" sz="2200" b="1" dirty="0" err="1">
                <a:solidFill>
                  <a:srgbClr val="0000CC"/>
                </a:solidFill>
              </a:rPr>
              <a:t>скільки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частин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можна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поділити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вірш</a:t>
            </a:r>
            <a:r>
              <a:rPr lang="ru-RU" sz="2200" b="1" dirty="0">
                <a:solidFill>
                  <a:srgbClr val="0000CC"/>
                </a:solidFill>
              </a:rPr>
              <a:t>?</a:t>
            </a:r>
          </a:p>
          <a:p>
            <a:pPr algn="just"/>
            <a:r>
              <a:rPr lang="ru-RU" sz="2200" b="1" dirty="0">
                <a:solidFill>
                  <a:srgbClr val="0000CC"/>
                </a:solidFill>
              </a:rPr>
              <a:t>- </a:t>
            </a:r>
            <a:r>
              <a:rPr lang="ru-RU" sz="2200" b="1" dirty="0" err="1">
                <a:solidFill>
                  <a:srgbClr val="0000CC"/>
                </a:solidFill>
              </a:rPr>
              <a:t>Внаслідок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чого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героїня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твору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страждає</a:t>
            </a:r>
            <a:r>
              <a:rPr lang="ru-RU" sz="2200" b="1" dirty="0">
                <a:solidFill>
                  <a:srgbClr val="0000CC"/>
                </a:solidFill>
              </a:rPr>
              <a:t>?</a:t>
            </a:r>
          </a:p>
          <a:p>
            <a:pPr algn="just"/>
            <a:r>
              <a:rPr lang="ru-RU" sz="2200" b="1" dirty="0">
                <a:solidFill>
                  <a:srgbClr val="0000CC"/>
                </a:solidFill>
              </a:rPr>
              <a:t>- </a:t>
            </a:r>
            <a:r>
              <a:rPr lang="ru-RU" sz="2200" b="1" dirty="0" err="1">
                <a:solidFill>
                  <a:srgbClr val="0000CC"/>
                </a:solidFill>
              </a:rPr>
              <a:t>Чому</a:t>
            </a:r>
            <a:r>
              <a:rPr lang="ru-RU" sz="2200" b="1" dirty="0">
                <a:solidFill>
                  <a:srgbClr val="0000CC"/>
                </a:solidFill>
              </a:rPr>
              <a:t> на </a:t>
            </a:r>
            <a:r>
              <a:rPr lang="ru-RU" sz="2200" b="1" dirty="0" err="1">
                <a:solidFill>
                  <a:srgbClr val="0000CC"/>
                </a:solidFill>
              </a:rPr>
              <a:t>запитання</a:t>
            </a:r>
            <a:r>
              <a:rPr lang="ru-RU" sz="2200" b="1" dirty="0">
                <a:solidFill>
                  <a:srgbClr val="0000CC"/>
                </a:solidFill>
              </a:rPr>
              <a:t> «</a:t>
            </a:r>
            <a:r>
              <a:rPr lang="ru-RU" sz="2200" b="1" dirty="0" err="1">
                <a:solidFill>
                  <a:srgbClr val="0000CC"/>
                </a:solidFill>
              </a:rPr>
              <a:t>Що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болить</a:t>
            </a:r>
            <a:r>
              <a:rPr lang="ru-RU" sz="2200" b="1" dirty="0">
                <a:solidFill>
                  <a:srgbClr val="0000CC"/>
                </a:solidFill>
              </a:rPr>
              <a:t>?» </a:t>
            </a:r>
            <a:r>
              <a:rPr lang="ru-RU" sz="2200" b="1" dirty="0" err="1">
                <a:solidFill>
                  <a:srgbClr val="0000CC"/>
                </a:solidFill>
              </a:rPr>
              <a:t>героїня</a:t>
            </a:r>
            <a:r>
              <a:rPr lang="ru-RU" sz="2200" b="1" dirty="0">
                <a:solidFill>
                  <a:srgbClr val="0000CC"/>
                </a:solidFill>
              </a:rPr>
              <a:t> не </a:t>
            </a:r>
            <a:r>
              <a:rPr lang="ru-RU" sz="2200" b="1" dirty="0" err="1">
                <a:solidFill>
                  <a:srgbClr val="0000CC"/>
                </a:solidFill>
              </a:rPr>
              <a:t>зізнавалася</a:t>
            </a:r>
            <a:r>
              <a:rPr lang="ru-RU" sz="2200" b="1" dirty="0">
                <a:solidFill>
                  <a:srgbClr val="0000CC"/>
                </a:solidFill>
              </a:rPr>
              <a:t> у </a:t>
            </a:r>
            <a:r>
              <a:rPr lang="ru-RU" sz="2200" b="1" dirty="0" err="1">
                <a:solidFill>
                  <a:srgbClr val="0000CC"/>
                </a:solidFill>
              </a:rPr>
              <a:t>власних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 smtClean="0">
                <a:solidFill>
                  <a:srgbClr val="0000CC"/>
                </a:solidFill>
              </a:rPr>
              <a:t>стражданнях</a:t>
            </a:r>
            <a:r>
              <a:rPr lang="ru-RU" sz="2200" b="1" dirty="0">
                <a:solidFill>
                  <a:srgbClr val="0000CC"/>
                </a:solidFill>
              </a:rPr>
              <a:t>?</a:t>
            </a:r>
          </a:p>
          <a:p>
            <a:pPr algn="just"/>
            <a:r>
              <a:rPr lang="ru-RU" sz="2200" b="1" dirty="0">
                <a:solidFill>
                  <a:srgbClr val="0000CC"/>
                </a:solidFill>
              </a:rPr>
              <a:t>- А </a:t>
            </a:r>
            <a:r>
              <a:rPr lang="ru-RU" sz="2200" b="1" dirty="0" err="1">
                <a:solidFill>
                  <a:srgbClr val="0000CC"/>
                </a:solidFill>
              </a:rPr>
              <a:t>ви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вмієте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терпіти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тоді</a:t>
            </a:r>
            <a:r>
              <a:rPr lang="ru-RU" sz="2200" b="1" dirty="0">
                <a:solidFill>
                  <a:srgbClr val="0000CC"/>
                </a:solidFill>
              </a:rPr>
              <a:t>, коли </a:t>
            </a:r>
            <a:r>
              <a:rPr lang="ru-RU" sz="2200" b="1" dirty="0" err="1">
                <a:solidFill>
                  <a:srgbClr val="0000CC"/>
                </a:solidFill>
              </a:rPr>
              <a:t>це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важко</a:t>
            </a:r>
            <a:r>
              <a:rPr lang="ru-RU" sz="2200" b="1" dirty="0">
                <a:solidFill>
                  <a:srgbClr val="0000CC"/>
                </a:solidFill>
              </a:rPr>
              <a:t>?</a:t>
            </a:r>
          </a:p>
          <a:p>
            <a:pPr algn="just"/>
            <a:r>
              <a:rPr lang="ru-RU" sz="2200" b="1" dirty="0">
                <a:solidFill>
                  <a:srgbClr val="0000CC"/>
                </a:solidFill>
              </a:rPr>
              <a:t>- </a:t>
            </a:r>
            <a:r>
              <a:rPr lang="ru-RU" sz="2200" b="1" dirty="0" err="1">
                <a:solidFill>
                  <a:srgbClr val="0000CC"/>
                </a:solidFill>
              </a:rPr>
              <a:t>Які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риси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вдачі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ліричної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героїні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виявляються</a:t>
            </a:r>
            <a:r>
              <a:rPr lang="ru-RU" sz="2200" b="1" dirty="0">
                <a:solidFill>
                  <a:srgbClr val="0000CC"/>
                </a:solidFill>
              </a:rPr>
              <a:t> у </a:t>
            </a:r>
            <a:r>
              <a:rPr lang="ru-RU" sz="2200" b="1" dirty="0" err="1">
                <a:solidFill>
                  <a:srgbClr val="0000CC"/>
                </a:solidFill>
              </a:rPr>
              <a:t>першій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частині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вірша</a:t>
            </a:r>
            <a:r>
              <a:rPr lang="ru-RU" sz="2200" b="1" dirty="0">
                <a:solidFill>
                  <a:srgbClr val="0000CC"/>
                </a:solidFill>
              </a:rPr>
              <a:t>?</a:t>
            </a:r>
          </a:p>
          <a:p>
            <a:pPr algn="just"/>
            <a:r>
              <a:rPr lang="ru-RU" sz="2200" b="1" dirty="0">
                <a:solidFill>
                  <a:srgbClr val="0000CC"/>
                </a:solidFill>
              </a:rPr>
              <a:t>- </a:t>
            </a:r>
            <a:r>
              <a:rPr lang="ru-RU" sz="2200" b="1" dirty="0" err="1">
                <a:solidFill>
                  <a:srgbClr val="0000CC"/>
                </a:solidFill>
              </a:rPr>
              <a:t>Які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зміни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відбуваються</a:t>
            </a:r>
            <a:r>
              <a:rPr lang="ru-RU" sz="2200" b="1" dirty="0">
                <a:solidFill>
                  <a:srgbClr val="0000CC"/>
                </a:solidFill>
              </a:rPr>
              <a:t> з </a:t>
            </a:r>
            <a:r>
              <a:rPr lang="ru-RU" sz="2200" b="1" dirty="0" err="1">
                <a:solidFill>
                  <a:srgbClr val="0000CC"/>
                </a:solidFill>
              </a:rPr>
              <a:t>ліричною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героїнею</a:t>
            </a:r>
            <a:r>
              <a:rPr lang="ru-RU" sz="2200" b="1" dirty="0">
                <a:solidFill>
                  <a:srgbClr val="0000CC"/>
                </a:solidFill>
              </a:rPr>
              <a:t> у </a:t>
            </a:r>
            <a:r>
              <a:rPr lang="ru-RU" sz="2200" b="1" dirty="0" err="1">
                <a:solidFill>
                  <a:srgbClr val="0000CC"/>
                </a:solidFill>
              </a:rPr>
              <a:t>другій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частині</a:t>
            </a:r>
            <a:r>
              <a:rPr lang="ru-RU" sz="2200" b="1" dirty="0">
                <a:solidFill>
                  <a:srgbClr val="0000CC"/>
                </a:solidFill>
              </a:rPr>
              <a:t>?</a:t>
            </a:r>
          </a:p>
          <a:p>
            <a:pPr marL="342900" indent="-342900" algn="just">
              <a:buFontTx/>
              <a:buChar char="-"/>
            </a:pPr>
            <a:r>
              <a:rPr lang="ru-RU" sz="2200" b="1" dirty="0" smtClean="0">
                <a:solidFill>
                  <a:srgbClr val="0000CC"/>
                </a:solidFill>
              </a:rPr>
              <a:t>Як </a:t>
            </a:r>
            <a:r>
              <a:rPr lang="ru-RU" sz="2200" b="1" dirty="0" err="1">
                <a:solidFill>
                  <a:srgbClr val="0000CC"/>
                </a:solidFill>
              </a:rPr>
              <a:t>ви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вважаєте</a:t>
            </a:r>
            <a:r>
              <a:rPr lang="ru-RU" sz="2200" b="1" dirty="0">
                <a:solidFill>
                  <a:srgbClr val="0000CC"/>
                </a:solidFill>
              </a:rPr>
              <a:t>, яка тема </a:t>
            </a:r>
            <a:r>
              <a:rPr lang="ru-RU" sz="2200" b="1" dirty="0" err="1">
                <a:solidFill>
                  <a:srgbClr val="0000CC"/>
                </a:solidFill>
              </a:rPr>
              <a:t>цієї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поезії</a:t>
            </a:r>
            <a:r>
              <a:rPr lang="ru-RU" sz="2200" b="1" dirty="0">
                <a:solidFill>
                  <a:srgbClr val="0000CC"/>
                </a:solidFill>
              </a:rPr>
              <a:t>? </a:t>
            </a:r>
            <a:endParaRPr lang="ru-RU" sz="2200" b="1" dirty="0" smtClean="0">
              <a:solidFill>
                <a:srgbClr val="0000CC"/>
              </a:solidFill>
            </a:endParaRPr>
          </a:p>
          <a:p>
            <a:pPr algn="just"/>
            <a:r>
              <a:rPr lang="ru-RU" sz="2200" b="1" dirty="0" smtClean="0">
                <a:solidFill>
                  <a:srgbClr val="0000CC"/>
                </a:solidFill>
              </a:rPr>
              <a:t> (Тема: </a:t>
            </a:r>
            <a:r>
              <a:rPr lang="ru-RU" sz="2200" b="1" dirty="0" err="1" smtClean="0">
                <a:solidFill>
                  <a:srgbClr val="0000CC"/>
                </a:solidFill>
              </a:rPr>
              <a:t>передати</a:t>
            </a:r>
            <a:r>
              <a:rPr lang="ru-RU" sz="2200" b="1" dirty="0" smtClean="0">
                <a:solidFill>
                  <a:srgbClr val="0000CC"/>
                </a:solidFill>
              </a:rPr>
              <a:t> </a:t>
            </a:r>
            <a:r>
              <a:rPr lang="ru-RU" sz="2200" b="1" dirty="0" err="1" smtClean="0">
                <a:solidFill>
                  <a:srgbClr val="0000CC"/>
                </a:solidFill>
              </a:rPr>
              <a:t>болючі</a:t>
            </a:r>
            <a:r>
              <a:rPr lang="ru-RU" sz="2200" b="1" dirty="0" smtClean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переживання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поетеси</a:t>
            </a:r>
            <a:r>
              <a:rPr lang="ru-RU" sz="2200" b="1" dirty="0">
                <a:solidFill>
                  <a:srgbClr val="0000CC"/>
                </a:solidFill>
              </a:rPr>
              <a:t> з приводу </a:t>
            </a:r>
            <a:r>
              <a:rPr lang="ru-RU" sz="2200" b="1" dirty="0" err="1">
                <a:solidFill>
                  <a:srgbClr val="0000CC"/>
                </a:solidFill>
              </a:rPr>
              <a:t>власного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здоров’я</a:t>
            </a:r>
            <a:r>
              <a:rPr lang="ru-RU" sz="2200" b="1" dirty="0">
                <a:solidFill>
                  <a:srgbClr val="0000CC"/>
                </a:solidFill>
              </a:rPr>
              <a:t>; </a:t>
            </a:r>
            <a:r>
              <a:rPr lang="ru-RU" sz="2200" b="1" dirty="0" err="1">
                <a:solidFill>
                  <a:srgbClr val="0000CC"/>
                </a:solidFill>
              </a:rPr>
              <a:t>намагання</a:t>
            </a:r>
            <a:r>
              <a:rPr lang="ru-RU" sz="2200" b="1" dirty="0">
                <a:solidFill>
                  <a:srgbClr val="0000CC"/>
                </a:solidFill>
              </a:rPr>
              <a:t>  </a:t>
            </a:r>
            <a:r>
              <a:rPr lang="ru-RU" sz="2200" b="1" dirty="0" err="1">
                <a:solidFill>
                  <a:srgbClr val="0000CC"/>
                </a:solidFill>
              </a:rPr>
              <a:t>героїні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боротися</a:t>
            </a:r>
            <a:r>
              <a:rPr lang="ru-RU" sz="2200" b="1" dirty="0">
                <a:solidFill>
                  <a:srgbClr val="0000CC"/>
                </a:solidFill>
              </a:rPr>
              <a:t> через силу з хворобою.)</a:t>
            </a:r>
          </a:p>
          <a:p>
            <a:pPr marL="342900" indent="-342900" algn="just">
              <a:buFontTx/>
              <a:buChar char="-"/>
            </a:pPr>
            <a:r>
              <a:rPr lang="ru-RU" sz="2200" b="1" dirty="0" smtClean="0">
                <a:solidFill>
                  <a:srgbClr val="0000CC"/>
                </a:solidFill>
              </a:rPr>
              <a:t>Яка </a:t>
            </a:r>
            <a:r>
              <a:rPr lang="ru-RU" sz="2200" b="1" dirty="0" err="1">
                <a:solidFill>
                  <a:srgbClr val="0000CC"/>
                </a:solidFill>
              </a:rPr>
              <a:t>основна</a:t>
            </a:r>
            <a:r>
              <a:rPr lang="ru-RU" sz="2200" b="1" dirty="0">
                <a:solidFill>
                  <a:srgbClr val="0000CC"/>
                </a:solidFill>
              </a:rPr>
              <a:t> думка </a:t>
            </a:r>
            <a:r>
              <a:rPr lang="ru-RU" sz="2200" b="1" dirty="0" err="1">
                <a:solidFill>
                  <a:srgbClr val="0000CC"/>
                </a:solidFill>
              </a:rPr>
              <a:t>поезії</a:t>
            </a:r>
            <a:r>
              <a:rPr lang="ru-RU" sz="2200" b="1" dirty="0">
                <a:solidFill>
                  <a:srgbClr val="0000CC"/>
                </a:solidFill>
              </a:rPr>
              <a:t>? </a:t>
            </a:r>
            <a:endParaRPr lang="ru-RU" sz="2200" b="1" dirty="0" smtClean="0">
              <a:solidFill>
                <a:srgbClr val="0000CC"/>
              </a:solidFill>
            </a:endParaRPr>
          </a:p>
          <a:p>
            <a:pPr algn="just"/>
            <a:r>
              <a:rPr lang="ru-RU" sz="2200" b="1" dirty="0" smtClean="0">
                <a:solidFill>
                  <a:srgbClr val="0000CC"/>
                </a:solidFill>
              </a:rPr>
              <a:t>(</a:t>
            </a:r>
            <a:r>
              <a:rPr lang="ru-RU" sz="2200" b="1" dirty="0" err="1" smtClean="0">
                <a:solidFill>
                  <a:srgbClr val="0000CC"/>
                </a:solidFill>
              </a:rPr>
              <a:t>Ідея</a:t>
            </a:r>
            <a:r>
              <a:rPr lang="ru-RU" sz="2200" b="1" dirty="0" smtClean="0">
                <a:solidFill>
                  <a:srgbClr val="0000CC"/>
                </a:solidFill>
              </a:rPr>
              <a:t>: </a:t>
            </a:r>
            <a:r>
              <a:rPr lang="ru-RU" sz="2200" b="1" dirty="0" err="1" smtClean="0">
                <a:solidFill>
                  <a:srgbClr val="0000CC"/>
                </a:solidFill>
              </a:rPr>
              <a:t>тільки</a:t>
            </a:r>
            <a:r>
              <a:rPr lang="ru-RU" sz="2200" b="1" dirty="0" smtClean="0">
                <a:solidFill>
                  <a:srgbClr val="0000CC"/>
                </a:solidFill>
              </a:rPr>
              <a:t> </a:t>
            </a:r>
            <a:r>
              <a:rPr lang="ru-RU" sz="2200" b="1" dirty="0">
                <a:solidFill>
                  <a:srgbClr val="0000CC"/>
                </a:solidFill>
              </a:rPr>
              <a:t>сильна духом </a:t>
            </a:r>
            <a:r>
              <a:rPr lang="ru-RU" sz="2200" b="1" dirty="0" err="1">
                <a:solidFill>
                  <a:srgbClr val="0000CC"/>
                </a:solidFill>
              </a:rPr>
              <a:t>людина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здатна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подолати</a:t>
            </a:r>
            <a:r>
              <a:rPr lang="ru-RU" sz="2200" b="1" dirty="0">
                <a:solidFill>
                  <a:srgbClr val="0000CC"/>
                </a:solidFill>
              </a:rPr>
              <a:t> будь – </a:t>
            </a:r>
            <a:r>
              <a:rPr lang="ru-RU" sz="2200" b="1" dirty="0" err="1">
                <a:solidFill>
                  <a:srgbClr val="0000CC"/>
                </a:solidFill>
              </a:rPr>
              <a:t>які</a:t>
            </a:r>
            <a:r>
              <a:rPr lang="ru-RU" sz="2200" b="1" dirty="0">
                <a:solidFill>
                  <a:srgbClr val="0000CC"/>
                </a:solidFill>
              </a:rPr>
              <a:t> </a:t>
            </a:r>
            <a:r>
              <a:rPr lang="ru-RU" sz="2200" b="1" dirty="0" err="1">
                <a:solidFill>
                  <a:srgbClr val="0000CC"/>
                </a:solidFill>
              </a:rPr>
              <a:t>труднощі</a:t>
            </a:r>
            <a:r>
              <a:rPr lang="ru-RU" sz="2200" b="1" dirty="0">
                <a:solidFill>
                  <a:srgbClr val="0000CC"/>
                </a:solidFill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8754240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14945" y="660550"/>
            <a:ext cx="6336704" cy="553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000" b="1" dirty="0" err="1">
                <a:solidFill>
                  <a:srgbClr val="FF0000"/>
                </a:solidFill>
              </a:rPr>
              <a:t>І</a:t>
            </a:r>
            <a:r>
              <a:rPr lang="ru-RU" sz="4000" b="1" dirty="0" err="1" smtClean="0">
                <a:solidFill>
                  <a:srgbClr val="FF0000"/>
                </a:solidFill>
              </a:rPr>
              <a:t>нтерактивна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технологія</a:t>
            </a:r>
            <a:r>
              <a:rPr lang="ru-RU" sz="4000" b="1" dirty="0">
                <a:solidFill>
                  <a:srgbClr val="FF0000"/>
                </a:solidFill>
              </a:rPr>
              <a:t> «Дерево </a:t>
            </a:r>
            <a:r>
              <a:rPr lang="ru-RU" sz="4000" b="1" dirty="0" err="1">
                <a:solidFill>
                  <a:srgbClr val="FF0000"/>
                </a:solidFill>
              </a:rPr>
              <a:t>рішень</a:t>
            </a:r>
            <a:r>
              <a:rPr lang="ru-RU" sz="4000" b="1" dirty="0" smtClean="0">
                <a:solidFill>
                  <a:srgbClr val="FF0000"/>
                </a:solidFill>
              </a:rPr>
              <a:t>»</a:t>
            </a:r>
          </a:p>
          <a:p>
            <a:pPr algn="ctr">
              <a:lnSpc>
                <a:spcPct val="150000"/>
              </a:lnSpc>
            </a:pPr>
            <a:r>
              <a:rPr lang="ru-RU" sz="4000" b="1" dirty="0" smtClean="0">
                <a:solidFill>
                  <a:srgbClr val="0000CC"/>
                </a:solidFill>
              </a:rPr>
              <a:t> </a:t>
            </a:r>
            <a:r>
              <a:rPr lang="ru-RU" sz="4000" b="1" dirty="0">
                <a:solidFill>
                  <a:srgbClr val="0000CC"/>
                </a:solidFill>
              </a:rPr>
              <a:t>Як </a:t>
            </a:r>
            <a:r>
              <a:rPr lang="ru-RU" sz="4000" b="1" dirty="0" err="1">
                <a:solidFill>
                  <a:srgbClr val="0000CC"/>
                </a:solidFill>
              </a:rPr>
              <a:t>людина</a:t>
            </a:r>
            <a:r>
              <a:rPr lang="ru-RU" sz="4000" b="1" dirty="0">
                <a:solidFill>
                  <a:srgbClr val="0000CC"/>
                </a:solidFill>
              </a:rPr>
              <a:t> повинна себе </a:t>
            </a:r>
            <a:r>
              <a:rPr lang="ru-RU" sz="4000" b="1" dirty="0" err="1">
                <a:solidFill>
                  <a:srgbClr val="0000CC"/>
                </a:solidFill>
              </a:rPr>
              <a:t>поводити</a:t>
            </a:r>
            <a:r>
              <a:rPr lang="ru-RU" sz="4000" b="1" dirty="0">
                <a:solidFill>
                  <a:srgbClr val="0000CC"/>
                </a:solidFill>
              </a:rPr>
              <a:t>, коли </a:t>
            </a:r>
            <a:r>
              <a:rPr lang="ru-RU" sz="4000" b="1" dirty="0" err="1">
                <a:solidFill>
                  <a:srgbClr val="0000CC"/>
                </a:solidFill>
              </a:rPr>
              <a:t>їй</a:t>
            </a:r>
            <a:r>
              <a:rPr lang="ru-RU" sz="4000" b="1" dirty="0">
                <a:solidFill>
                  <a:srgbClr val="0000CC"/>
                </a:solidFill>
              </a:rPr>
              <a:t> </a:t>
            </a:r>
            <a:r>
              <a:rPr lang="ru-RU" sz="4000" b="1" dirty="0" err="1">
                <a:solidFill>
                  <a:srgbClr val="0000CC"/>
                </a:solidFill>
              </a:rPr>
              <a:t>завдають</a:t>
            </a:r>
            <a:r>
              <a:rPr lang="ru-RU" sz="4000" b="1" dirty="0">
                <a:solidFill>
                  <a:srgbClr val="0000CC"/>
                </a:solidFill>
              </a:rPr>
              <a:t> </a:t>
            </a:r>
            <a:r>
              <a:rPr lang="ru-RU" sz="4000" b="1" dirty="0" err="1">
                <a:solidFill>
                  <a:srgbClr val="0000CC"/>
                </a:solidFill>
              </a:rPr>
              <a:t>фізичного</a:t>
            </a:r>
            <a:r>
              <a:rPr lang="ru-RU" sz="4000" b="1" dirty="0">
                <a:solidFill>
                  <a:srgbClr val="0000CC"/>
                </a:solidFill>
              </a:rPr>
              <a:t> </a:t>
            </a:r>
            <a:r>
              <a:rPr lang="ru-RU" sz="4000" b="1" dirty="0" err="1">
                <a:solidFill>
                  <a:srgbClr val="0000CC"/>
                </a:solidFill>
              </a:rPr>
              <a:t>або</a:t>
            </a:r>
            <a:r>
              <a:rPr lang="ru-RU" sz="4000" b="1" dirty="0">
                <a:solidFill>
                  <a:srgbClr val="0000CC"/>
                </a:solidFill>
              </a:rPr>
              <a:t> душевного болю ?</a:t>
            </a:r>
          </a:p>
        </p:txBody>
      </p:sp>
    </p:spTree>
    <p:extLst>
      <p:ext uri="{BB962C8B-B14F-4D97-AF65-F5344CB8AC3E}">
        <p14:creationId xmlns:p14="http://schemas.microsoft.com/office/powerpoint/2010/main" val="36506066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764704"/>
            <a:ext cx="57423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>
                <a:solidFill>
                  <a:srgbClr val="FF0000"/>
                </a:solidFill>
              </a:rPr>
              <a:t>Р</a:t>
            </a:r>
            <a:r>
              <a:rPr lang="ru-RU" sz="4000" b="1" dirty="0" err="1" smtClean="0">
                <a:solidFill>
                  <a:srgbClr val="FF0000"/>
                </a:solidFill>
              </a:rPr>
              <a:t>ефлексія</a:t>
            </a:r>
            <a:endParaRPr lang="ru-RU" sz="4000" b="1" dirty="0">
              <a:solidFill>
                <a:srgbClr val="FF0000"/>
              </a:solidFill>
            </a:endParaRPr>
          </a:p>
          <a:p>
            <a:r>
              <a:rPr lang="ru-RU" sz="4000" b="1" dirty="0" smtClean="0">
                <a:solidFill>
                  <a:srgbClr val="0000CC"/>
                </a:solidFill>
              </a:rPr>
              <a:t>1. </a:t>
            </a:r>
            <a:r>
              <a:rPr lang="ru-RU" sz="4000" b="1" dirty="0" err="1" smtClean="0">
                <a:solidFill>
                  <a:srgbClr val="0000CC"/>
                </a:solidFill>
              </a:rPr>
              <a:t>Що</a:t>
            </a:r>
            <a:r>
              <a:rPr lang="ru-RU" sz="4000" b="1" dirty="0" smtClean="0">
                <a:solidFill>
                  <a:srgbClr val="0000CC"/>
                </a:solidFill>
              </a:rPr>
              <a:t> </a:t>
            </a:r>
            <a:r>
              <a:rPr lang="ru-RU" sz="4000" b="1" dirty="0" err="1">
                <a:solidFill>
                  <a:srgbClr val="0000CC"/>
                </a:solidFill>
              </a:rPr>
              <a:t>сьогодні</a:t>
            </a:r>
            <a:r>
              <a:rPr lang="ru-RU" sz="4000" b="1" dirty="0">
                <a:solidFill>
                  <a:srgbClr val="0000CC"/>
                </a:solidFill>
              </a:rPr>
              <a:t> на </a:t>
            </a:r>
            <a:r>
              <a:rPr lang="ru-RU" sz="4000" b="1" dirty="0" err="1">
                <a:solidFill>
                  <a:srgbClr val="0000CC"/>
                </a:solidFill>
              </a:rPr>
              <a:t>уроці</a:t>
            </a:r>
            <a:r>
              <a:rPr lang="ru-RU" sz="4000" b="1" dirty="0">
                <a:solidFill>
                  <a:srgbClr val="0000CC"/>
                </a:solidFill>
              </a:rPr>
              <a:t> </a:t>
            </a:r>
            <a:r>
              <a:rPr lang="ru-RU" sz="4000" b="1" dirty="0" smtClean="0">
                <a:solidFill>
                  <a:srgbClr val="0000CC"/>
                </a:solidFill>
              </a:rPr>
              <a:t>повторили?</a:t>
            </a:r>
            <a:endParaRPr lang="ru-RU" sz="4000" b="1" dirty="0">
              <a:solidFill>
                <a:srgbClr val="0000CC"/>
              </a:solidFill>
            </a:endParaRPr>
          </a:p>
          <a:p>
            <a:r>
              <a:rPr lang="ru-RU" sz="4000" b="1" dirty="0" smtClean="0">
                <a:solidFill>
                  <a:srgbClr val="0000CC"/>
                </a:solidFill>
              </a:rPr>
              <a:t>2. </a:t>
            </a:r>
            <a:r>
              <a:rPr lang="ru-RU" sz="4000" b="1" dirty="0" err="1" smtClean="0">
                <a:solidFill>
                  <a:srgbClr val="0000CC"/>
                </a:solidFill>
              </a:rPr>
              <a:t>Чому</a:t>
            </a:r>
            <a:r>
              <a:rPr lang="ru-RU" sz="4000" b="1" dirty="0" smtClean="0">
                <a:solidFill>
                  <a:srgbClr val="0000CC"/>
                </a:solidFill>
              </a:rPr>
              <a:t> </a:t>
            </a:r>
            <a:r>
              <a:rPr lang="ru-RU" sz="4000" b="1" dirty="0" err="1">
                <a:solidFill>
                  <a:srgbClr val="0000CC"/>
                </a:solidFill>
              </a:rPr>
              <a:t>сьогодні</a:t>
            </a:r>
            <a:r>
              <a:rPr lang="ru-RU" sz="4000" b="1" dirty="0">
                <a:solidFill>
                  <a:srgbClr val="0000CC"/>
                </a:solidFill>
              </a:rPr>
              <a:t> </a:t>
            </a:r>
            <a:r>
              <a:rPr lang="ru-RU" sz="4000" b="1" dirty="0" err="1" smtClean="0">
                <a:solidFill>
                  <a:srgbClr val="0000CC"/>
                </a:solidFill>
              </a:rPr>
              <a:t>навчилися</a:t>
            </a:r>
            <a:r>
              <a:rPr lang="ru-RU" sz="4000" b="1" dirty="0" smtClean="0">
                <a:solidFill>
                  <a:srgbClr val="0000CC"/>
                </a:solidFill>
              </a:rPr>
              <a:t>?</a:t>
            </a:r>
            <a:endParaRPr lang="ru-RU" sz="4000" b="1" dirty="0">
              <a:solidFill>
                <a:srgbClr val="0000CC"/>
              </a:solidFill>
            </a:endParaRPr>
          </a:p>
          <a:p>
            <a:r>
              <a:rPr lang="ru-RU" sz="4000" b="1" dirty="0" smtClean="0">
                <a:solidFill>
                  <a:srgbClr val="0000CC"/>
                </a:solidFill>
              </a:rPr>
              <a:t>3. </a:t>
            </a:r>
            <a:r>
              <a:rPr lang="ru-RU" sz="4000" b="1" dirty="0" err="1" smtClean="0">
                <a:solidFill>
                  <a:srgbClr val="0000CC"/>
                </a:solidFill>
              </a:rPr>
              <a:t>Що</a:t>
            </a:r>
            <a:r>
              <a:rPr lang="ru-RU" sz="4000" b="1" dirty="0" smtClean="0">
                <a:solidFill>
                  <a:srgbClr val="0000CC"/>
                </a:solidFill>
              </a:rPr>
              <a:t> </a:t>
            </a:r>
            <a:r>
              <a:rPr lang="ru-RU" sz="4000" b="1" dirty="0">
                <a:solidFill>
                  <a:srgbClr val="0000CC"/>
                </a:solidFill>
              </a:rPr>
              <a:t>ми </a:t>
            </a:r>
            <a:r>
              <a:rPr lang="ru-RU" sz="4000" b="1" dirty="0" err="1">
                <a:solidFill>
                  <a:srgbClr val="0000CC"/>
                </a:solidFill>
              </a:rPr>
              <a:t>сьогодні</a:t>
            </a:r>
            <a:r>
              <a:rPr lang="ru-RU" sz="4000" b="1" dirty="0">
                <a:solidFill>
                  <a:srgbClr val="0000CC"/>
                </a:solidFill>
              </a:rPr>
              <a:t> </a:t>
            </a:r>
            <a:r>
              <a:rPr lang="ru-RU" sz="4000" b="1" dirty="0" err="1" smtClean="0">
                <a:solidFill>
                  <a:srgbClr val="0000CC"/>
                </a:solidFill>
              </a:rPr>
              <a:t>зрозуміли</a:t>
            </a:r>
            <a:r>
              <a:rPr lang="ru-RU" sz="4000" b="1" dirty="0" smtClean="0">
                <a:solidFill>
                  <a:srgbClr val="0000CC"/>
                </a:solidFill>
              </a:rPr>
              <a:t>?</a:t>
            </a:r>
            <a:endParaRPr lang="ru-RU" sz="4000" b="1" dirty="0">
              <a:solidFill>
                <a:srgbClr val="0000CC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640" y="3933056"/>
            <a:ext cx="3809671" cy="253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53461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2132856"/>
            <a:ext cx="61926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>
                <a:solidFill>
                  <a:srgbClr val="FF0000"/>
                </a:solidFill>
              </a:rPr>
              <a:t>Домашнє</a:t>
            </a:r>
            <a:r>
              <a:rPr lang="ru-RU" sz="4400" b="1" dirty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завдання</a:t>
            </a:r>
            <a:r>
              <a:rPr lang="ru-RU" sz="4400" b="1" dirty="0" smtClean="0">
                <a:solidFill>
                  <a:srgbClr val="FF0000"/>
                </a:solidFill>
              </a:rPr>
              <a:t>:</a:t>
            </a:r>
            <a:endParaRPr lang="ru-RU" sz="4400" b="1" dirty="0">
              <a:solidFill>
                <a:srgbClr val="FF0000"/>
              </a:solidFill>
            </a:endParaRPr>
          </a:p>
          <a:p>
            <a:pPr algn="ctr"/>
            <a:r>
              <a:rPr lang="ru-RU" sz="4400" b="1" dirty="0" err="1">
                <a:solidFill>
                  <a:srgbClr val="0000CC"/>
                </a:solidFill>
              </a:rPr>
              <a:t>Вивчити</a:t>
            </a:r>
            <a:r>
              <a:rPr lang="ru-RU" sz="4400" b="1" dirty="0">
                <a:solidFill>
                  <a:srgbClr val="0000CC"/>
                </a:solidFill>
              </a:rPr>
              <a:t> </a:t>
            </a:r>
            <a:r>
              <a:rPr lang="ru-RU" sz="4400" b="1" dirty="0" err="1">
                <a:solidFill>
                  <a:srgbClr val="0000CC"/>
                </a:solidFill>
              </a:rPr>
              <a:t>вірш</a:t>
            </a:r>
            <a:r>
              <a:rPr lang="ru-RU" sz="4400" b="1" dirty="0">
                <a:solidFill>
                  <a:srgbClr val="0000CC"/>
                </a:solidFill>
              </a:rPr>
              <a:t> </a:t>
            </a:r>
            <a:r>
              <a:rPr lang="ru-RU" sz="4400" b="1" dirty="0" err="1">
                <a:solidFill>
                  <a:srgbClr val="0000CC"/>
                </a:solidFill>
              </a:rPr>
              <a:t>напам’ять</a:t>
            </a:r>
            <a:endParaRPr lang="ru-RU" sz="4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606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460</Words>
  <Application>Microsoft Office PowerPoint</Application>
  <PresentationFormat>Экран (4:3)</PresentationFormat>
  <Paragraphs>44</Paragraphs>
  <Slides>11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Natalia</dc:creator>
  <cp:lastModifiedBy>Natalia</cp:lastModifiedBy>
  <cp:revision>7</cp:revision>
  <dcterms:created xsi:type="dcterms:W3CDTF">2021-11-30T16:55:21Z</dcterms:created>
  <dcterms:modified xsi:type="dcterms:W3CDTF">2021-11-30T18:08:30Z</dcterms:modified>
</cp:coreProperties>
</file>