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" TargetMode="External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323528" y="-99392"/>
            <a:ext cx="7056784" cy="3240360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Condensed" panose="020B0502040204020203" pitchFamily="34" charset="0"/>
              </a:rPr>
              <a:t>Зміни приголосних при творенні слів: іменників із суфіксом </a:t>
            </a:r>
          </a:p>
          <a:p>
            <a:pPr algn="ctr"/>
            <a:r>
              <a:rPr lang="uk-U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Condensed" panose="020B0502040204020203" pitchFamily="34" charset="0"/>
              </a:rPr>
              <a:t>–</a:t>
            </a:r>
            <a:r>
              <a:rPr lang="uk-UA" sz="2800" b="1" dirty="0" err="1" smtClean="0">
                <a:solidFill>
                  <a:srgbClr val="FF0000"/>
                </a:solidFill>
                <a:latin typeface="Bahnschrift SemiCondensed" panose="020B0502040204020203" pitchFamily="34" charset="0"/>
              </a:rPr>
              <a:t>ин</a:t>
            </a:r>
            <a:r>
              <a:rPr lang="uk-UA" sz="2800" b="1" dirty="0" smtClean="0">
                <a:solidFill>
                  <a:srgbClr val="FF0000"/>
                </a:solidFill>
                <a:latin typeface="Bahnschrift SemiCondensed" panose="020B0502040204020203" pitchFamily="34" charset="0"/>
              </a:rPr>
              <a:t>(а) </a:t>
            </a:r>
            <a:r>
              <a:rPr lang="uk-U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Condensed" panose="020B0502040204020203" pitchFamily="34" charset="0"/>
              </a:rPr>
              <a:t>від прикметників на –</a:t>
            </a:r>
            <a:r>
              <a:rPr lang="uk-UA" sz="2800" b="1" dirty="0" err="1" smtClean="0">
                <a:solidFill>
                  <a:srgbClr val="FF0000"/>
                </a:solidFill>
                <a:latin typeface="Bahnschrift SemiCondensed" panose="020B0502040204020203" pitchFamily="34" charset="0"/>
              </a:rPr>
              <a:t>ський</a:t>
            </a:r>
            <a:r>
              <a:rPr lang="uk-UA" sz="2800" b="1" dirty="0" smtClean="0">
                <a:solidFill>
                  <a:srgbClr val="FF0000"/>
                </a:solidFill>
                <a:latin typeface="Bahnschrift SemiCondensed" panose="020B0502040204020203" pitchFamily="34" charset="0"/>
              </a:rPr>
              <a:t>, -</a:t>
            </a:r>
            <a:r>
              <a:rPr lang="uk-UA" sz="2800" b="1" dirty="0" err="1" smtClean="0">
                <a:solidFill>
                  <a:srgbClr val="FF0000"/>
                </a:solidFill>
                <a:latin typeface="Bahnschrift SemiCondensed" panose="020B0502040204020203" pitchFamily="34" charset="0"/>
              </a:rPr>
              <a:t>цький</a:t>
            </a:r>
            <a:endParaRPr lang="uk-UA" sz="2800" b="1" dirty="0">
              <a:solidFill>
                <a:srgbClr val="FF0000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3" name="Рисунок 2" descr="Человечки для презентации картинки » Прикольные картинки: скачать бесплатно  на рабочий стол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880" y="3999700"/>
            <a:ext cx="3246120" cy="28422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Горизонтальный свиток 3"/>
          <p:cNvSpPr/>
          <p:nvPr/>
        </p:nvSpPr>
        <p:spPr>
          <a:xfrm>
            <a:off x="1475656" y="2780928"/>
            <a:ext cx="7488832" cy="1203932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2"/>
                </a:solidFill>
                <a:latin typeface="Segoe Script" panose="030B0504020000000003" pitchFamily="66" charset="0"/>
              </a:rPr>
              <a:t>Підготувала вчитель української мови та літератури ЗЗСО №45 </a:t>
            </a:r>
            <a:r>
              <a:rPr lang="uk-UA" dirty="0" err="1" smtClean="0">
                <a:solidFill>
                  <a:schemeClr val="tx2"/>
                </a:solidFill>
                <a:latin typeface="Segoe Script" panose="030B0504020000000003" pitchFamily="66" charset="0"/>
              </a:rPr>
              <a:t>м.Києва</a:t>
            </a:r>
            <a:r>
              <a:rPr lang="uk-UA" dirty="0" smtClean="0">
                <a:solidFill>
                  <a:schemeClr val="tx2"/>
                </a:solidFill>
                <a:latin typeface="Segoe Script" panose="030B0504020000000003" pitchFamily="66" charset="0"/>
              </a:rPr>
              <a:t> </a:t>
            </a:r>
            <a:r>
              <a:rPr lang="uk-UA" dirty="0" err="1" smtClean="0">
                <a:solidFill>
                  <a:schemeClr val="tx2"/>
                </a:solidFill>
                <a:latin typeface="Segoe Script" panose="030B0504020000000003" pitchFamily="66" charset="0"/>
              </a:rPr>
              <a:t>Мусік</a:t>
            </a:r>
            <a:r>
              <a:rPr lang="uk-UA" dirty="0" smtClean="0">
                <a:solidFill>
                  <a:schemeClr val="tx2"/>
                </a:solidFill>
                <a:latin typeface="Segoe Script" panose="030B0504020000000003" pitchFamily="66" charset="0"/>
              </a:rPr>
              <a:t> Альона Олександрівна</a:t>
            </a:r>
            <a:endParaRPr lang="uk-UA" dirty="0">
              <a:solidFill>
                <a:schemeClr val="tx2"/>
              </a:solidFill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10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ая выноска 1"/>
          <p:cNvSpPr/>
          <p:nvPr/>
        </p:nvSpPr>
        <p:spPr>
          <a:xfrm>
            <a:off x="323528" y="548680"/>
            <a:ext cx="7344816" cy="3096344"/>
          </a:xfrm>
          <a:prstGeom prst="wedgeRectCallout">
            <a:avLst>
              <a:gd name="adj1" fmla="val -39010"/>
              <a:gd name="adj2" fmla="val 90879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400" b="1" u="sng" dirty="0" smtClean="0">
                <a:solidFill>
                  <a:schemeClr val="tx1"/>
                </a:solidFill>
              </a:rPr>
              <a:t>Мета уроку: 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400" dirty="0">
                <a:solidFill>
                  <a:schemeClr val="accent5">
                    <a:lumMod val="75000"/>
                  </a:schemeClr>
                </a:solidFill>
              </a:rPr>
              <a:t>О</a:t>
            </a:r>
            <a:r>
              <a:rPr lang="uk-UA" sz="2400" dirty="0" smtClean="0">
                <a:solidFill>
                  <a:schemeClr val="accent5">
                    <a:lumMod val="75000"/>
                  </a:schemeClr>
                </a:solidFill>
              </a:rPr>
              <a:t>знайомити учнів зі змінами приголосних при творенні    іменників із суфіксами –</a:t>
            </a:r>
            <a:r>
              <a:rPr lang="uk-UA" sz="2400" dirty="0" err="1" smtClean="0">
                <a:solidFill>
                  <a:schemeClr val="accent5">
                    <a:lumMod val="75000"/>
                  </a:schemeClr>
                </a:solidFill>
              </a:rPr>
              <a:t>ин</a:t>
            </a:r>
            <a:r>
              <a:rPr lang="uk-UA" sz="2400" dirty="0" smtClean="0">
                <a:solidFill>
                  <a:schemeClr val="accent5">
                    <a:lumMod val="75000"/>
                  </a:schemeClr>
                </a:solidFill>
              </a:rPr>
              <a:t>- від прикметників на –</a:t>
            </a:r>
            <a:r>
              <a:rPr lang="uk-UA" sz="2400" dirty="0" err="1" smtClean="0">
                <a:solidFill>
                  <a:schemeClr val="accent5">
                    <a:lumMod val="75000"/>
                  </a:schemeClr>
                </a:solidFill>
              </a:rPr>
              <a:t>ськ</a:t>
            </a:r>
            <a:r>
              <a:rPr lang="uk-UA" sz="2400" dirty="0" smtClean="0">
                <a:solidFill>
                  <a:schemeClr val="accent5">
                    <a:lumMod val="75000"/>
                  </a:schemeClr>
                </a:solidFill>
              </a:rPr>
              <a:t>, -</a:t>
            </a:r>
            <a:r>
              <a:rPr lang="uk-UA" sz="2400" dirty="0" err="1" smtClean="0">
                <a:solidFill>
                  <a:schemeClr val="accent5">
                    <a:lumMod val="75000"/>
                  </a:schemeClr>
                </a:solidFill>
              </a:rPr>
              <a:t>цьк</a:t>
            </a:r>
            <a:r>
              <a:rPr lang="uk-UA" sz="2400" dirty="0" smtClean="0">
                <a:solidFill>
                  <a:schemeClr val="accent5">
                    <a:lumMod val="75000"/>
                  </a:schemeClr>
                </a:solidFill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400" dirty="0" smtClean="0">
                <a:solidFill>
                  <a:schemeClr val="accent5">
                    <a:lumMod val="75000"/>
                  </a:schemeClr>
                </a:solidFill>
              </a:rPr>
              <a:t>Навчити використовувати на практиці правила чергування приголосних;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400" dirty="0" smtClean="0">
                <a:solidFill>
                  <a:schemeClr val="accent5">
                    <a:lumMod val="75000"/>
                  </a:schemeClr>
                </a:solidFill>
              </a:rPr>
              <a:t>Розвивати критичне та образне мислення, увагу, уміння зіставляти.</a:t>
            </a:r>
          </a:p>
          <a:p>
            <a:r>
              <a:rPr lang="uk-UA" dirty="0"/>
              <a:t> </a:t>
            </a:r>
            <a:r>
              <a:rPr lang="uk-UA" dirty="0" smtClean="0"/>
              <a:t>       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2334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/>
          <p:cNvSpPr/>
          <p:nvPr/>
        </p:nvSpPr>
        <p:spPr>
          <a:xfrm>
            <a:off x="611560" y="188640"/>
            <a:ext cx="7632848" cy="864096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chemeClr val="accent5">
                    <a:lumMod val="75000"/>
                  </a:schemeClr>
                </a:solidFill>
              </a:rPr>
              <a:t>Пригадування вивченого матеріалу. Розподільна робота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1051640" y="1129320"/>
            <a:ext cx="2592288" cy="229968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uk-UA" sz="1600" dirty="0" smtClean="0">
                <a:solidFill>
                  <a:schemeClr val="accent5">
                    <a:lumMod val="75000"/>
                  </a:schemeClr>
                </a:solidFill>
              </a:rPr>
              <a:t>Розподіли в подану табличку  слова за способом</a:t>
            </a:r>
          </a:p>
          <a:p>
            <a:pPr algn="ctr"/>
            <a:r>
              <a:rPr lang="uk-UA" sz="1600" dirty="0" smtClean="0">
                <a:solidFill>
                  <a:schemeClr val="accent5">
                    <a:lumMod val="75000"/>
                  </a:schemeClr>
                </a:solidFill>
              </a:rPr>
              <a:t>словотвору</a:t>
            </a:r>
            <a:endParaRPr lang="uk-UA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633127"/>
              </p:ext>
            </p:extLst>
          </p:nvPr>
        </p:nvGraphicFramePr>
        <p:xfrm>
          <a:off x="323528" y="4797152"/>
          <a:ext cx="8496944" cy="116292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773275"/>
                <a:gridCol w="1683109"/>
                <a:gridCol w="2011215"/>
                <a:gridCol w="1551616"/>
                <a:gridCol w="1477729"/>
              </a:tblGrid>
              <a:tr h="792088">
                <a:tc>
                  <a:txBody>
                    <a:bodyPr/>
                    <a:lstStyle/>
                    <a:p>
                      <a:r>
                        <a:rPr lang="uk-UA" dirty="0" smtClean="0"/>
                        <a:t>Префіксальний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Суфіксальний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Префіксально-суфіксальний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Безафіксний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Складання основ слів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851920" y="1340768"/>
            <a:ext cx="5184576" cy="280831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Записати, сказати, мудрець, записаний, перелісок, юнь, медсестра, лісник, підвіконня, синь, перехід, чорнозем, праліс, читання, писанка, припічок, листопад.</a:t>
            </a:r>
            <a:endParaRPr lang="uk-UA" sz="24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49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6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accel="8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841291"/>
              </p:ext>
            </p:extLst>
          </p:nvPr>
        </p:nvGraphicFramePr>
        <p:xfrm>
          <a:off x="251520" y="548680"/>
          <a:ext cx="8496944" cy="225512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773275"/>
                <a:gridCol w="1699389"/>
                <a:gridCol w="1994935"/>
                <a:gridCol w="1551616"/>
                <a:gridCol w="1477729"/>
              </a:tblGrid>
              <a:tr h="792088">
                <a:tc>
                  <a:txBody>
                    <a:bodyPr/>
                    <a:lstStyle/>
                    <a:p>
                      <a:r>
                        <a:rPr lang="uk-UA" dirty="0" smtClean="0"/>
                        <a:t>Префіксальний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Суфіксальний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Префіксально-суфіксальний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Безафіксний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Складання основ слів</a:t>
                      </a:r>
                      <a:endParaRPr lang="uk-UA" dirty="0"/>
                    </a:p>
                  </a:txBody>
                  <a:tcPr/>
                </a:tc>
              </a:tr>
              <a:tr h="1152128">
                <a:tc>
                  <a:txBody>
                    <a:bodyPr/>
                    <a:lstStyle/>
                    <a:p>
                      <a:r>
                        <a:rPr lang="uk-UA" dirty="0" smtClean="0"/>
                        <a:t>Записати</a:t>
                      </a:r>
                    </a:p>
                    <a:p>
                      <a:r>
                        <a:rPr lang="uk-UA" dirty="0" smtClean="0"/>
                        <a:t>Праліс</a:t>
                      </a:r>
                    </a:p>
                    <a:p>
                      <a:r>
                        <a:rPr lang="uk-UA" dirty="0" smtClean="0"/>
                        <a:t>Сказати</a:t>
                      </a:r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Писанка</a:t>
                      </a:r>
                    </a:p>
                    <a:p>
                      <a:r>
                        <a:rPr lang="uk-UA" dirty="0" smtClean="0"/>
                        <a:t>Лісник</a:t>
                      </a:r>
                    </a:p>
                    <a:p>
                      <a:r>
                        <a:rPr lang="uk-UA" dirty="0" smtClean="0"/>
                        <a:t>Мудрець</a:t>
                      </a:r>
                    </a:p>
                    <a:p>
                      <a:r>
                        <a:rPr lang="uk-UA" dirty="0" smtClean="0"/>
                        <a:t>Читання</a:t>
                      </a:r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Записаний</a:t>
                      </a:r>
                    </a:p>
                    <a:p>
                      <a:r>
                        <a:rPr lang="uk-UA" dirty="0" smtClean="0"/>
                        <a:t>Перелісок</a:t>
                      </a:r>
                    </a:p>
                    <a:p>
                      <a:r>
                        <a:rPr lang="uk-UA" dirty="0" smtClean="0"/>
                        <a:t>Підвіконня</a:t>
                      </a:r>
                    </a:p>
                    <a:p>
                      <a:r>
                        <a:rPr lang="uk-UA" dirty="0" smtClean="0"/>
                        <a:t>Припічок</a:t>
                      </a:r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Синь</a:t>
                      </a:r>
                    </a:p>
                    <a:p>
                      <a:r>
                        <a:rPr lang="uk-UA" dirty="0" smtClean="0"/>
                        <a:t>Перехід</a:t>
                      </a:r>
                    </a:p>
                    <a:p>
                      <a:r>
                        <a:rPr lang="uk-UA" dirty="0" smtClean="0"/>
                        <a:t>Юнь</a:t>
                      </a:r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Чорнозем</a:t>
                      </a:r>
                    </a:p>
                    <a:p>
                      <a:r>
                        <a:rPr lang="uk-UA" dirty="0" smtClean="0"/>
                        <a:t>Листопад</a:t>
                      </a:r>
                    </a:p>
                    <a:p>
                      <a:r>
                        <a:rPr lang="uk-UA" dirty="0" smtClean="0"/>
                        <a:t>Медсестра</a:t>
                      </a:r>
                    </a:p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Рисунок 3" descr="Картинки с человечками для презентации (35 фото) | 3d man, Powerpoint  background design, Powerpoint animatio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29000"/>
            <a:ext cx="2952328" cy="3240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576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4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творенні іменників із суфіксом –</a:t>
            </a:r>
            <a:r>
              <a:rPr lang="uk-UA" sz="2400" b="1" spc="3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</a:t>
            </a:r>
            <a:r>
              <a:rPr lang="uk-UA" sz="2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(а) </a:t>
            </a:r>
            <a:r>
              <a:rPr lang="uk-UA" sz="24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 прикметників  із суфіксами </a:t>
            </a:r>
            <a:br>
              <a:rPr lang="uk-UA" sz="24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uk-UA" sz="2400" b="1" spc="3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ськ</a:t>
            </a:r>
            <a:r>
              <a:rPr lang="uk-UA" sz="2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-</a:t>
            </a:r>
            <a:r>
              <a:rPr lang="uk-UA" sz="2400" b="1" spc="3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цьк</a:t>
            </a:r>
            <a:r>
              <a:rPr lang="uk-UA" sz="2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відбуваються такі зміни</a:t>
            </a:r>
            <a:r>
              <a:rPr lang="uk-UA" sz="2000" dirty="0" smtClean="0"/>
              <a:t>:</a:t>
            </a:r>
            <a:endParaRPr lang="uk-UA" sz="2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b="1" dirty="0" smtClean="0">
                <a:solidFill>
                  <a:prstClr val="black"/>
                </a:solidFill>
              </a:rPr>
              <a:t>-</a:t>
            </a:r>
            <a:r>
              <a:rPr lang="uk-UA" b="1" dirty="0" err="1" smtClean="0">
                <a:solidFill>
                  <a:prstClr val="black"/>
                </a:solidFill>
              </a:rPr>
              <a:t>цьк</a:t>
            </a:r>
            <a:r>
              <a:rPr lang="uk-UA" b="1" dirty="0" smtClean="0">
                <a:solidFill>
                  <a:prstClr val="black"/>
                </a:solidFill>
              </a:rPr>
              <a:t> </a:t>
            </a:r>
            <a:r>
              <a:rPr lang="uk-UA" b="1" dirty="0">
                <a:solidFill>
                  <a:prstClr val="black"/>
                </a:solidFill>
              </a:rPr>
              <a:t>+ -</a:t>
            </a:r>
            <a:r>
              <a:rPr lang="uk-UA" b="1" dirty="0" err="1">
                <a:solidFill>
                  <a:prstClr val="black"/>
                </a:solidFill>
              </a:rPr>
              <a:t>ин</a:t>
            </a:r>
            <a:r>
              <a:rPr lang="uk-UA" b="1" dirty="0">
                <a:solidFill>
                  <a:prstClr val="black"/>
                </a:solidFill>
              </a:rPr>
              <a:t>(а) = </a:t>
            </a:r>
            <a:r>
              <a:rPr lang="uk-UA" b="1" dirty="0" err="1">
                <a:solidFill>
                  <a:prstClr val="black"/>
                </a:solidFill>
              </a:rPr>
              <a:t>чч</a:t>
            </a:r>
            <a:endParaRPr lang="uk-UA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uk-UA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uk-UA" i="1" dirty="0">
                <a:solidFill>
                  <a:schemeClr val="accent5">
                    <a:lumMod val="50000"/>
                  </a:schemeClr>
                </a:solidFill>
              </a:rPr>
              <a:t>козацький – козаччина</a:t>
            </a:r>
          </a:p>
          <a:p>
            <a:pPr marL="0" lvl="0" indent="0">
              <a:buNone/>
            </a:pPr>
            <a:r>
              <a:rPr lang="uk-UA" i="1" dirty="0">
                <a:solidFill>
                  <a:schemeClr val="accent5">
                    <a:lumMod val="50000"/>
                  </a:schemeClr>
                </a:solidFill>
              </a:rPr>
              <a:t>кріпацький – кріпаччина</a:t>
            </a:r>
          </a:p>
          <a:p>
            <a:pPr marL="0" lvl="0" indent="0">
              <a:buNone/>
            </a:pPr>
            <a:endParaRPr lang="uk-UA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uk-UA" b="1" i="1" dirty="0">
                <a:solidFill>
                  <a:prstClr val="black"/>
                </a:solidFill>
              </a:rPr>
              <a:t>Виняток</a:t>
            </a:r>
            <a:r>
              <a:rPr lang="uk-UA" b="1" i="1" dirty="0" smtClean="0">
                <a:solidFill>
                  <a:prstClr val="black"/>
                </a:solidFill>
              </a:rPr>
              <a:t>: </a:t>
            </a:r>
          </a:p>
          <a:p>
            <a:pPr marL="0" lvl="0" indent="0">
              <a:buNone/>
            </a:pPr>
            <a:r>
              <a:rPr lang="uk-UA" i="1" dirty="0" smtClean="0">
                <a:solidFill>
                  <a:schemeClr val="accent5">
                    <a:lumMod val="50000"/>
                  </a:schemeClr>
                </a:solidFill>
              </a:rPr>
              <a:t>галицький- </a:t>
            </a:r>
            <a:r>
              <a:rPr lang="uk-UA" i="1" dirty="0">
                <a:solidFill>
                  <a:schemeClr val="accent5">
                    <a:lumMod val="50000"/>
                  </a:schemeClr>
                </a:solidFill>
              </a:rPr>
              <a:t>Галичина</a:t>
            </a: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sz="2600" b="1" dirty="0" smtClean="0">
                <a:solidFill>
                  <a:prstClr val="black"/>
                </a:solidFill>
              </a:rPr>
              <a:t>-</a:t>
            </a:r>
            <a:r>
              <a:rPr lang="uk-UA" sz="2600" b="1" dirty="0" err="1">
                <a:solidFill>
                  <a:prstClr val="black"/>
                </a:solidFill>
              </a:rPr>
              <a:t>ськ</a:t>
            </a:r>
            <a:r>
              <a:rPr lang="uk-UA" sz="2600" b="1" dirty="0">
                <a:solidFill>
                  <a:prstClr val="black"/>
                </a:solidFill>
              </a:rPr>
              <a:t> + -</a:t>
            </a:r>
            <a:r>
              <a:rPr lang="uk-UA" sz="2600" b="1" dirty="0" err="1">
                <a:solidFill>
                  <a:prstClr val="black"/>
                </a:solidFill>
              </a:rPr>
              <a:t>ин</a:t>
            </a:r>
            <a:r>
              <a:rPr lang="uk-UA" sz="2600" b="1" dirty="0">
                <a:solidFill>
                  <a:prstClr val="black"/>
                </a:solidFill>
              </a:rPr>
              <a:t>(а) = щ</a:t>
            </a:r>
          </a:p>
          <a:p>
            <a:pPr marL="0" lvl="0" indent="0">
              <a:buNone/>
            </a:pPr>
            <a:endParaRPr lang="uk-UA" sz="26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uk-UA" sz="2600" i="1" dirty="0">
                <a:solidFill>
                  <a:schemeClr val="accent5">
                    <a:lumMod val="50000"/>
                  </a:schemeClr>
                </a:solidFill>
              </a:rPr>
              <a:t>львівський – Львівщина;</a:t>
            </a:r>
          </a:p>
          <a:p>
            <a:pPr marL="0" lvl="0" indent="0">
              <a:buNone/>
            </a:pPr>
            <a:r>
              <a:rPr lang="uk-UA" sz="2600" i="1" dirty="0" smtClean="0">
                <a:solidFill>
                  <a:schemeClr val="accent5">
                    <a:lumMod val="50000"/>
                  </a:schemeClr>
                </a:solidFill>
              </a:rPr>
              <a:t>київський </a:t>
            </a:r>
            <a:r>
              <a:rPr lang="uk-UA" sz="2600" i="1" dirty="0">
                <a:solidFill>
                  <a:schemeClr val="accent5">
                    <a:lumMod val="50000"/>
                  </a:schemeClr>
                </a:solidFill>
              </a:rPr>
              <a:t>–Київщина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9142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авила поведінки здобувачів освіти в закладі освіти - Роменська СЗОШ І-ІІІ  ступенів №1 ім.П.І.Калнишевського Роменської міської ради Сумської області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32656"/>
            <a:ext cx="2933700" cy="33123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Горизонтальный свиток 2"/>
          <p:cNvSpPr/>
          <p:nvPr/>
        </p:nvSpPr>
        <p:spPr>
          <a:xfrm>
            <a:off x="683568" y="620688"/>
            <a:ext cx="4680520" cy="4896544"/>
          </a:xfrm>
          <a:prstGeom prst="horizontalScroll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chemeClr val="accent5">
                    <a:lumMod val="50000"/>
                  </a:schemeClr>
                </a:solidFill>
              </a:rPr>
              <a:t>Зверни увагу! </a:t>
            </a:r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</a:rPr>
              <a:t>У словах </a:t>
            </a:r>
            <a:r>
              <a:rPr lang="uk-UA" sz="3200" i="1" u="sng" dirty="0" smtClean="0">
                <a:solidFill>
                  <a:schemeClr val="accent5">
                    <a:lumMod val="50000"/>
                  </a:schemeClr>
                </a:solidFill>
              </a:rPr>
              <a:t>баский</a:t>
            </a:r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uk-UA" sz="3200" i="1" u="sng" dirty="0" smtClean="0">
                <a:solidFill>
                  <a:schemeClr val="accent5">
                    <a:lumMod val="50000"/>
                  </a:schemeClr>
                </a:solidFill>
              </a:rPr>
              <a:t>ковзкий</a:t>
            </a:r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uk-UA" sz="3200" i="1" u="sng" dirty="0" smtClean="0">
                <a:solidFill>
                  <a:schemeClr val="accent5">
                    <a:lumMod val="50000"/>
                  </a:schemeClr>
                </a:solidFill>
              </a:rPr>
              <a:t>різкий</a:t>
            </a:r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</a:rPr>
              <a:t> та деяких інших м’який знак не пишемо, бо тут суфікс –к, а не </a:t>
            </a:r>
          </a:p>
          <a:p>
            <a:pPr algn="ctr"/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</a:rPr>
              <a:t>–</a:t>
            </a:r>
            <a:r>
              <a:rPr lang="uk-UA" sz="3200" dirty="0" err="1" smtClean="0">
                <a:solidFill>
                  <a:schemeClr val="accent5">
                    <a:lumMod val="50000"/>
                  </a:schemeClr>
                </a:solidFill>
              </a:rPr>
              <a:t>ськ</a:t>
            </a:r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</a:rPr>
              <a:t>, -</a:t>
            </a:r>
            <a:r>
              <a:rPr lang="uk-UA" sz="3200" dirty="0" err="1" smtClean="0">
                <a:solidFill>
                  <a:schemeClr val="accent5">
                    <a:lumMod val="50000"/>
                  </a:schemeClr>
                </a:solidFill>
              </a:rPr>
              <a:t>зьк</a:t>
            </a:r>
            <a:endParaRPr lang="uk-UA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48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b="1" dirty="0" err="1" smtClean="0">
                <a:solidFill>
                  <a:schemeClr val="accent3">
                    <a:lumMod val="50000"/>
                  </a:schemeClr>
                </a:solidFill>
              </a:rPr>
              <a:t>Утворіть</a:t>
            </a: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  <a:t> іменники із суфіксом –</a:t>
            </a:r>
            <a:r>
              <a:rPr lang="uk-UA" sz="3600" b="1" dirty="0" err="1" smtClean="0">
                <a:solidFill>
                  <a:schemeClr val="accent3">
                    <a:lumMod val="50000"/>
                  </a:schemeClr>
                </a:solidFill>
              </a:rPr>
              <a:t>ин</a:t>
            </a: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  <a:t>(а) від поданих прикметників</a:t>
            </a:r>
            <a:endParaRPr lang="uk-UA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к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иїв</a:t>
            </a:r>
            <a:r>
              <a:rPr lang="uk-UA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ськ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ий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п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рилу</a:t>
            </a:r>
            <a:r>
              <a:rPr lang="uk-UA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цьк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ий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д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ніпропетров</a:t>
            </a:r>
            <a:r>
              <a:rPr lang="uk-UA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ськ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ий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ж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итомир</a:t>
            </a:r>
            <a:r>
              <a:rPr lang="uk-UA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ськ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ий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вінни</a:t>
            </a:r>
            <a:r>
              <a:rPr lang="uk-UA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цьк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ий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д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оне</a:t>
            </a:r>
            <a:r>
              <a:rPr lang="uk-UA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цьк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ий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м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иколаїв</a:t>
            </a:r>
            <a:r>
              <a:rPr lang="uk-UA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ськ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ий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с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ум</a:t>
            </a:r>
            <a:r>
              <a:rPr lang="uk-UA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ськ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ий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х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мельни</a:t>
            </a:r>
            <a:r>
              <a:rPr lang="uk-UA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цьк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ий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г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али</a:t>
            </a:r>
            <a:r>
              <a:rPr lang="uk-UA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цьк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ий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ч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ернігів</a:t>
            </a:r>
            <a:r>
              <a:rPr lang="uk-UA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ськ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ий</a:t>
            </a:r>
          </a:p>
          <a:p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dirty="0" smtClean="0">
                <a:latin typeface="Arial Black" panose="020B0A04020102020204" pitchFamily="34" charset="0"/>
              </a:rPr>
              <a:t>Київ</a:t>
            </a:r>
            <a:r>
              <a:rPr lang="uk-UA" u="sng" dirty="0" smtClean="0">
                <a:latin typeface="Arial Black" panose="020B0A04020102020204" pitchFamily="34" charset="0"/>
              </a:rPr>
              <a:t>щ</a:t>
            </a:r>
            <a:r>
              <a:rPr lang="uk-UA" dirty="0" smtClean="0">
                <a:latin typeface="Arial Black" panose="020B0A04020102020204" pitchFamily="34" charset="0"/>
              </a:rPr>
              <a:t>ина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 err="1" smtClean="0">
                <a:latin typeface="Arial Black" panose="020B0A04020102020204" pitchFamily="34" charset="0"/>
              </a:rPr>
              <a:t>Прилу</a:t>
            </a:r>
            <a:r>
              <a:rPr lang="uk-UA" u="sng" dirty="0" err="1" smtClean="0">
                <a:latin typeface="Arial Black" panose="020B0A04020102020204" pitchFamily="34" charset="0"/>
              </a:rPr>
              <a:t>чч</a:t>
            </a:r>
            <a:r>
              <a:rPr lang="uk-UA" dirty="0" err="1" smtClean="0">
                <a:latin typeface="Arial Black" panose="020B0A04020102020204" pitchFamily="34" charset="0"/>
              </a:rPr>
              <a:t>ина</a:t>
            </a:r>
            <a:endParaRPr lang="uk-UA" dirty="0" smtClean="0">
              <a:latin typeface="Arial Black" panose="020B0A040201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uk-UA" dirty="0" smtClean="0">
                <a:latin typeface="Arial Black" panose="020B0A04020102020204" pitchFamily="34" charset="0"/>
              </a:rPr>
              <a:t>Дніпропетров</a:t>
            </a:r>
            <a:r>
              <a:rPr lang="uk-UA" u="sng" dirty="0" smtClean="0">
                <a:latin typeface="Arial Black" panose="020B0A04020102020204" pitchFamily="34" charset="0"/>
              </a:rPr>
              <a:t>щ</a:t>
            </a:r>
            <a:r>
              <a:rPr lang="uk-UA" dirty="0" smtClean="0">
                <a:latin typeface="Arial Black" panose="020B0A04020102020204" pitchFamily="34" charset="0"/>
              </a:rPr>
              <a:t>ина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 smtClean="0">
                <a:latin typeface="Arial Black" panose="020B0A04020102020204" pitchFamily="34" charset="0"/>
              </a:rPr>
              <a:t>Житомир</a:t>
            </a:r>
            <a:r>
              <a:rPr lang="uk-UA" u="sng" dirty="0" smtClean="0">
                <a:latin typeface="Arial Black" panose="020B0A04020102020204" pitchFamily="34" charset="0"/>
              </a:rPr>
              <a:t>щ</a:t>
            </a:r>
            <a:r>
              <a:rPr lang="uk-UA" dirty="0" smtClean="0">
                <a:latin typeface="Arial Black" panose="020B0A04020102020204" pitchFamily="34" charset="0"/>
              </a:rPr>
              <a:t>ина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 smtClean="0">
                <a:latin typeface="Arial Black" panose="020B0A04020102020204" pitchFamily="34" charset="0"/>
              </a:rPr>
              <a:t>Вінни</a:t>
            </a:r>
            <a:r>
              <a:rPr lang="uk-UA" u="sng" dirty="0" smtClean="0">
                <a:latin typeface="Arial Black" panose="020B0A04020102020204" pitchFamily="34" charset="0"/>
              </a:rPr>
              <a:t>чч</a:t>
            </a:r>
            <a:r>
              <a:rPr lang="uk-UA" dirty="0" smtClean="0">
                <a:latin typeface="Arial Black" panose="020B0A04020102020204" pitchFamily="34" charset="0"/>
              </a:rPr>
              <a:t>ина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 smtClean="0">
                <a:latin typeface="Arial Black" panose="020B0A04020102020204" pitchFamily="34" charset="0"/>
              </a:rPr>
              <a:t>Доне</a:t>
            </a:r>
            <a:r>
              <a:rPr lang="uk-UA" u="sng" dirty="0" smtClean="0">
                <a:latin typeface="Arial Black" panose="020B0A04020102020204" pitchFamily="34" charset="0"/>
              </a:rPr>
              <a:t>чч</a:t>
            </a:r>
            <a:r>
              <a:rPr lang="uk-UA" dirty="0" smtClean="0">
                <a:latin typeface="Arial Black" panose="020B0A04020102020204" pitchFamily="34" charset="0"/>
              </a:rPr>
              <a:t>ина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 smtClean="0">
                <a:latin typeface="Arial Black" panose="020B0A04020102020204" pitchFamily="34" charset="0"/>
              </a:rPr>
              <a:t>Миколаїв</a:t>
            </a:r>
            <a:r>
              <a:rPr lang="uk-UA" u="sng" dirty="0" smtClean="0">
                <a:latin typeface="Arial Black" panose="020B0A04020102020204" pitchFamily="34" charset="0"/>
              </a:rPr>
              <a:t>щ</a:t>
            </a:r>
            <a:r>
              <a:rPr lang="uk-UA" dirty="0" smtClean="0">
                <a:latin typeface="Arial Black" panose="020B0A04020102020204" pitchFamily="34" charset="0"/>
              </a:rPr>
              <a:t>ина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 smtClean="0">
                <a:latin typeface="Arial Black" panose="020B0A04020102020204" pitchFamily="34" charset="0"/>
              </a:rPr>
              <a:t>Сум</a:t>
            </a:r>
            <a:r>
              <a:rPr lang="uk-UA" u="sng" dirty="0" smtClean="0">
                <a:latin typeface="Arial Black" panose="020B0A04020102020204" pitchFamily="34" charset="0"/>
              </a:rPr>
              <a:t>щ</a:t>
            </a:r>
            <a:r>
              <a:rPr lang="uk-UA" dirty="0" smtClean="0">
                <a:latin typeface="Arial Black" panose="020B0A04020102020204" pitchFamily="34" charset="0"/>
              </a:rPr>
              <a:t>ина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 smtClean="0">
                <a:latin typeface="Arial Black" panose="020B0A04020102020204" pitchFamily="34" charset="0"/>
              </a:rPr>
              <a:t>Хмельни</a:t>
            </a:r>
            <a:r>
              <a:rPr lang="uk-UA" u="sng" dirty="0" smtClean="0">
                <a:latin typeface="Arial Black" panose="020B0A04020102020204" pitchFamily="34" charset="0"/>
              </a:rPr>
              <a:t>чч</a:t>
            </a:r>
            <a:r>
              <a:rPr lang="uk-UA" dirty="0" smtClean="0">
                <a:latin typeface="Arial Black" panose="020B0A04020102020204" pitchFamily="34" charset="0"/>
              </a:rPr>
              <a:t>ина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 smtClean="0">
                <a:latin typeface="Arial Black" panose="020B0A04020102020204" pitchFamily="34" charset="0"/>
              </a:rPr>
              <a:t>Гали</a:t>
            </a:r>
            <a:r>
              <a:rPr lang="uk-UA" u="sng" dirty="0" smtClean="0">
                <a:latin typeface="Arial Black" panose="020B0A04020102020204" pitchFamily="34" charset="0"/>
              </a:rPr>
              <a:t>ч</a:t>
            </a:r>
            <a:r>
              <a:rPr lang="uk-UA" dirty="0" smtClean="0">
                <a:latin typeface="Arial Black" panose="020B0A04020102020204" pitchFamily="34" charset="0"/>
              </a:rPr>
              <a:t>ина (виняток)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 smtClean="0">
                <a:latin typeface="Arial Black" panose="020B0A04020102020204" pitchFamily="34" charset="0"/>
              </a:rPr>
              <a:t>Чернігів</a:t>
            </a:r>
            <a:r>
              <a:rPr lang="uk-UA" u="sng" dirty="0" smtClean="0">
                <a:latin typeface="Arial Black" panose="020B0A04020102020204" pitchFamily="34" charset="0"/>
              </a:rPr>
              <a:t>щ</a:t>
            </a:r>
            <a:r>
              <a:rPr lang="uk-UA" dirty="0" smtClean="0">
                <a:latin typeface="Arial Black" panose="020B0A04020102020204" pitchFamily="34" charset="0"/>
              </a:rPr>
              <a:t>ина</a:t>
            </a:r>
          </a:p>
          <a:p>
            <a:pPr marL="514350" indent="-514350">
              <a:buFont typeface="+mj-lt"/>
              <a:buAutoNum type="arabicPeriod"/>
            </a:pPr>
            <a:endParaRPr lang="uk-UA" dirty="0" smtClean="0"/>
          </a:p>
          <a:p>
            <a:pPr marL="514350" indent="-514350">
              <a:buFont typeface="+mj-lt"/>
              <a:buAutoNum type="arabicPeriod"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4908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с вырезом 1"/>
          <p:cNvSpPr/>
          <p:nvPr/>
        </p:nvSpPr>
        <p:spPr>
          <a:xfrm>
            <a:off x="1063072" y="260648"/>
            <a:ext cx="7488832" cy="1656184"/>
          </a:xfrm>
          <a:prstGeom prst="notched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accent5">
                    <a:lumMod val="50000"/>
                  </a:schemeClr>
                </a:solidFill>
              </a:rPr>
              <a:t>Творення прикметників з буквосполученням –</a:t>
            </a:r>
            <a:r>
              <a:rPr lang="uk-UA" sz="2800" dirty="0" err="1" smtClean="0">
                <a:solidFill>
                  <a:schemeClr val="accent5">
                    <a:lumMod val="50000"/>
                  </a:schemeClr>
                </a:solidFill>
              </a:rPr>
              <a:t>чн</a:t>
            </a:r>
            <a:r>
              <a:rPr lang="uk-UA" sz="2800" dirty="0" smtClean="0">
                <a:solidFill>
                  <a:schemeClr val="accent5">
                    <a:lumMod val="50000"/>
                  </a:schemeClr>
                </a:solidFill>
              </a:rPr>
              <a:t> (-</a:t>
            </a:r>
            <a:r>
              <a:rPr lang="uk-UA" sz="2800" dirty="0" err="1" smtClean="0">
                <a:solidFill>
                  <a:schemeClr val="accent5">
                    <a:lumMod val="50000"/>
                  </a:schemeClr>
                </a:solidFill>
              </a:rPr>
              <a:t>нн</a:t>
            </a:r>
            <a:r>
              <a:rPr lang="uk-UA" sz="2800" dirty="0" smtClean="0">
                <a:solidFill>
                  <a:schemeClr val="accent5">
                    <a:lumMod val="50000"/>
                  </a:schemeClr>
                </a:solidFill>
              </a:rPr>
              <a:t>)</a:t>
            </a:r>
            <a:endParaRPr lang="uk-UA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471216"/>
              </p:ext>
            </p:extLst>
          </p:nvPr>
        </p:nvGraphicFramePr>
        <p:xfrm>
          <a:off x="395536" y="2276872"/>
          <a:ext cx="6072336" cy="16459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872208"/>
                <a:gridCol w="4200128"/>
              </a:tblGrid>
              <a:tr h="360040"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к, ц’ +</a:t>
                      </a:r>
                      <a:r>
                        <a:rPr lang="uk-UA" sz="24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н = </a:t>
                      </a:r>
                      <a:r>
                        <a:rPr lang="uk-UA" sz="24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чн</a:t>
                      </a:r>
                      <a:endParaRPr lang="uk-UA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0" dirty="0" smtClean="0">
                          <a:solidFill>
                            <a:schemeClr val="tx2"/>
                          </a:solidFill>
                        </a:rPr>
                        <a:t>Вік –вічний, місяць - місячний</a:t>
                      </a:r>
                      <a:endParaRPr lang="uk-UA" sz="24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solidFill>
                            <a:schemeClr val="tx2"/>
                          </a:solidFill>
                        </a:rPr>
                        <a:t>винятки</a:t>
                      </a:r>
                      <a:endParaRPr lang="uk-UA" sz="2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chemeClr val="tx2"/>
                          </a:solidFill>
                        </a:rPr>
                        <a:t>Мірошник, рушник, рушниця, сердешний, бідолашний, соняшник, торішній</a:t>
                      </a:r>
                      <a:endParaRPr lang="uk-UA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Рисунок 3" descr="Состав цикловой комиссии естественно-математического цикла - ФИЛИАЛ БНТУ  &amp;quot;МИНСКИЙ ГОСУДАРСТВЕННЫЙ ПОЛИТЕХНИЧЕСКИЙ КОЛЛЕДЖ&amp;quot;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77072"/>
            <a:ext cx="2659380" cy="2720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913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b="1" dirty="0" smtClean="0">
                <a:latin typeface="Bahnschrift SemiBold Condensed" panose="020B0502040204020203" pitchFamily="34" charset="0"/>
              </a:rPr>
              <a:t>Практичне завдання</a:t>
            </a:r>
            <a:r>
              <a:rPr lang="uk-UA" sz="3600" dirty="0" smtClean="0"/>
              <a:t/>
            </a:r>
            <a:br>
              <a:rPr lang="uk-UA" sz="3600" dirty="0" smtClean="0"/>
            </a:br>
            <a:r>
              <a:rPr lang="uk-UA" sz="3200" dirty="0" smtClean="0">
                <a:solidFill>
                  <a:srgbClr val="002060"/>
                </a:solidFill>
                <a:latin typeface="Segoe Script" panose="030B0504020000000003" pitchFamily="66" charset="0"/>
              </a:rPr>
              <a:t>Вставте пропущені літери в прикметники</a:t>
            </a:r>
            <a:endParaRPr lang="uk-UA" sz="3200" dirty="0">
              <a:solidFill>
                <a:srgbClr val="002060"/>
              </a:solidFill>
              <a:latin typeface="Segoe Script" panose="030B0504020000000003" pitchFamily="66" charset="0"/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827584" y="1340768"/>
            <a:ext cx="7992888" cy="3096344"/>
          </a:xfrm>
          <a:prstGeom prst="horizontalScroll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err="1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Півні..ний</a:t>
            </a: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, </a:t>
            </a:r>
            <a:r>
              <a:rPr lang="uk-UA" sz="3200" dirty="0" err="1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безпе</a:t>
            </a: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..ний, соня..</a:t>
            </a:r>
            <a:r>
              <a:rPr lang="uk-UA" sz="3200" dirty="0" err="1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никова</a:t>
            </a: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, </a:t>
            </a:r>
            <a:r>
              <a:rPr lang="uk-UA" sz="3200" dirty="0" err="1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я..ний</a:t>
            </a: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, </a:t>
            </a:r>
            <a:r>
              <a:rPr lang="uk-UA" sz="3200" dirty="0" err="1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торі..ній</a:t>
            </a: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, </a:t>
            </a:r>
            <a:r>
              <a:rPr lang="uk-UA" sz="3200" dirty="0" err="1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піврі</a:t>
            </a: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..ний, міро..</a:t>
            </a:r>
            <a:r>
              <a:rPr lang="uk-UA" sz="3200" dirty="0" err="1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ників</a:t>
            </a: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, </a:t>
            </a:r>
            <a:r>
              <a:rPr lang="uk-UA" sz="3200" dirty="0" err="1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пшени</a:t>
            </a: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..ний, </a:t>
            </a:r>
            <a:r>
              <a:rPr lang="uk-UA" sz="3200" dirty="0" err="1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серде</a:t>
            </a: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..ний, </a:t>
            </a:r>
            <a:r>
              <a:rPr lang="uk-UA" sz="3200" dirty="0" err="1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околи..ній</a:t>
            </a: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, </a:t>
            </a:r>
            <a:r>
              <a:rPr lang="uk-UA" sz="3200" dirty="0" err="1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сті</a:t>
            </a: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..ний, </a:t>
            </a:r>
            <a:r>
              <a:rPr lang="uk-UA" sz="3200" dirty="0" err="1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сма</a:t>
            </a: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  <a:latin typeface="Bahnschrift SemiCondensed" panose="020B0502040204020203" pitchFamily="34" charset="0"/>
              </a:rPr>
              <a:t>..ний</a:t>
            </a:r>
            <a:endParaRPr lang="uk-UA" sz="3200" dirty="0">
              <a:solidFill>
                <a:schemeClr val="accent2">
                  <a:lumMod val="50000"/>
                </a:schemeClr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2050" name="Picture 2" descr="Языки, на которых осуществляется образование (обучение) - Средняя  общеобразовательная школа №18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221088"/>
            <a:ext cx="291010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41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/>
          <p:cNvSpPr/>
          <p:nvPr/>
        </p:nvSpPr>
        <p:spPr>
          <a:xfrm>
            <a:off x="395536" y="188640"/>
            <a:ext cx="8280920" cy="504056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Замініть словосполучення </a:t>
            </a:r>
            <a:r>
              <a:rPr lang="uk-UA" dirty="0" err="1" smtClean="0">
                <a:solidFill>
                  <a:srgbClr val="002060"/>
                </a:solidFill>
              </a:rPr>
              <a:t>іменник+іменник</a:t>
            </a:r>
            <a:r>
              <a:rPr lang="uk-UA" dirty="0" smtClean="0">
                <a:solidFill>
                  <a:srgbClr val="002060"/>
                </a:solidFill>
              </a:rPr>
              <a:t> на іменник +прикметник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3" name="Рисунок 2" descr="Поле пшеницы (60 фото)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1752600" cy="1318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Молочный коктейль | Молочные коктейли | Рецепты | ONLINE.UA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24" y="1215452"/>
            <a:ext cx="1424940" cy="1706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У чому користь і шкода яєчного жовтка для людини - як готувати та скільки  варити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104548"/>
            <a:ext cx="1828800" cy="164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Купити Фотошпалери Промені сонця в полях арт. 481 | Artside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33730"/>
            <a:ext cx="1645920" cy="1424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Хліб може подорожчати на 30% — ЗМІ | Економічна правда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748" y="3501008"/>
            <a:ext cx="1478280" cy="1554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Купити Фотошпалери Поле соняшників арт. 215858653 | Artside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417004"/>
            <a:ext cx="1805940" cy="164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Таблетки від серця: яке дію роблять?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48" y="5161728"/>
            <a:ext cx="1524000" cy="1470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Розв&amp;#39;язати вУЗол: чому залізниці потрібно інвестувати в рейки, шпали і  дроти | Mind.ua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524" y="5378172"/>
            <a:ext cx="1863064" cy="125421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Блок-схема: процесс 14"/>
          <p:cNvSpPr/>
          <p:nvPr/>
        </p:nvSpPr>
        <p:spPr>
          <a:xfrm>
            <a:off x="518648" y="908720"/>
            <a:ext cx="1965120" cy="195828"/>
          </a:xfrm>
          <a:prstGeom prst="flowChartProcess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Поле пшениці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3275856" y="764704"/>
            <a:ext cx="2109198" cy="339844"/>
          </a:xfrm>
          <a:prstGeom prst="flowChartProcess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Коктейль з молока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7" name="Блок-схема: процесс 16"/>
          <p:cNvSpPr/>
          <p:nvPr/>
        </p:nvSpPr>
        <p:spPr>
          <a:xfrm>
            <a:off x="6372200" y="764704"/>
            <a:ext cx="2304256" cy="241930"/>
          </a:xfrm>
          <a:prstGeom prst="flowChartProcess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Жовток з яйця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8" name="Блок-схема: процесс 17"/>
          <p:cNvSpPr/>
          <p:nvPr/>
        </p:nvSpPr>
        <p:spPr>
          <a:xfrm>
            <a:off x="323528" y="2852936"/>
            <a:ext cx="2016224" cy="249168"/>
          </a:xfrm>
          <a:prstGeom prst="flowChartProcess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Промінь сонця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2627784" y="3284984"/>
            <a:ext cx="2448272" cy="216024"/>
          </a:xfrm>
          <a:prstGeom prst="flowChartProcess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Хліб з пшениці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6372200" y="3157738"/>
            <a:ext cx="2304256" cy="259266"/>
          </a:xfrm>
          <a:prstGeom prst="flowChartProcess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</a:t>
            </a:r>
            <a:r>
              <a:rPr lang="uk-UA" dirty="0" smtClean="0">
                <a:solidFill>
                  <a:schemeClr val="tx1"/>
                </a:solidFill>
              </a:rPr>
              <a:t>поле соняшників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2" name="Блок-схема: процесс 21"/>
          <p:cNvSpPr/>
          <p:nvPr/>
        </p:nvSpPr>
        <p:spPr>
          <a:xfrm>
            <a:off x="323528" y="4941168"/>
            <a:ext cx="2304256" cy="220560"/>
          </a:xfrm>
          <a:prstGeom prst="flowChartProcess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Ліки для серця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3" name="Блок-схема: процесс 22"/>
          <p:cNvSpPr/>
          <p:nvPr/>
        </p:nvSpPr>
        <p:spPr>
          <a:xfrm>
            <a:off x="3995936" y="5161728"/>
            <a:ext cx="2448272" cy="216444"/>
          </a:xfrm>
          <a:prstGeom prst="flowChartProcess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Вузол залізниці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20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C00000"/>
                </a:solidFill>
                <a:latin typeface="Segoe Script" panose="030B0504020000000003" pitchFamily="66" charset="0"/>
              </a:rPr>
              <a:t>Правильні відповіді</a:t>
            </a:r>
            <a:endParaRPr lang="uk-UA" dirty="0">
              <a:solidFill>
                <a:srgbClr val="C00000"/>
              </a:solidFill>
              <a:latin typeface="Segoe Script" panose="030B0504020000000003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accent5">
                    <a:lumMod val="50000"/>
                  </a:schemeClr>
                </a:solidFill>
                <a:latin typeface="Segoe Script" panose="030B0504020000000003" pitchFamily="66" charset="0"/>
              </a:rPr>
              <a:t>Пшеничне поле, молочний коктейль, яєчний жовток, сонячний промінь, пшеничний хліб, соняшникове поле, сердечні ліки, залізничний вузол</a:t>
            </a:r>
            <a:endParaRPr lang="uk-UA" dirty="0">
              <a:solidFill>
                <a:schemeClr val="accent5">
                  <a:lumMod val="50000"/>
                </a:schemeClr>
              </a:solidFill>
              <a:latin typeface="Segoe Script" panose="030B0504020000000003" pitchFamily="66" charset="0"/>
            </a:endParaRPr>
          </a:p>
        </p:txBody>
      </p:sp>
      <p:pic>
        <p:nvPicPr>
          <p:cNvPr id="4" name="Рисунок 3" descr="Днепродзержинск создает информационную базу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221088"/>
            <a:ext cx="2727960" cy="2301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7178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000" dirty="0" smtClean="0">
                <a:solidFill>
                  <a:srgbClr val="002060"/>
                </a:solidFill>
                <a:latin typeface="Segoe Script" panose="030B0504020000000003" pitchFamily="66" charset="0"/>
              </a:rPr>
              <a:t>Вправа «Упіймай помилку!»</a:t>
            </a:r>
            <a:br>
              <a:rPr lang="uk-UA" sz="4000" dirty="0" smtClean="0">
                <a:solidFill>
                  <a:srgbClr val="002060"/>
                </a:solidFill>
                <a:latin typeface="Segoe Script" panose="030B0504020000000003" pitchFamily="66" charset="0"/>
              </a:rPr>
            </a:br>
            <a:r>
              <a:rPr lang="uk-UA" sz="2000" dirty="0" smtClean="0">
                <a:solidFill>
                  <a:srgbClr val="002060"/>
                </a:solidFill>
                <a:latin typeface="Segoe Script" panose="030B0504020000000003" pitchFamily="66" charset="0"/>
              </a:rPr>
              <a:t>(запишіть слова, виправляючи в них помилку)</a:t>
            </a:r>
            <a:endParaRPr lang="uk-UA" sz="4000" dirty="0">
              <a:solidFill>
                <a:srgbClr val="002060"/>
              </a:solidFill>
              <a:latin typeface="Segoe Script" panose="030B0504020000000003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800" dirty="0" err="1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Черкасчина</a:t>
            </a: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, </a:t>
            </a:r>
            <a:r>
              <a:rPr lang="uk-UA" sz="2800" dirty="0" err="1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сонячниковий</a:t>
            </a: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, </a:t>
            </a:r>
            <a:r>
              <a:rPr lang="uk-UA" sz="2800" dirty="0" err="1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Галиччина</a:t>
            </a: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, </a:t>
            </a:r>
            <a:r>
              <a:rPr lang="uk-UA" sz="2800" dirty="0" err="1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молошний</a:t>
            </a: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, </a:t>
            </a:r>
            <a:r>
              <a:rPr lang="uk-UA" sz="2800" dirty="0" err="1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Туретчина</a:t>
            </a: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, </a:t>
            </a:r>
            <a:r>
              <a:rPr lang="uk-UA" sz="2800" dirty="0" err="1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Віннитчина</a:t>
            </a: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, </a:t>
            </a:r>
            <a:r>
              <a:rPr lang="uk-UA" sz="2800" dirty="0" err="1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пшенишний</a:t>
            </a: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, </a:t>
            </a:r>
            <a:r>
              <a:rPr lang="uk-UA" sz="2800" dirty="0" err="1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Лугансчина</a:t>
            </a: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, </a:t>
            </a:r>
            <a:r>
              <a:rPr lang="uk-UA" sz="2800" dirty="0" err="1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Донетчина</a:t>
            </a: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, </a:t>
            </a:r>
            <a:r>
              <a:rPr lang="uk-UA" sz="2800" dirty="0" err="1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козатчина</a:t>
            </a: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, </a:t>
            </a:r>
            <a:r>
              <a:rPr lang="uk-UA" sz="2800" dirty="0" err="1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Гуцульсчина</a:t>
            </a: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, </a:t>
            </a:r>
            <a:r>
              <a:rPr lang="uk-UA" sz="2800" dirty="0" err="1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Закарпацька</a:t>
            </a: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, </a:t>
            </a:r>
            <a:r>
              <a:rPr lang="uk-UA" sz="2800" dirty="0" err="1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ковзький</a:t>
            </a: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  <a:latin typeface="Segoe Script" panose="030B0504020000000003" pitchFamily="66" charset="0"/>
              </a:rPr>
              <a:t>.</a:t>
            </a:r>
            <a:endParaRPr lang="uk-UA" sz="2800" dirty="0">
              <a:solidFill>
                <a:schemeClr val="accent6">
                  <a:lumMod val="50000"/>
                </a:schemeClr>
              </a:solidFill>
              <a:latin typeface="Segoe Script" panose="030B0504020000000003" pitchFamily="66" charset="0"/>
            </a:endParaRPr>
          </a:p>
        </p:txBody>
      </p:sp>
      <p:pic>
        <p:nvPicPr>
          <p:cNvPr id="4" name="Рисунок 3" descr="Дистанционное обучение. Новшества образования - Интересные фото факты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05064"/>
            <a:ext cx="3096344" cy="2376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417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dirty="0" err="1" smtClean="0">
                <a:solidFill>
                  <a:schemeClr val="accent5">
                    <a:lumMod val="50000"/>
                  </a:schemeClr>
                </a:solidFill>
                <a:latin typeface="Segoe Script" panose="030B0504020000000003" pitchFamily="66" charset="0"/>
              </a:rPr>
              <a:t>Перевір</a:t>
            </a:r>
            <a:r>
              <a:rPr lang="uk-UA" sz="4800" dirty="0" smtClean="0">
                <a:solidFill>
                  <a:schemeClr val="accent5">
                    <a:lumMod val="50000"/>
                  </a:schemeClr>
                </a:solidFill>
                <a:latin typeface="Segoe Script" panose="030B0504020000000003" pitchFamily="66" charset="0"/>
              </a:rPr>
              <a:t> себе </a:t>
            </a:r>
            <a:endParaRPr lang="uk-UA" sz="4800" dirty="0">
              <a:solidFill>
                <a:schemeClr val="accent5">
                  <a:lumMod val="50000"/>
                </a:schemeClr>
              </a:solidFill>
              <a:latin typeface="Segoe Script" panose="030B0504020000000003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800" dirty="0" smtClean="0">
                <a:solidFill>
                  <a:schemeClr val="accent2">
                    <a:lumMod val="75000"/>
                  </a:schemeClr>
                </a:solidFill>
                <a:latin typeface="Segoe Script" panose="030B0504020000000003" pitchFamily="66" charset="0"/>
              </a:rPr>
              <a:t>Черкащина, соняшниковий, Галичина, молочний, </a:t>
            </a:r>
            <a:r>
              <a:rPr lang="uk-UA" sz="2800" dirty="0">
                <a:solidFill>
                  <a:schemeClr val="accent2">
                    <a:lumMod val="75000"/>
                  </a:schemeClr>
                </a:solidFill>
                <a:latin typeface="Segoe Script" panose="030B0504020000000003" pitchFamily="66" charset="0"/>
              </a:rPr>
              <a:t>Т</a:t>
            </a:r>
            <a:r>
              <a:rPr lang="uk-UA" sz="2800" dirty="0" smtClean="0">
                <a:solidFill>
                  <a:schemeClr val="accent2">
                    <a:lumMod val="75000"/>
                  </a:schemeClr>
                </a:solidFill>
                <a:latin typeface="Segoe Script" panose="030B0504020000000003" pitchFamily="66" charset="0"/>
              </a:rPr>
              <a:t>уреччина, Вінниччина, пшеничний, Луганщина, Донеччина, козаччина, Гуцульщина, Закарпатська, ковзкий</a:t>
            </a:r>
            <a:endParaRPr lang="uk-UA" sz="2800" dirty="0">
              <a:solidFill>
                <a:schemeClr val="accent2">
                  <a:lumMod val="75000"/>
                </a:schemeClr>
              </a:solidFill>
              <a:latin typeface="Segoe Script" panose="030B0504020000000003" pitchFamily="66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6516216" y="692696"/>
            <a:ext cx="1584176" cy="504056"/>
          </a:xfrm>
          <a:prstGeom prst="notched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" name="Рисунок 4" descr="Как сделать презентацию на компьютере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88" y="4005064"/>
            <a:ext cx="3686088" cy="2499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439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C00000"/>
                </a:solidFill>
                <a:latin typeface="Bahnschrift SemiCondensed" panose="020B0502040204020203" pitchFamily="34" charset="0"/>
              </a:rPr>
              <a:t>Дякую за гарну роботу!</a:t>
            </a:r>
            <a:endParaRPr lang="uk-UA" dirty="0">
              <a:solidFill>
                <a:srgbClr val="C00000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4" name="Объект 3" descr="Правила составления презентации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1340768"/>
            <a:ext cx="3816424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Смайлики картинки, стоковые фото Смайлики | Depositphotos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368152" cy="115212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Выноска-облако 5"/>
          <p:cNvSpPr/>
          <p:nvPr/>
        </p:nvSpPr>
        <p:spPr>
          <a:xfrm>
            <a:off x="4932040" y="1772816"/>
            <a:ext cx="4032448" cy="4176464"/>
          </a:xfrm>
          <a:prstGeom prst="cloudCallou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Домашнє завдання:</a:t>
            </a:r>
          </a:p>
          <a:p>
            <a:pPr algn="ctr"/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Параграф 18, ст.62-63, вправа 154 </a:t>
            </a:r>
          </a:p>
          <a:p>
            <a:pPr algn="ctr"/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(за підручником О.В. Заболотного, 2014р.</a:t>
            </a:r>
            <a:endParaRPr lang="uk-UA" sz="2400" dirty="0">
              <a:solidFill>
                <a:schemeClr val="accent1">
                  <a:lumMod val="75000"/>
                </a:schemeClr>
              </a:solidFill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85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Список </a:t>
            </a:r>
            <a:r>
              <a:rPr lang="uk-UA" sz="3600" dirty="0">
                <a:latin typeface="Cambria" panose="02040503050406030204" pitchFamily="18" charset="0"/>
                <a:ea typeface="Cambria" panose="02040503050406030204" pitchFamily="18" charset="0"/>
              </a:rPr>
              <a:t>в</a:t>
            </a:r>
            <a:r>
              <a:rPr lang="uk-UA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икористаної літератури та джерел</a:t>
            </a:r>
            <a:endParaRPr lang="uk-UA" sz="3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</a:rPr>
              <a:t>Українська мова.6клас 1сем/</a:t>
            </a:r>
            <a:r>
              <a:rPr lang="uk-UA" sz="2400" dirty="0" err="1" smtClean="0">
                <a:solidFill>
                  <a:schemeClr val="accent1">
                    <a:lumMod val="75000"/>
                  </a:schemeClr>
                </a:solidFill>
              </a:rPr>
              <a:t>В.В.Паращич</a:t>
            </a:r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</a:rPr>
              <a:t>, О.Я.</a:t>
            </a:r>
            <a:r>
              <a:rPr lang="uk-UA" sz="2400" dirty="0" err="1" smtClean="0">
                <a:solidFill>
                  <a:schemeClr val="accent1">
                    <a:lumMod val="75000"/>
                  </a:schemeClr>
                </a:solidFill>
              </a:rPr>
              <a:t>Загоруйко</a:t>
            </a:r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</a:rPr>
              <a:t>.-</a:t>
            </a:r>
            <a:r>
              <a:rPr lang="uk-UA" sz="2400" dirty="0" err="1" smtClean="0">
                <a:solidFill>
                  <a:schemeClr val="accent1">
                    <a:lumMod val="75000"/>
                  </a:schemeClr>
                </a:solidFill>
              </a:rPr>
              <a:t>Х.:Вид</a:t>
            </a:r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</a:rPr>
              <a:t> група «Основа», 2020.-127с.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https://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hlinkClick r:id="rId3"/>
              </a:rPr>
              <a:t>www.google.com/search</a:t>
            </a:r>
            <a:endParaRPr lang="uk-UA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</a:rPr>
              <a:t>Збірник текстів для диктантів 5-9 класи./</a:t>
            </a:r>
            <a:r>
              <a:rPr lang="uk-UA" sz="2400" dirty="0" err="1" smtClean="0">
                <a:solidFill>
                  <a:schemeClr val="accent1">
                    <a:lumMod val="75000"/>
                  </a:schemeClr>
                </a:solidFill>
              </a:rPr>
              <a:t>Авт</a:t>
            </a:r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</a:rPr>
              <a:t>.-</a:t>
            </a:r>
            <a:r>
              <a:rPr lang="uk-UA" sz="2400" dirty="0" err="1" smtClean="0">
                <a:solidFill>
                  <a:schemeClr val="accent1">
                    <a:lumMod val="75000"/>
                  </a:schemeClr>
                </a:solidFill>
              </a:rPr>
              <a:t>упоряд</a:t>
            </a:r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uk-UA" sz="2400" dirty="0" err="1" smtClean="0">
                <a:solidFill>
                  <a:schemeClr val="accent1">
                    <a:lumMod val="75000"/>
                  </a:schemeClr>
                </a:solidFill>
              </a:rPr>
              <a:t>Н.І.Черсунова</a:t>
            </a:r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</a:rPr>
              <a:t>. –Харків:ПЕТ,2019.-256с.</a:t>
            </a:r>
            <a:endParaRPr lang="uk-UA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7844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1067</TotalTime>
  <Words>532</Words>
  <Application>Microsoft Office PowerPoint</Application>
  <PresentationFormat>Экран (4:3)</PresentationFormat>
  <Paragraphs>107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При творенні іменників із суфіксом –ин(а) від прикметників  із суфіксами  -ськ, -цьк відбуваються такі зміни:</vt:lpstr>
      <vt:lpstr>Презентация PowerPoint</vt:lpstr>
      <vt:lpstr>Утворіть іменники із суфіксом –ин(а) від поданих прикметників</vt:lpstr>
      <vt:lpstr>Презентация PowerPoint</vt:lpstr>
      <vt:lpstr>Практичне завдання Вставте пропущені літери в прикметники</vt:lpstr>
      <vt:lpstr>Презентация PowerPoint</vt:lpstr>
      <vt:lpstr>Правильні відповіді</vt:lpstr>
      <vt:lpstr>Вправа «Упіймай помилку!» (запишіть слова, виправляючи в них помилку)</vt:lpstr>
      <vt:lpstr>Перевір себе </vt:lpstr>
      <vt:lpstr>Дякую за гарну роботу!</vt:lpstr>
      <vt:lpstr>Список використаної літератури та джерел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Эвген Кубаров</dc:creator>
  <cp:lastModifiedBy>Эвген Кубаров</cp:lastModifiedBy>
  <cp:revision>23</cp:revision>
  <dcterms:created xsi:type="dcterms:W3CDTF">2021-11-12T15:40:22Z</dcterms:created>
  <dcterms:modified xsi:type="dcterms:W3CDTF">2021-11-13T09:47:08Z</dcterms:modified>
</cp:coreProperties>
</file>