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6" r:id="rId11"/>
    <p:sldId id="264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8C233-2D00-49EE-865E-5137C32A9D1E}" type="datetimeFigureOut">
              <a:rPr lang="uk-UA" smtClean="0"/>
              <a:pPr/>
              <a:t>19.06.2021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B59A1E-B54C-4A57-AC48-A1AA917DEF74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59A1E-B54C-4A57-AC48-A1AA917DEF74}" type="slidenum">
              <a:rPr lang="uk-UA" smtClean="0"/>
              <a:pPr/>
              <a:t>4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3108" y="357166"/>
            <a:ext cx="4857784" cy="857256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u="sng" dirty="0" smtClean="0"/>
              <a:t>Види односкладних речен</a:t>
            </a:r>
            <a:r>
              <a:rPr lang="uk-UA" sz="2400" b="1" dirty="0" smtClean="0"/>
              <a:t>ь</a:t>
            </a:r>
            <a:endParaRPr lang="uk-UA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42976" y="1785926"/>
            <a:ext cx="2214578" cy="11430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Дієслівні</a:t>
            </a:r>
          </a:p>
          <a:p>
            <a:pPr algn="ctr"/>
            <a:r>
              <a:rPr lang="uk-UA" dirty="0" smtClean="0">
                <a:solidFill>
                  <a:schemeClr val="tx1"/>
                </a:solidFill>
              </a:rPr>
              <a:t>(з головним членом у формі присудка)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214282" y="6858000"/>
            <a:ext cx="3071834" cy="60348"/>
          </a:xfrm>
        </p:spPr>
        <p:txBody>
          <a:bodyPr>
            <a:normAutofit fontScale="90000"/>
          </a:bodyPr>
          <a:lstStyle/>
          <a:p>
            <a:endParaRPr lang="uk-UA" sz="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57818" y="1714488"/>
            <a:ext cx="2286016" cy="107157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 smtClean="0">
              <a:solidFill>
                <a:schemeClr val="tx1"/>
              </a:solidFill>
            </a:endParaRPr>
          </a:p>
          <a:p>
            <a:pPr algn="ctr"/>
            <a:endParaRPr lang="uk-UA" dirty="0" smtClean="0">
              <a:solidFill>
                <a:schemeClr val="tx1"/>
              </a:solidFill>
            </a:endParaRPr>
          </a:p>
          <a:p>
            <a:pPr algn="ctr"/>
            <a:r>
              <a:rPr lang="uk-UA" b="1" dirty="0" smtClean="0">
                <a:solidFill>
                  <a:schemeClr val="tx1"/>
                </a:solidFill>
              </a:rPr>
              <a:t>Називні</a:t>
            </a:r>
          </a:p>
          <a:p>
            <a:pPr algn="ctr"/>
            <a:r>
              <a:rPr lang="uk-UA" dirty="0" smtClean="0">
                <a:solidFill>
                  <a:schemeClr val="tx1"/>
                </a:solidFill>
              </a:rPr>
              <a:t>(з головним членом у формі підмета)</a:t>
            </a:r>
          </a:p>
          <a:p>
            <a:pPr algn="ctr"/>
            <a:endParaRPr lang="uk-UA" dirty="0" smtClean="0">
              <a:solidFill>
                <a:schemeClr val="tx1"/>
              </a:solidFill>
            </a:endParaRPr>
          </a:p>
          <a:p>
            <a:pPr algn="ctr"/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3143248"/>
            <a:ext cx="1643074" cy="5000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особові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00364" y="3143248"/>
            <a:ext cx="1571636" cy="5000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 smtClean="0"/>
              <a:t>б</a:t>
            </a:r>
            <a:r>
              <a:rPr lang="uk-UA" b="1" dirty="0" err="1" smtClean="0">
                <a:solidFill>
                  <a:schemeClr val="tx1"/>
                </a:solidFill>
              </a:rPr>
              <a:t>безособові</a:t>
            </a:r>
            <a:endParaRPr lang="uk-UA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4500570"/>
            <a:ext cx="1857388" cy="7858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означено-особові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00298" y="4500570"/>
            <a:ext cx="1857388" cy="7858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неозначено-особові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86314" y="4500570"/>
            <a:ext cx="1857388" cy="7858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узагальнено-особові</a:t>
            </a:r>
            <a:endParaRPr lang="uk-UA" b="1" dirty="0">
              <a:solidFill>
                <a:schemeClr val="tx1"/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rot="5400000">
            <a:off x="2464579" y="1321579"/>
            <a:ext cx="571504" cy="35719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5643570" y="1214422"/>
            <a:ext cx="571504" cy="50006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5400000">
            <a:off x="1469209" y="2959891"/>
            <a:ext cx="204790" cy="14287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16200000" flipH="1">
            <a:off x="3071802" y="2928934"/>
            <a:ext cx="214314" cy="21431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5400000">
            <a:off x="500828" y="4071148"/>
            <a:ext cx="85725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16200000" flipH="1">
            <a:off x="1857356" y="3643314"/>
            <a:ext cx="857256" cy="8572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2143108" y="3571876"/>
            <a:ext cx="3143272" cy="9286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785794"/>
            <a:ext cx="8229600" cy="5286412"/>
          </a:xfrm>
        </p:spPr>
        <p:txBody>
          <a:bodyPr>
            <a:normAutofit fontScale="90000"/>
          </a:bodyPr>
          <a:lstStyle/>
          <a:p>
            <a:pPr algn="l"/>
            <a:r>
              <a:rPr lang="uk-UA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Запишіть речення. Визначте  вид односкладного речення.</a:t>
            </a:r>
            <a:br>
              <a:rPr lang="uk-UA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1.В Україні досліджують атом.</a:t>
            </a:r>
            <a:br>
              <a:rPr lang="uk-UA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2.Чужого научайтесь, й свого не цурайтесь</a:t>
            </a:r>
            <a:br>
              <a:rPr lang="uk-UA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3.Топчу, топчу ряст. </a:t>
            </a:r>
            <a:br>
              <a:rPr lang="uk-UA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4.Любіть Україну, як сонце любіть …</a:t>
            </a:r>
            <a:br>
              <a:rPr lang="uk-UA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5. Пахне свіжоспеченим хлібом.</a:t>
            </a:r>
            <a:br>
              <a:rPr lang="uk-UA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6.Вік </a:t>
            </a:r>
            <a:r>
              <a:rPr lang="uk-UA" sz="3600" b="1" dirty="0" err="1" smtClean="0">
                <a:latin typeface="Times New Roman" pitchFamily="18" charset="0"/>
                <a:cs typeface="Times New Roman" pitchFamily="18" charset="0"/>
              </a:rPr>
              <a:t>живи-</a:t>
            </a: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 вік учись.</a:t>
            </a:r>
            <a:br>
              <a:rPr lang="uk-UA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643050"/>
            <a:ext cx="8229600" cy="2439982"/>
          </a:xfrm>
        </p:spPr>
        <p:txBody>
          <a:bodyPr/>
          <a:lstStyle/>
          <a:p>
            <a:r>
              <a:rPr lang="uk-UA" b="1" dirty="0" smtClean="0"/>
              <a:t>Називні речення.</a:t>
            </a:r>
            <a:br>
              <a:rPr lang="uk-UA" b="1" dirty="0" smtClean="0"/>
            </a:br>
            <a:r>
              <a:rPr lang="uk-UA" b="1" dirty="0" smtClean="0"/>
              <a:t>Повні й неповні речення</a:t>
            </a:r>
            <a:endParaRPr lang="uk-U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83122"/>
          </a:xfrm>
        </p:spPr>
        <p:txBody>
          <a:bodyPr/>
          <a:lstStyle/>
          <a:p>
            <a:r>
              <a:rPr lang="uk-UA" b="1" u="sng" dirty="0" smtClean="0"/>
              <a:t>Називні речення </a:t>
            </a:r>
            <a:r>
              <a:rPr lang="uk-UA" dirty="0" smtClean="0"/>
              <a:t>– це односкладні речення </a:t>
            </a:r>
            <a:r>
              <a:rPr lang="uk-UA" b="1" u="sng" dirty="0" smtClean="0"/>
              <a:t>з головним членом підметом.</a:t>
            </a:r>
            <a:br>
              <a:rPr lang="uk-UA" b="1" u="sng" dirty="0" smtClean="0"/>
            </a:br>
            <a:r>
              <a:rPr lang="uk-UA" b="1" u="sng" dirty="0" smtClean="0"/>
              <a:t/>
            </a:r>
            <a:br>
              <a:rPr lang="uk-UA" b="1" u="sng" dirty="0" smtClean="0"/>
            </a:br>
            <a:r>
              <a:rPr lang="uk-UA" b="1" u="sng" dirty="0" smtClean="0">
                <a:solidFill>
                  <a:srgbClr val="C00000"/>
                </a:solidFill>
              </a:rPr>
              <a:t>Вкраїна.</a:t>
            </a:r>
            <a:r>
              <a:rPr lang="uk-UA" b="1" dirty="0" smtClean="0">
                <a:solidFill>
                  <a:srgbClr val="C00000"/>
                </a:solidFill>
              </a:rPr>
              <a:t>  </a:t>
            </a:r>
            <a:r>
              <a:rPr lang="uk-UA" b="1" u="sng" dirty="0" smtClean="0">
                <a:solidFill>
                  <a:srgbClr val="C00000"/>
                </a:solidFill>
              </a:rPr>
              <a:t>Степ.</a:t>
            </a:r>
            <a:endParaRPr lang="uk-UA" b="1" u="sng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1816"/>
          </a:xfrm>
        </p:spPr>
        <p:txBody>
          <a:bodyPr/>
          <a:lstStyle/>
          <a:p>
            <a:r>
              <a:rPr lang="uk-UA" b="1" u="sng" dirty="0" smtClean="0">
                <a:solidFill>
                  <a:srgbClr val="C00000"/>
                </a:solidFill>
              </a:rPr>
              <a:t>Головний член </a:t>
            </a:r>
            <a:r>
              <a:rPr lang="uk-UA" b="1" dirty="0" smtClean="0"/>
              <a:t>називного речення </a:t>
            </a:r>
            <a:r>
              <a:rPr lang="uk-UA" b="1" u="sng" dirty="0" smtClean="0">
                <a:solidFill>
                  <a:srgbClr val="C00000"/>
                </a:solidFill>
              </a:rPr>
              <a:t>виражається іменником (займенником) </a:t>
            </a:r>
            <a:r>
              <a:rPr lang="uk-UA" b="1" dirty="0" smtClean="0"/>
              <a:t>у формі називного відмінка.</a:t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sz="4800" i="1" dirty="0" smtClean="0"/>
              <a:t>Зимовий </a:t>
            </a:r>
            <a:r>
              <a:rPr lang="uk-UA" sz="4800" i="1" u="sng" dirty="0" smtClean="0"/>
              <a:t>вечір</a:t>
            </a:r>
            <a:r>
              <a:rPr lang="uk-UA" sz="4800" i="1" dirty="0" smtClean="0"/>
              <a:t>. </a:t>
            </a:r>
            <a:r>
              <a:rPr lang="uk-UA" sz="4800" i="1" u="sng" dirty="0" smtClean="0"/>
              <a:t>Ми</a:t>
            </a:r>
            <a:r>
              <a:rPr lang="uk-UA" sz="4800" i="1" dirty="0" smtClean="0"/>
              <a:t>.</a:t>
            </a:r>
            <a:endParaRPr lang="uk-UA" sz="4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68940"/>
          </a:xfrm>
        </p:spPr>
        <p:txBody>
          <a:bodyPr/>
          <a:lstStyle/>
          <a:p>
            <a:r>
              <a:rPr lang="uk-UA" b="1" dirty="0" smtClean="0"/>
              <a:t>Називне речення може складатися з кількох однорідних підметів: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sz="4800" i="1" u="sng" dirty="0" smtClean="0">
                <a:solidFill>
                  <a:srgbClr val="C00000"/>
                </a:solidFill>
              </a:rPr>
              <a:t>Вітри</a:t>
            </a:r>
            <a:r>
              <a:rPr lang="uk-UA" sz="4800" i="1" dirty="0" smtClean="0">
                <a:solidFill>
                  <a:srgbClr val="C00000"/>
                </a:solidFill>
              </a:rPr>
              <a:t> й </a:t>
            </a:r>
            <a:r>
              <a:rPr lang="uk-UA" sz="4800" i="1" u="sng" dirty="0" smtClean="0">
                <a:solidFill>
                  <a:srgbClr val="C00000"/>
                </a:solidFill>
              </a:rPr>
              <a:t>морози</a:t>
            </a:r>
            <a:r>
              <a:rPr lang="uk-UA" sz="4800" i="1" dirty="0" smtClean="0">
                <a:solidFill>
                  <a:srgbClr val="C00000"/>
                </a:solidFill>
              </a:rPr>
              <a:t>.</a:t>
            </a:r>
            <a:endParaRPr lang="uk-UA" sz="48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69006"/>
          </a:xfrm>
        </p:spPr>
        <p:txBody>
          <a:bodyPr/>
          <a:lstStyle/>
          <a:p>
            <a:r>
              <a:rPr lang="uk-UA" b="1" dirty="0" smtClean="0">
                <a:solidFill>
                  <a:srgbClr val="C00000"/>
                </a:solidFill>
              </a:rPr>
              <a:t>При іменнику-підметові можуть бути  означення:</a:t>
            </a: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i="1" dirty="0" smtClean="0">
                <a:solidFill>
                  <a:srgbClr val="C00000"/>
                </a:solidFill>
              </a:rPr>
              <a:t/>
            </a:r>
            <a:br>
              <a:rPr lang="uk-UA" i="1" dirty="0" smtClean="0">
                <a:solidFill>
                  <a:srgbClr val="C00000"/>
                </a:solidFill>
              </a:rPr>
            </a:br>
            <a:r>
              <a:rPr lang="uk-UA" b="1" dirty="0" smtClean="0">
                <a:solidFill>
                  <a:srgbClr val="C00000"/>
                </a:solidFill>
              </a:rPr>
              <a:t>та додатки:</a:t>
            </a:r>
            <a:r>
              <a:rPr lang="uk-UA" b="1" dirty="0" smtClean="0"/>
              <a:t/>
            </a:r>
            <a:br>
              <a:rPr lang="uk-UA" b="1" dirty="0" smtClean="0"/>
            </a:br>
            <a:endParaRPr lang="uk-UA" b="1" i="1" dirty="0">
              <a:solidFill>
                <a:srgbClr val="C000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 l="28125" t="22916" r="47851" b="62501"/>
          <a:stretch>
            <a:fillRect/>
          </a:stretch>
        </p:blipFill>
        <p:spPr bwMode="auto">
          <a:xfrm>
            <a:off x="2143108" y="4643446"/>
            <a:ext cx="5184358" cy="1770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 l="26367" t="44791" r="51953" b="44791"/>
          <a:stretch>
            <a:fillRect/>
          </a:stretch>
        </p:blipFill>
        <p:spPr bwMode="auto">
          <a:xfrm>
            <a:off x="0" y="2500306"/>
            <a:ext cx="5214974" cy="1409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440246"/>
          </a:xfrm>
        </p:spPr>
        <p:txBody>
          <a:bodyPr/>
          <a:lstStyle/>
          <a:p>
            <a:r>
              <a:rPr lang="uk-UA" b="1" dirty="0" smtClean="0">
                <a:solidFill>
                  <a:srgbClr val="C00000"/>
                </a:solidFill>
              </a:rPr>
              <a:t>Але</a:t>
            </a:r>
            <a:endParaRPr lang="uk-UA" b="1" dirty="0">
              <a:solidFill>
                <a:srgbClr val="C0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26953" t="58333" r="51367" b="32291"/>
          <a:stretch>
            <a:fillRect/>
          </a:stretch>
        </p:blipFill>
        <p:spPr bwMode="auto">
          <a:xfrm>
            <a:off x="1928794" y="3214686"/>
            <a:ext cx="6461171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54626"/>
          </a:xfrm>
        </p:spPr>
        <p:txBody>
          <a:bodyPr>
            <a:normAutofit fontScale="90000"/>
          </a:bodyPr>
          <a:lstStyle/>
          <a:p>
            <a:r>
              <a:rPr lang="uk-UA" sz="4900" b="1" u="sng" dirty="0" smtClean="0">
                <a:solidFill>
                  <a:srgbClr val="C00000"/>
                </a:solidFill>
              </a:rPr>
              <a:t>Увага!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b="1" dirty="0" smtClean="0"/>
              <a:t>Про дію та стан у називному реченні не йдеться , тому </a:t>
            </a:r>
            <a:r>
              <a:rPr lang="uk-UA" b="1" dirty="0" smtClean="0">
                <a:solidFill>
                  <a:srgbClr val="C00000"/>
                </a:solidFill>
              </a:rPr>
              <a:t>присудка в ньому немає й не може бути</a:t>
            </a:r>
            <a:r>
              <a:rPr lang="uk-UA" dirty="0" smtClean="0"/>
              <a:t>.</a:t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b="1" dirty="0" smtClean="0"/>
              <a:t>Називні речення </a:t>
            </a:r>
            <a:r>
              <a:rPr lang="uk-UA" b="1" dirty="0" smtClean="0">
                <a:solidFill>
                  <a:srgbClr val="C00000"/>
                </a:solidFill>
              </a:rPr>
              <a:t>не можуть поширюватися обставинами.</a:t>
            </a:r>
            <a:endParaRPr lang="uk-UA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225800"/>
          </a:xfrm>
        </p:spPr>
        <p:txBody>
          <a:bodyPr>
            <a:normAutofit fontScale="90000"/>
          </a:bodyPr>
          <a:lstStyle/>
          <a:p>
            <a:r>
              <a:rPr lang="uk-UA" b="1" u="sng" dirty="0" smtClean="0"/>
              <a:t>Неповне речення </a:t>
            </a:r>
            <a:r>
              <a:rPr lang="uk-UA" dirty="0" smtClean="0"/>
              <a:t>– це таке речення, в якому пропущений один або кілька членів, що їх можна легко встановити за змістом.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54"/>
          </a:xfrm>
        </p:spPr>
        <p:txBody>
          <a:bodyPr/>
          <a:lstStyle/>
          <a:p>
            <a:r>
              <a:rPr lang="uk-UA" b="1" dirty="0" smtClean="0"/>
              <a:t>Вправа 273</a:t>
            </a:r>
            <a:br>
              <a:rPr lang="uk-UA" b="1" dirty="0" smtClean="0"/>
            </a:br>
            <a:r>
              <a:rPr lang="uk-UA" b="1" dirty="0" smtClean="0"/>
              <a:t>Вправа 274</a:t>
            </a:r>
            <a:endParaRPr lang="uk-U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26064"/>
          </a:xfrm>
        </p:spPr>
        <p:txBody>
          <a:bodyPr>
            <a:normAutofit/>
          </a:bodyPr>
          <a:lstStyle/>
          <a:p>
            <a:r>
              <a:rPr lang="uk-UA" sz="3200" dirty="0" smtClean="0"/>
              <a:t>Література:</a:t>
            </a:r>
            <a:br>
              <a:rPr lang="uk-UA" sz="3200" dirty="0" smtClean="0"/>
            </a:br>
            <a:r>
              <a:rPr lang="uk-UA" sz="3200" b="1" dirty="0" smtClean="0"/>
              <a:t>Уроки української мови для </a:t>
            </a:r>
            <a:r>
              <a:rPr lang="uk-UA" sz="3200" b="1" dirty="0" smtClean="0"/>
              <a:t>8  </a:t>
            </a:r>
            <a:r>
              <a:rPr lang="uk-UA" sz="3200" b="1" dirty="0" smtClean="0"/>
              <a:t>класу: </a:t>
            </a:r>
            <a:r>
              <a:rPr lang="uk-UA" sz="3200" b="1" dirty="0" err="1" smtClean="0"/>
              <a:t>навч</a:t>
            </a:r>
            <a:r>
              <a:rPr lang="uk-UA" sz="3200" b="1" dirty="0" smtClean="0"/>
              <a:t>.:посібник/ С.А. </a:t>
            </a:r>
            <a:r>
              <a:rPr lang="uk-UA" sz="3200" b="1" dirty="0" err="1" smtClean="0"/>
              <a:t>Омельчук.-</a:t>
            </a:r>
            <a:r>
              <a:rPr lang="uk-UA" sz="3200" b="1" dirty="0" smtClean="0"/>
              <a:t> К.:</a:t>
            </a:r>
            <a:r>
              <a:rPr lang="uk-UA" sz="3200" b="1" dirty="0" err="1" smtClean="0"/>
              <a:t>Дивослово</a:t>
            </a:r>
            <a:r>
              <a:rPr lang="uk-UA" sz="3200" b="1" dirty="0" smtClean="0"/>
              <a:t>,2018 – с. </a:t>
            </a:r>
            <a:r>
              <a:rPr lang="uk-UA" sz="3200" b="1" dirty="0" smtClean="0"/>
              <a:t>112 </a:t>
            </a:r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uk-UA" sz="3200" b="1" dirty="0" smtClean="0"/>
              <a:t>Українська мова та література : Збірник завдань у тестовій формі :</a:t>
            </a:r>
            <a:r>
              <a:rPr lang="uk-UA" sz="3200" b="1" dirty="0" err="1" smtClean="0"/>
              <a:t>ІІч</a:t>
            </a:r>
            <a:r>
              <a:rPr lang="uk-UA" sz="3200" b="1" dirty="0" smtClean="0"/>
              <a:t>. /О.Авраменко. – Київ: Грамота, 2019</a:t>
            </a:r>
            <a:endParaRPr lang="uk-UA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108</Words>
  <PresentationFormat>Экран (4:3)</PresentationFormat>
  <Paragraphs>24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Запишіть речення. Визначте  вид односкладного речення.  1.В Україні досліджують атом. 2.Чужого научайтесь, й свого не цурайтесь 3.Топчу, топчу ряст.  4.Любіть Україну, як сонце любіть … 5. Пахне свіжоспеченим хлібом. 6.Вік живи- вік учись.   </vt:lpstr>
      <vt:lpstr>Називні речення. Повні й неповні речення</vt:lpstr>
      <vt:lpstr>Називні речення – це односкладні речення з головним членом підметом.  Вкраїна.  Степ.</vt:lpstr>
      <vt:lpstr>Головний член називного речення виражається іменником (займенником) у формі називного відмінка.  Зимовий вечір. Ми.</vt:lpstr>
      <vt:lpstr>Називне речення може складатися з кількох однорідних підметів:  Вітри й морози.</vt:lpstr>
      <vt:lpstr>При іменнику-підметові можуть бути  означення:   та додатки: </vt:lpstr>
      <vt:lpstr>Але</vt:lpstr>
      <vt:lpstr>Увага! Про дію та стан у називному реченні не йдеться , тому присудка в ньому немає й не може бути.   Називні речення не можуть поширюватися обставинами.</vt:lpstr>
      <vt:lpstr>Неповне речення – це таке речення, в якому пропущений один або кілька членів, що їх можна легко встановити за змістом.</vt:lpstr>
      <vt:lpstr>Вправа 273 Вправа 274</vt:lpstr>
      <vt:lpstr>Література: Уроки української мови для 8  класу: навч.:посібник/ С.А. Омельчук.- К.:Дивослово,2018 – с. 112  Українська мова та література : Збірник завдань у тестовій формі :ІІч. /О.Авраменко. – Київ: Грамота, 2019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Катя</dc:creator>
  <cp:lastModifiedBy>Пользователь Windows</cp:lastModifiedBy>
  <cp:revision>10</cp:revision>
  <dcterms:created xsi:type="dcterms:W3CDTF">2020-12-17T08:09:09Z</dcterms:created>
  <dcterms:modified xsi:type="dcterms:W3CDTF">2021-06-19T11:31:31Z</dcterms:modified>
</cp:coreProperties>
</file>