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2" r:id="rId2"/>
    <p:sldId id="309" r:id="rId3"/>
    <p:sldId id="291" r:id="rId4"/>
    <p:sldId id="290" r:id="rId5"/>
    <p:sldId id="287" r:id="rId6"/>
    <p:sldId id="292" r:id="rId7"/>
    <p:sldId id="293" r:id="rId8"/>
    <p:sldId id="298" r:id="rId9"/>
    <p:sldId id="299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1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54" y="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12B73-EF3E-4621-8A40-EE9A983E4C4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9633F-E18A-4268-94F4-23110ACF3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97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watch?v=paeywpowk1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632848" cy="367240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/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>
                <a:solidFill>
                  <a:srgbClr val="0070C0"/>
                </a:solidFill>
              </a:rPr>
              <a:t/>
            </a:r>
            <a:br>
              <a:rPr lang="ru-RU" b="1" i="1" dirty="0">
                <a:solidFill>
                  <a:srgbClr val="0070C0"/>
                </a:solidFill>
              </a:rPr>
            </a:br>
            <a:r>
              <a:rPr lang="ru-RU" b="1" i="1" dirty="0" smtClean="0">
                <a:solidFill>
                  <a:srgbClr val="0070C0"/>
                </a:solidFill>
              </a:rPr>
              <a:t/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>
                <a:solidFill>
                  <a:srgbClr val="0070C0"/>
                </a:solidFill>
              </a:rPr>
              <a:t/>
            </a:r>
            <a:br>
              <a:rPr lang="ru-RU" b="1" i="1" dirty="0">
                <a:solidFill>
                  <a:srgbClr val="0070C0"/>
                </a:solidFill>
              </a:rPr>
            </a:br>
            <a:r>
              <a:rPr lang="ru-RU" sz="6000" i="1" dirty="0" smtClean="0">
                <a:solidFill>
                  <a:schemeClr val="accent1">
                    <a:lumMod val="75000"/>
                  </a:schemeClr>
                </a:solidFill>
              </a:rPr>
              <a:t>Складнопідрядні </a:t>
            </a:r>
            <a:r>
              <a:rPr lang="ru-RU" sz="6000" i="1" dirty="0" err="1">
                <a:solidFill>
                  <a:schemeClr val="accent1">
                    <a:lumMod val="75000"/>
                  </a:schemeClr>
                </a:solidFill>
              </a:rPr>
              <a:t>речення</a:t>
            </a: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</a:rPr>
              <a:t> з </a:t>
            </a:r>
            <a:r>
              <a:rPr lang="ru-RU" sz="6000" i="1" dirty="0" err="1">
                <a:solidFill>
                  <a:schemeClr val="accent1">
                    <a:lumMod val="75000"/>
                  </a:schemeClr>
                </a:solidFill>
              </a:rPr>
              <a:t>підрядними</a:t>
            </a: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</a:rPr>
              <a:t> причини</a:t>
            </a:r>
            <a:r>
              <a:rPr lang="ru-RU" sz="6000" i="1" dirty="0" smtClean="0">
                <a:solidFill>
                  <a:schemeClr val="accent1">
                    <a:lumMod val="75000"/>
                  </a:schemeClr>
                </a:solidFill>
              </a:rPr>
              <a:t>, мети, </a:t>
            </a:r>
            <a:r>
              <a:rPr lang="ru-RU" sz="6000" i="1" dirty="0" err="1" smtClean="0">
                <a:solidFill>
                  <a:schemeClr val="accent1">
                    <a:lumMod val="75000"/>
                  </a:schemeClr>
                </a:solidFill>
              </a:rPr>
              <a:t>умови</a:t>
            </a:r>
            <a:r>
              <a:rPr lang="ru-RU" sz="60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ru-RU" sz="6000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b="1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b="1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rgbClr val="0070C0"/>
                </a:solidFill>
              </a:rPr>
              <a:t/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>
                <a:solidFill>
                  <a:srgbClr val="0070C0"/>
                </a:solidFill>
              </a:rPr>
              <a:t/>
            </a:r>
            <a:br>
              <a:rPr lang="ru-RU" b="1" i="1" dirty="0">
                <a:solidFill>
                  <a:srgbClr val="0070C0"/>
                </a:solidFill>
              </a:rPr>
            </a:b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475656" y="4797152"/>
            <a:ext cx="6624736" cy="10801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3717032"/>
            <a:ext cx="3383484" cy="290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2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71420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5">
                    <a:lumMod val="50000"/>
                  </a:schemeClr>
                </a:solidFill>
              </a:rPr>
              <a:t>Домашнє завдання</a:t>
            </a:r>
            <a:endParaRPr lang="uk-UA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77180" y="2276872"/>
            <a:ext cx="8239944" cy="39604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Повторити </a:t>
            </a:r>
            <a:r>
              <a:rPr lang="ru-RU" dirty="0" smtClean="0"/>
              <a:t>§ 24;</a:t>
            </a:r>
          </a:p>
          <a:p>
            <a:pPr marL="0" indent="0" algn="just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 вправу 5 на с.89 та домашню вправу на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с.89</a:t>
            </a:r>
          </a:p>
          <a:p>
            <a:pPr marL="0" indent="0" algn="just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підручником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Авраменка.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К. : Грамота,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0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Словниковий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диктант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39944" cy="49685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В,в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)улиця 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Я,я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рославів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В,в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..ший,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нян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чити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з..їхати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Е,е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поха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В,в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ідродження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приїж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ати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єкція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мовно/літературний,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недо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/читав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контрас..ний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пес..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ливий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віч/на/віч,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гіган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ський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жовто/блакитний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жовто/гарячий, навіки/віків, що/денно,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що/б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дистриб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ютор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ні/як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по/зимовому, на/добраніч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оки/що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через/те/що,(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Р,р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іздво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Х,х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ристове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Н,н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овий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рік,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возз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..єднання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на/зло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овто/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бокий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ясно/вельможний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день/у/день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тримай/но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що/найдовша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скільки/то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061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Словниковий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диктант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39944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Вулиця Ярославів Вал, менший, няньчити, з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їхати,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епоха Відродження, приїжджати,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єкція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мовно-літературний, недочитав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контрастний,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пестливий,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віч-на-віч, гігантський, жовто-блакитний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жовтогарячий, навіки-віків, щоденно,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щоб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дистриб’ютор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ніяк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по-зимовому,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на добраніч, 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що, через те що,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Різдво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Христове, Новий рік, возз’єднання, на зло, </a:t>
            </a:r>
          </a:p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жовтобокий, ясновельможний, день у день, тримай-но, щонайдовша, скільки-то.</a:t>
            </a:r>
          </a:p>
        </p:txBody>
      </p:sp>
    </p:spTree>
    <p:extLst>
      <p:ext uri="{BB962C8B-B14F-4D97-AF65-F5344CB8AC3E}">
        <p14:creationId xmlns:p14="http://schemas.microsoft.com/office/powerpoint/2010/main" val="98073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Нижний колонтитул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400" smtClean="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05053"/>
            <a:ext cx="8229600" cy="1143000"/>
          </a:xfrm>
        </p:spPr>
        <p:txBody>
          <a:bodyPr/>
          <a:lstStyle/>
          <a:p>
            <a:pPr eaLnBrk="1" hangingPunct="1"/>
            <a:r>
              <a:rPr lang="uk-UA" altLang="ru-RU" b="1" i="1" smtClean="0">
                <a:solidFill>
                  <a:srgbClr val="0070C0"/>
                </a:solidFill>
              </a:rPr>
              <a:t>Відредагуйте словосполучення:</a:t>
            </a:r>
            <a:endParaRPr lang="ru-RU" altLang="ru-RU" b="1" i="1" smtClean="0">
              <a:solidFill>
                <a:srgbClr val="0070C0"/>
              </a:solidFill>
            </a:endParaRP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786" y="836699"/>
            <a:ext cx="8569647" cy="5184601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uk-UA" altLang="ru-RU" sz="3400" b="1" dirty="0">
                <a:latin typeface="Times New Roman" panose="02020603050405020304" pitchFamily="18" charset="0"/>
              </a:rPr>
              <a:t>м</a:t>
            </a:r>
            <a:r>
              <a:rPr lang="uk-UA" altLang="ru-RU" sz="3400" b="1" dirty="0" smtClean="0">
                <a:latin typeface="Times New Roman" panose="02020603050405020304" pitchFamily="18" charset="0"/>
              </a:rPr>
              <a:t>андрувати по містам</a:t>
            </a:r>
          </a:p>
          <a:p>
            <a:pPr eaLnBrk="1" hangingPunct="1">
              <a:buFontTx/>
              <a:buNone/>
            </a:pPr>
            <a:endParaRPr lang="uk-UA" altLang="ru-RU" sz="3400" b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400" b="1" dirty="0">
                <a:latin typeface="Times New Roman" panose="02020603050405020304" pitchFamily="18" charset="0"/>
              </a:rPr>
              <a:t>п</a:t>
            </a:r>
            <a:r>
              <a:rPr lang="uk-UA" altLang="ru-RU" sz="3400" b="1" dirty="0" smtClean="0">
                <a:latin typeface="Times New Roman" panose="02020603050405020304" pitchFamily="18" charset="0"/>
              </a:rPr>
              <a:t>ересікати дорогу</a:t>
            </a:r>
          </a:p>
          <a:p>
            <a:pPr eaLnBrk="1" hangingPunct="1">
              <a:buFontTx/>
              <a:buNone/>
            </a:pPr>
            <a:endParaRPr lang="uk-UA" altLang="ru-RU" sz="3400" b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400" b="1" dirty="0">
                <a:latin typeface="Times New Roman" panose="02020603050405020304" pitchFamily="18" charset="0"/>
              </a:rPr>
              <a:t>п</a:t>
            </a:r>
            <a:r>
              <a:rPr lang="uk-UA" altLang="ru-RU" sz="3400" b="1" dirty="0" smtClean="0">
                <a:latin typeface="Times New Roman" panose="02020603050405020304" pitchFamily="18" charset="0"/>
              </a:rPr>
              <a:t>оводитися відповідно вимог</a:t>
            </a:r>
          </a:p>
          <a:p>
            <a:pPr eaLnBrk="1" hangingPunct="1">
              <a:buFontTx/>
              <a:buNone/>
            </a:pPr>
            <a:endParaRPr lang="uk-UA" altLang="ru-RU" sz="3400" b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400" b="1" dirty="0" smtClean="0">
                <a:latin typeface="Times New Roman" panose="02020603050405020304" pitchFamily="18" charset="0"/>
              </a:rPr>
              <a:t>далекий путь</a:t>
            </a:r>
          </a:p>
          <a:p>
            <a:pPr eaLnBrk="1" hangingPunct="1">
              <a:buFontTx/>
              <a:buNone/>
            </a:pPr>
            <a:endParaRPr lang="uk-UA" altLang="ru-RU" sz="3400" b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400" b="1" dirty="0">
                <a:latin typeface="Times New Roman" panose="02020603050405020304" pitchFamily="18" charset="0"/>
              </a:rPr>
              <a:t>у</a:t>
            </a:r>
            <a:r>
              <a:rPr lang="uk-UA" altLang="ru-RU" sz="3400" b="1" dirty="0" smtClean="0">
                <a:latin typeface="Times New Roman" panose="02020603050405020304" pitchFamily="18" charset="0"/>
              </a:rPr>
              <a:t> випадку потреби</a:t>
            </a:r>
          </a:p>
          <a:p>
            <a:pPr eaLnBrk="1" hangingPunct="1">
              <a:buFontTx/>
              <a:buNone/>
            </a:pPr>
            <a:endParaRPr lang="ru-RU" altLang="ru-RU" sz="3400" b="1" dirty="0" smtClean="0">
              <a:latin typeface="Times New Roman" panose="02020603050405020304" pitchFamily="18" charset="0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65830" y="1268760"/>
            <a:ext cx="6336704" cy="531697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uk-UA" alt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м</a:t>
            </a:r>
            <a:r>
              <a:rPr lang="uk-UA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андрувати містами</a:t>
            </a:r>
          </a:p>
          <a:p>
            <a:pPr eaLnBrk="1" hangingPunct="1">
              <a:buFontTx/>
              <a:buNone/>
            </a:pPr>
            <a:endParaRPr lang="uk-UA" altLang="ru-RU" sz="32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п</a:t>
            </a:r>
            <a:r>
              <a:rPr lang="uk-UA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еретинати дорогу</a:t>
            </a:r>
          </a:p>
          <a:p>
            <a:pPr eaLnBrk="1" hangingPunct="1">
              <a:buFontTx/>
              <a:buNone/>
            </a:pPr>
            <a:endParaRPr lang="uk-UA" altLang="ru-RU" sz="32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None/>
            </a:pPr>
            <a:r>
              <a:rPr lang="uk-UA" alt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поводитися відповідно </a:t>
            </a:r>
            <a:r>
              <a:rPr lang="uk-UA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до вимог</a:t>
            </a:r>
          </a:p>
          <a:p>
            <a:pPr>
              <a:buNone/>
            </a:pPr>
            <a:endParaRPr lang="uk-UA" altLang="ru-RU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далека путь</a:t>
            </a:r>
          </a:p>
          <a:p>
            <a:pPr eaLnBrk="1" hangingPunct="1">
              <a:buFontTx/>
              <a:buNone/>
            </a:pPr>
            <a:endParaRPr lang="uk-UA" altLang="ru-RU" sz="32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uk-UA" alt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у</a:t>
            </a:r>
            <a:r>
              <a:rPr lang="uk-UA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разі потреби</a:t>
            </a:r>
          </a:p>
        </p:txBody>
      </p:sp>
    </p:spTree>
    <p:extLst>
      <p:ext uri="{BB962C8B-B14F-4D97-AF65-F5344CB8AC3E}">
        <p14:creationId xmlns:p14="http://schemas.microsoft.com/office/powerpoint/2010/main" val="122043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664665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Синтаксичний марафон</a:t>
            </a:r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1047969"/>
            <a:ext cx="7929618" cy="5500726"/>
          </a:xfrm>
        </p:spPr>
        <p:txBody>
          <a:bodyPr>
            <a:normAutofit/>
          </a:bodyPr>
          <a:lstStyle/>
          <a:p>
            <a:pPr lvl="0"/>
            <a:r>
              <a:rPr lang="ru-RU" sz="177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 мовознавства, що вивчає словосполучення та </a:t>
            </a:r>
            <a:r>
              <a:rPr lang="ru-RU" sz="177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uk-UA" sz="177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uk-UA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 мовознавства, що вивчає розділові  знаки</a:t>
            </a:r>
            <a:r>
              <a:rPr lang="uk-UA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?  </a:t>
            </a:r>
            <a:endParaRPr lang="ru-RU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Граматична основа —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… </a:t>
            </a:r>
            <a:r>
              <a:rPr lang="uk-UA" sz="1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член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вказує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про кого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говориться </a:t>
            </a:r>
            <a:r>
              <a:rPr lang="ru-RU" sz="1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реченні</a:t>
            </a:r>
            <a:r>
              <a:rPr lang="ru-RU"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член речення, що вказує, що робить підмет чи який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є?</a:t>
            </a:r>
          </a:p>
          <a:p>
            <a:pPr lvl="0"/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рівноправні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lvl="0"/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Кома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частинами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ставиться?</a:t>
            </a:r>
          </a:p>
          <a:p>
            <a:pPr lvl="0"/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Яке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складнопідрядним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Назвіть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складнопідрядних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речень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uk-UA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 може пояснювати </a:t>
            </a:r>
            <a:r>
              <a:rPr lang="uk-UA"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підрядне </a:t>
            </a:r>
            <a:r>
              <a:rPr lang="uk-UA" sz="1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речення? </a:t>
            </a:r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Яке місце щодо головного може посідати підрядна частина?</a:t>
            </a:r>
          </a:p>
          <a:p>
            <a:r>
              <a:rPr lang="uk-UA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 можуть бути в головній частині вказівні слова? </a:t>
            </a:r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Якими частинами мови можуть бути сполучні слова?</a:t>
            </a:r>
            <a:endParaRPr lang="ru-RU" sz="18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6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7"/>
            <a:ext cx="4258816" cy="1887227"/>
          </a:xfrm>
        </p:spPr>
        <p:txBody>
          <a:bodyPr>
            <a:noAutofit/>
          </a:bodyPr>
          <a:lstStyle/>
          <a:p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Зв’язки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між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видом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підрядної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частини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й словом, яке вона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пояснює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головній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частині</a:t>
            </a:r>
            <a:r>
              <a:rPr lang="ru-RU" sz="200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000" smtClean="0">
                <a:solidFill>
                  <a:schemeClr val="accent6">
                    <a:lumMod val="50000"/>
                  </a:schemeClr>
                </a:solidFill>
              </a:rPr>
              <a:t>нагаду­ють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зв’язки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між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членами простого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речення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383"/>
            <a:ext cx="4345669" cy="4464496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69" y="2161865"/>
            <a:ext cx="4592132" cy="4525963"/>
          </a:xfrm>
        </p:spPr>
      </p:pic>
    </p:spTree>
    <p:extLst>
      <p:ext uri="{BB962C8B-B14F-4D97-AF65-F5344CB8AC3E}">
        <p14:creationId xmlns:p14="http://schemas.microsoft.com/office/powerpoint/2010/main" val="10190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9" y="28099"/>
            <a:ext cx="9091640" cy="60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9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29000"/>
            <a:ext cx="8784976" cy="19604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54" y="274638"/>
            <a:ext cx="8411526" cy="221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b="1">
                <a:solidFill>
                  <a:srgbClr val="0070C0"/>
                </a:solidFill>
              </a:rPr>
              <a:t>Синтаксичний практикум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39944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Доведіть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подані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є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складнопідрядними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підрядними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частинами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причини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Ніколи  не  прагни  товариства  людей  лихих,  через  те  що  серця  їхні привчені  до  насильства.  Оскільки  дражливе  слово  викликає  злість,  людина  гаряча  здіймає  сварку.  Лагідна  ж  людина  сварку  втихомирює,  тому що  її  розважливість  гасить  гнів.  Переконати  можна  мудрістю  й 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довготерпеливістю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 бо  м’який  язик  ломить  і  </a:t>
            </a:r>
            <a:r>
              <a:rPr lang="uk-UA" sz="2800">
                <a:latin typeface="Times New Roman" pitchFamily="18" charset="0"/>
                <a:cs typeface="Times New Roman" pitchFamily="18" charset="0"/>
              </a:rPr>
              <a:t>тверду  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кістку</a:t>
            </a:r>
            <a:r>
              <a:rPr lang="uk-UA" sz="28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(З  </a:t>
            </a:r>
            <a:r>
              <a:rPr lang="uk-UA" sz="2800">
                <a:latin typeface="Times New Roman" pitchFamily="18" charset="0"/>
                <a:cs typeface="Times New Roman" pitchFamily="18" charset="0"/>
              </a:rPr>
              <a:t>Біблії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00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l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248036"/>
            <a:ext cx="8208912" cy="864096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Підрядна частина може </a:t>
            </a:r>
            <a:r>
              <a:rPr lang="uk-UA" sz="24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стояти стосовно </a:t>
            </a: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головної: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907704" y="2824520"/>
            <a:ext cx="5102224" cy="49144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еред нею (рідше)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55576" y="1178006"/>
            <a:ext cx="6840759" cy="57606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(найчастіше)</a:t>
            </a:r>
            <a:r>
              <a:rPr lang="uk-UA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після головної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83768" y="4725144"/>
            <a:ext cx="5040560" cy="6480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середині  неї (зрідка)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1916832"/>
            <a:ext cx="8208912" cy="8640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сумуй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uk-UA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вимкнувся </a:t>
            </a:r>
            <a:r>
              <a:rPr lang="uk-UA" sz="1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(не «виключився»)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мобільник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5517232"/>
            <a:ext cx="8208912" cy="100811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[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Людина,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 бути успішною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повинна </a:t>
            </a:r>
          </a:p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здобувати 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(не «отримувати»)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знання</a:t>
            </a: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7888" y="3359556"/>
            <a:ext cx="8208912" cy="128727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Оскільки на вулиці холодно й мокро</a:t>
            </a: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перебуватимемо 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(не «знаходитимемося») 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теплому приміщенні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3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929"/>
            <a:ext cx="8393875" cy="694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4" y="5514"/>
            <a:ext cx="7604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b="1">
                <a:solidFill>
                  <a:srgbClr val="0070C0"/>
                </a:solidFill>
              </a:rPr>
              <a:t>Синтаксичний практикум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39944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Перепишіть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й 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підкресліть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у  кожному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реченні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граматичні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Поставте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головної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до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підрядної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1. Щоб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перемогти  зло,  нам  потрібні  любов  і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співчуття  								(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Мати  Тереза).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2. Схиляйся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тільки  для  того,  щоби  підняти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слабших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Епікур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								</a:t>
            </a:r>
          </a:p>
          <a:p>
            <a:pPr marL="0" indent="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3. Можемо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стати  над  прірвою  в  полі,  щоб  одвертати  людей  од  біди  голосом  пісні і  доброї  волі  (П.  Воронько).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4. Один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лиш  вибір  —  плисти  проти  плину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били  в  груди,  а  не  в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спину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(Л.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Михайлів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людьми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тобі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не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студно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 не  скупись 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ласку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і  тепло  (П.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Камінський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34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b="1">
                <a:solidFill>
                  <a:srgbClr val="0070C0"/>
                </a:solidFill>
              </a:rPr>
              <a:t>Синтаксичний практикум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80728"/>
            <a:ext cx="8239944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З’ясуйте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поданих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речень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підрядна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мети.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Відповідь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обґрунтуйте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І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тая сила,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бігу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спинила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(І. Франко).</a:t>
            </a:r>
          </a:p>
          <a:p>
            <a:pPr marL="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росли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розумними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щасливими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Квітневий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зумієш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мною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бути? (М. Вороний).</a:t>
            </a:r>
          </a:p>
        </p:txBody>
      </p:sp>
    </p:spTree>
    <p:extLst>
      <p:ext uri="{BB962C8B-B14F-4D97-AF65-F5344CB8AC3E}">
        <p14:creationId xmlns:p14="http://schemas.microsoft.com/office/powerpoint/2010/main" val="56433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2330"/>
            <a:ext cx="8229600" cy="27248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64904"/>
            <a:ext cx="9144000" cy="44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2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71420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accent5">
                    <a:lumMod val="50000"/>
                  </a:schemeClr>
                </a:solidFill>
              </a:rPr>
              <a:t>Інтерактивна вправа «Характеристика складних речень</a:t>
            </a:r>
            <a:r>
              <a:rPr lang="uk-UA" b="1" i="1" dirty="0" smtClean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lang="uk-UA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77180" y="2276872"/>
            <a:ext cx="8239944" cy="39604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b="1" u="sng" dirty="0">
                <a:hlinkClick r:id="rId2"/>
              </a:rPr>
              <a:t>https://</a:t>
            </a:r>
            <a:r>
              <a:rPr lang="uk-UA" sz="2400" b="1" u="sng" dirty="0" smtClean="0">
                <a:hlinkClick r:id="rId2"/>
              </a:rPr>
              <a:t>learningapps.org/watch?v=paeywpowk18</a:t>
            </a:r>
            <a:endParaRPr lang="uk-UA" sz="2400" b="1" u="sng" dirty="0" smtClean="0"/>
          </a:p>
          <a:p>
            <a:pPr marL="0" indent="0" algn="just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3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777875" y="0"/>
            <a:ext cx="8605838" cy="6513513"/>
          </a:xfrm>
          <a:prstGeom prst="round2DiagRect">
            <a:avLst/>
          </a:prstGeom>
          <a:ln w="349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3802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4991100"/>
            <a:ext cx="143986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Rectangle 12"/>
          <p:cNvSpPr>
            <a:spLocks noChangeArrowheads="1"/>
          </p:cNvSpPr>
          <p:nvPr/>
        </p:nvSpPr>
        <p:spPr bwMode="auto">
          <a:xfrm>
            <a:off x="971550" y="9810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2811269" y="2296508"/>
            <a:ext cx="39993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1600" b="1" dirty="0" err="1"/>
              <a:t>Презентац</a:t>
            </a:r>
            <a:r>
              <a:rPr lang="uk-UA" sz="1600" b="1" dirty="0" err="1"/>
              <a:t>ію</a:t>
            </a:r>
            <a:r>
              <a:rPr lang="uk-UA" sz="1600" b="1" dirty="0"/>
              <a:t> підготувала  </a:t>
            </a:r>
            <a:endParaRPr lang="ru-RU" sz="1600" dirty="0"/>
          </a:p>
          <a:p>
            <a:pPr algn="ctr"/>
            <a:r>
              <a:rPr lang="uk-UA" sz="1600" dirty="0"/>
              <a:t>Гнатюк Олена Василівна,</a:t>
            </a:r>
            <a:endParaRPr lang="ru-RU" sz="1600" dirty="0"/>
          </a:p>
          <a:p>
            <a:pPr algn="ctr"/>
            <a:r>
              <a:rPr lang="uk-UA" sz="1600" dirty="0"/>
              <a:t>учитель Спеціалізованої школи № 211</a:t>
            </a:r>
            <a:endParaRPr lang="ru-RU" sz="1600" dirty="0"/>
          </a:p>
          <a:p>
            <a:pPr algn="ctr"/>
            <a:r>
              <a:rPr lang="uk-UA" sz="1600" dirty="0"/>
              <a:t>з поглибленим вивченням англійської мови</a:t>
            </a:r>
            <a:endParaRPr lang="ru-RU" sz="1600" dirty="0"/>
          </a:p>
          <a:p>
            <a:pPr algn="ctr"/>
            <a:r>
              <a:rPr lang="uk-UA" sz="1600" dirty="0"/>
              <a:t>Оболонського району м. Києва.</a:t>
            </a:r>
          </a:p>
          <a:p>
            <a:pPr algn="ctr"/>
            <a:r>
              <a:rPr lang="uk-UA" sz="1600" dirty="0" smtClean="0"/>
              <a:t>2021 </a:t>
            </a:r>
            <a:r>
              <a:rPr lang="uk-UA" sz="1600" dirty="0"/>
              <a:t>р.</a:t>
            </a: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1912938" y="978198"/>
            <a:ext cx="54768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 dirty="0"/>
              <a:t>Складнопідрядні </a:t>
            </a:r>
            <a:r>
              <a:rPr lang="ru-RU" b="1" dirty="0" err="1"/>
              <a:t>речення</a:t>
            </a:r>
            <a:r>
              <a:rPr lang="ru-RU" b="1" dirty="0"/>
              <a:t> з </a:t>
            </a:r>
            <a:r>
              <a:rPr lang="ru-RU" b="1" dirty="0" err="1"/>
              <a:t>підрядними</a:t>
            </a:r>
            <a:r>
              <a:rPr lang="ru-RU" b="1" dirty="0"/>
              <a:t> причини, мети, </a:t>
            </a:r>
            <a:r>
              <a:rPr lang="ru-RU" b="1" dirty="0" err="1"/>
              <a:t>умови</a:t>
            </a:r>
            <a:r>
              <a:rPr lang="ru-RU" b="1" dirty="0"/>
              <a:t>.</a:t>
            </a:r>
            <a:endParaRPr lang="ru-RU" b="1" dirty="0"/>
          </a:p>
          <a:p>
            <a:pPr algn="ctr"/>
            <a:r>
              <a:rPr lang="uk-UA" smtClean="0"/>
              <a:t>Українська </a:t>
            </a:r>
            <a:r>
              <a:rPr lang="uk-UA" dirty="0"/>
              <a:t>мова. </a:t>
            </a:r>
            <a:r>
              <a:rPr lang="uk-UA" dirty="0" smtClean="0"/>
              <a:t>9 </a:t>
            </a:r>
            <a:r>
              <a:rPr lang="uk-UA" dirty="0" smtClean="0"/>
              <a:t>клас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6654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831</Words>
  <Application>Microsoft Office PowerPoint</Application>
  <PresentationFormat>Экран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    Складнопідрядні речення з підрядними причини, мети, умови     </vt:lpstr>
      <vt:lpstr>Домашнє завдання</vt:lpstr>
      <vt:lpstr> Словниковий диктант </vt:lpstr>
      <vt:lpstr> Словниковий диктант </vt:lpstr>
      <vt:lpstr>Відредагуйте словосполучення:</vt:lpstr>
      <vt:lpstr>«Синтаксичний марафон»</vt:lpstr>
      <vt:lpstr>Зв’язки між видом підрядної частини й словом, яке вона пояснює в головній частині, нагаду­ють зв’язки між членами простого речення</vt:lpstr>
      <vt:lpstr>Презентация PowerPoint</vt:lpstr>
      <vt:lpstr>Презентация PowerPoint</vt:lpstr>
      <vt:lpstr>Синтаксичний практикум</vt:lpstr>
      <vt:lpstr>Презентация PowerPoint</vt:lpstr>
      <vt:lpstr>Презентация PowerPoint</vt:lpstr>
      <vt:lpstr>Презентация PowerPoint</vt:lpstr>
      <vt:lpstr>Синтаксичний практикум</vt:lpstr>
      <vt:lpstr>Синтаксичний практикум</vt:lpstr>
      <vt:lpstr>Презентация PowerPoint</vt:lpstr>
      <vt:lpstr>Інтерактивна вправа «Характеристика складних речень»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ALLA</dc:creator>
  <cp:lastModifiedBy>Admin</cp:lastModifiedBy>
  <cp:revision>101</cp:revision>
  <dcterms:created xsi:type="dcterms:W3CDTF">2012-10-24T15:35:53Z</dcterms:created>
  <dcterms:modified xsi:type="dcterms:W3CDTF">2022-01-28T18:54:34Z</dcterms:modified>
</cp:coreProperties>
</file>