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319" r:id="rId2"/>
    <p:sldId id="322" r:id="rId3"/>
    <p:sldId id="301" r:id="rId4"/>
    <p:sldId id="302" r:id="rId5"/>
    <p:sldId id="323" r:id="rId6"/>
    <p:sldId id="324" r:id="rId7"/>
    <p:sldId id="273" r:id="rId8"/>
    <p:sldId id="326" r:id="rId9"/>
    <p:sldId id="327" r:id="rId10"/>
    <p:sldId id="328" r:id="rId11"/>
    <p:sldId id="330" r:id="rId12"/>
    <p:sldId id="309" r:id="rId13"/>
    <p:sldId id="265" r:id="rId14"/>
    <p:sldId id="263" r:id="rId15"/>
    <p:sldId id="261" r:id="rId16"/>
    <p:sldId id="264" r:id="rId17"/>
    <p:sldId id="288" r:id="rId18"/>
    <p:sldId id="313" r:id="rId19"/>
    <p:sldId id="276" r:id="rId20"/>
    <p:sldId id="314" r:id="rId21"/>
    <p:sldId id="315" r:id="rId22"/>
    <p:sldId id="282" r:id="rId23"/>
    <p:sldId id="33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0B83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78" autoAdjust="0"/>
    <p:restoredTop sz="86342" autoAdjust="0"/>
  </p:normalViewPr>
  <p:slideViewPr>
    <p:cSldViewPr>
      <p:cViewPr varScale="1">
        <p:scale>
          <a:sx n="64" d="100"/>
          <a:sy n="64" d="100"/>
        </p:scale>
        <p:origin x="-3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9F088-97E9-4F07-A85E-68FBED9205BE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B9E8-984F-4641-85C5-C9F0A5BBCD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7923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8597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490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9614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2122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9547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8410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862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B9E8-984F-4641-85C5-C9F0A5BBCD2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862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gif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4464496"/>
          </a:xfrm>
        </p:spPr>
        <p:txBody>
          <a:bodyPr/>
          <a:lstStyle/>
          <a:p>
            <a:r>
              <a:rPr lang="uk-UA" dirty="0" smtClean="0"/>
              <a:t>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6400800" cy="3832449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rgbClr val="002060"/>
                </a:solidFill>
              </a:rPr>
              <a:t>Тема уроку:  </a:t>
            </a:r>
            <a:r>
              <a:rPr lang="uk-UA" sz="4400" b="1" dirty="0" smtClean="0">
                <a:solidFill>
                  <a:srgbClr val="FF0000"/>
                </a:solidFill>
              </a:rPr>
              <a:t>Стандартний вигляд числа</a:t>
            </a:r>
          </a:p>
        </p:txBody>
      </p:sp>
      <p:pic>
        <p:nvPicPr>
          <p:cNvPr id="5" name="Picture 2" descr="D:\Картинки и анимация\matma.jp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29000"/>
            <a:ext cx="3672408" cy="280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637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 smtClean="0">
                <a:solidFill>
                  <a:srgbClr val="C00000"/>
                </a:solidFill>
              </a:rPr>
              <a:t>Кросенс</a:t>
            </a:r>
            <a:r>
              <a:rPr lang="uk-UA" b="1" dirty="0" smtClean="0">
                <a:solidFill>
                  <a:srgbClr val="C00000"/>
                </a:solidFill>
              </a:rPr>
              <a:t> :</a:t>
            </a:r>
            <a:r>
              <a:rPr lang="uk-UA" dirty="0" smtClean="0"/>
              <a:t> </a:t>
            </a:r>
            <a:r>
              <a:rPr lang="uk-UA" b="1" i="1" dirty="0" smtClean="0">
                <a:solidFill>
                  <a:srgbClr val="7030A0"/>
                </a:solidFill>
              </a:rPr>
              <a:t>« Що об’єднує всі ці поняття?»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4" name="Объект 3" descr="Описание: -16-638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19" t="15590" r="3092"/>
          <a:stretch/>
        </p:blipFill>
        <p:spPr bwMode="auto">
          <a:xfrm>
            <a:off x="827584" y="1591056"/>
            <a:ext cx="1872208" cy="1648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Описание: -17-63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" t="13388" r="52500"/>
          <a:stretch/>
        </p:blipFill>
        <p:spPr bwMode="auto">
          <a:xfrm>
            <a:off x="827584" y="3332044"/>
            <a:ext cx="1800200" cy="1648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Описание: -17-63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13388" b="3402"/>
          <a:stretch/>
        </p:blipFill>
        <p:spPr bwMode="auto">
          <a:xfrm>
            <a:off x="6261879" y="1666527"/>
            <a:ext cx="1728192" cy="164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Описание: -15-63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045" r="47499"/>
          <a:stretch/>
        </p:blipFill>
        <p:spPr bwMode="auto">
          <a:xfrm>
            <a:off x="3509957" y="5213625"/>
            <a:ext cx="1838514" cy="158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Описание: -15-63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20045"/>
          <a:stretch/>
        </p:blipFill>
        <p:spPr bwMode="auto">
          <a:xfrm>
            <a:off x="6261879" y="5299045"/>
            <a:ext cx="1746119" cy="1558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Описание: -14-63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707" r="49990"/>
          <a:stretch/>
        </p:blipFill>
        <p:spPr bwMode="auto">
          <a:xfrm>
            <a:off x="6234838" y="3390938"/>
            <a:ext cx="1800200" cy="1650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Описание: -14-63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509" t="19970" r="2502" b="3737"/>
          <a:stretch/>
        </p:blipFill>
        <p:spPr bwMode="auto">
          <a:xfrm>
            <a:off x="827584" y="5143925"/>
            <a:ext cx="1944216" cy="1650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88" r="50000"/>
          <a:stretch/>
        </p:blipFill>
        <p:spPr bwMode="auto">
          <a:xfrm>
            <a:off x="3509957" y="1652039"/>
            <a:ext cx="1838514" cy="1663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Знак Питання Картинк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8562" y="3489213"/>
            <a:ext cx="1839909" cy="15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225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6600" b="1" i="1" dirty="0" smtClean="0">
                <a:solidFill>
                  <a:srgbClr val="FFFF00"/>
                </a:solidFill>
              </a:rPr>
              <a:t>Запрошення </a:t>
            </a:r>
            <a:r>
              <a:rPr lang="ru-RU" sz="6600" b="1" i="1" dirty="0" smtClean="0">
                <a:solidFill>
                  <a:srgbClr val="FFFF00"/>
                </a:solidFill>
              </a:rPr>
              <a:t> </a:t>
            </a:r>
            <a:endParaRPr lang="ru-RU" sz="6600" b="1" i="1" dirty="0">
              <a:solidFill>
                <a:srgbClr val="FFFF00"/>
              </a:solidFill>
            </a:endParaRPr>
          </a:p>
        </p:txBody>
      </p:sp>
      <p:pic>
        <p:nvPicPr>
          <p:cNvPr id="11" name="Picture 2" descr="D:\mama\Картинки\cutcaster-photo-100361014-Book-teach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688" y="-30288"/>
            <a:ext cx="2808312" cy="265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988840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8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 Стандартний </a:t>
            </a:r>
            <a:r>
              <a:rPr lang="uk-UA" sz="2400" dirty="0"/>
              <a:t>вигляд числа запрошує вас до віртуальної подорожі </a:t>
            </a:r>
            <a:r>
              <a:rPr lang="uk-UA" sz="2400" dirty="0" smtClean="0"/>
              <a:t>Країною </a:t>
            </a:r>
            <a:r>
              <a:rPr lang="uk-UA" sz="2400" dirty="0"/>
              <a:t>Чисел. Під час </a:t>
            </a:r>
            <a:r>
              <a:rPr lang="uk-UA" sz="2400" dirty="0" smtClean="0"/>
              <a:t> подорожі </a:t>
            </a:r>
            <a:r>
              <a:rPr lang="uk-UA" sz="2400" dirty="0"/>
              <a:t>ви побуваєте у дивовижних мікро та макро світах . </a:t>
            </a:r>
            <a:endParaRPr lang="uk-UA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Вас </a:t>
            </a:r>
            <a:r>
              <a:rPr lang="uk-UA" sz="2400" dirty="0"/>
              <a:t>чекаєють цікаві зустрічі з Числами Ліліпутами та Числами Велетнями</a:t>
            </a:r>
            <a:r>
              <a:rPr lang="uk-UA" sz="24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Зручний </a:t>
            </a:r>
            <a:r>
              <a:rPr lang="uk-UA" sz="2400" dirty="0"/>
              <a:t>комфорт під час віртуальної подорожі вам гарантує  керівник туристичного бюро Стандартний </a:t>
            </a:r>
            <a:r>
              <a:rPr lang="uk-UA" sz="2400" dirty="0" smtClean="0"/>
              <a:t>Вигляд Числа</a:t>
            </a:r>
            <a:r>
              <a:rPr lang="uk-UA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32887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 fontAlgn="base">
              <a:spcAft>
                <a:spcPct val="0"/>
              </a:spcAft>
            </a:pPr>
            <a:r>
              <a:rPr lang="uk-UA" b="1" dirty="0" smtClean="0">
                <a:solidFill>
                  <a:srgbClr val="FFFF00"/>
                </a:solidFill>
              </a:rPr>
              <a:t>Придбання квитків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uk-UA" dirty="0" smtClean="0"/>
              <a:t> </a:t>
            </a:r>
            <a:endParaRPr lang="uk-UA" alt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539552" y="1591057"/>
            <a:ext cx="7927792" cy="5150312"/>
          </a:xfrm>
        </p:spPr>
        <p:txBody>
          <a:bodyPr>
            <a:normAutofit fontScale="92500" lnSpcReduction="10000"/>
          </a:bodyPr>
          <a:lstStyle/>
          <a:p>
            <a:r>
              <a:rPr lang="uk-UA" altLang="ru-RU" b="1" i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Завдання 1. </a:t>
            </a:r>
            <a:r>
              <a:rPr lang="uk-UA" altLang="ru-RU" b="1" i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Інтерактивна вправа </a:t>
            </a:r>
            <a:r>
              <a:rPr lang="uk-UA" altLang="ru-RU" b="1" i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 Віртуальний мікрофон» </a:t>
            </a:r>
          </a:p>
          <a:p>
            <a:r>
              <a:rPr lang="uk-UA" altLang="ru-RU" b="1" i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Завдання 2.</a:t>
            </a:r>
            <a:r>
              <a:rPr lang="ru-RU" alt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встановити</a:t>
            </a:r>
            <a:r>
              <a:rPr lang="ru-RU" alt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altLang="ru-RU" sz="2000" b="1" i="1" dirty="0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відповідність між першим стовпчиком та другим:</a:t>
            </a:r>
          </a:p>
          <a:p>
            <a:pPr marL="0" indent="0">
              <a:buNone/>
            </a:pPr>
            <a:endParaRPr lang="uk-UA" altLang="ru-RU" sz="2000" b="1" i="1" dirty="0" smtClean="0">
              <a:solidFill>
                <a:srgbClr val="7030A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uk-UA" sz="2000" b="1" i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1. 10 000                           А. </a:t>
            </a:r>
            <a:r>
              <a:rPr lang="uk-UA" dirty="0"/>
              <a:t>10</a:t>
            </a:r>
            <a:r>
              <a:rPr lang="uk-UA" baseline="30000" dirty="0"/>
              <a:t>0</a:t>
            </a:r>
            <a:endParaRPr lang="ru-RU" dirty="0"/>
          </a:p>
          <a:p>
            <a:pPr marL="0" indent="0">
              <a:buNone/>
            </a:pP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 2. 0,000001                        Б. </a:t>
            </a:r>
            <a:r>
              <a:rPr lang="uk-UA" dirty="0" smtClean="0"/>
              <a:t>10</a:t>
            </a:r>
            <a:r>
              <a:rPr lang="uk-UA" baseline="30000" dirty="0" smtClean="0"/>
              <a:t>2</a:t>
            </a: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    </a:t>
            </a:r>
          </a:p>
          <a:p>
            <a:pPr marL="0" indent="0">
              <a:buNone/>
            </a:pPr>
            <a:r>
              <a:rPr lang="uk-UA" sz="2000" b="1" i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3. 1                                     В. </a:t>
            </a:r>
            <a:r>
              <a:rPr lang="uk-UA" dirty="0" smtClean="0"/>
              <a:t>10</a:t>
            </a:r>
            <a:r>
              <a:rPr lang="uk-UA" baseline="30000" dirty="0" smtClean="0"/>
              <a:t>-3</a:t>
            </a:r>
            <a:endParaRPr lang="uk-UA" sz="2000" b="1" i="1" dirty="0" smtClean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b="1" i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4. 100                                  Г. </a:t>
            </a:r>
            <a:r>
              <a:rPr lang="uk-UA" dirty="0" smtClean="0"/>
              <a:t>10</a:t>
            </a:r>
            <a:r>
              <a:rPr lang="uk-UA" baseline="30000" dirty="0" smtClean="0"/>
              <a:t>4</a:t>
            </a:r>
            <a:endParaRPr lang="uk-UA" sz="2000" b="1" i="1" dirty="0" smtClean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b="1" i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5. 0,001                               Д. </a:t>
            </a:r>
            <a:r>
              <a:rPr lang="uk-UA" dirty="0" smtClean="0"/>
              <a:t>10</a:t>
            </a:r>
            <a:r>
              <a:rPr lang="uk-UA" baseline="30000" dirty="0" smtClean="0"/>
              <a:t>5</a:t>
            </a:r>
            <a:endParaRPr lang="uk-UA" sz="2000" b="1" i="1" dirty="0" smtClean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b="1" i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6.  100000                           Е. </a:t>
            </a:r>
            <a:r>
              <a:rPr lang="uk-UA" dirty="0" smtClean="0"/>
              <a:t>10</a:t>
            </a:r>
            <a:r>
              <a:rPr lang="uk-UA" baseline="30000" dirty="0" smtClean="0"/>
              <a:t>-6</a:t>
            </a:r>
            <a:r>
              <a:rPr lang="uk-UA" dirty="0" smtClean="0"/>
              <a:t>                                                  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                                     Ж .</a:t>
            </a:r>
            <a:r>
              <a:rPr lang="uk-UA" dirty="0" smtClean="0"/>
              <a:t>10</a:t>
            </a:r>
            <a:r>
              <a:rPr lang="uk-UA" baseline="30000" dirty="0" smtClean="0"/>
              <a:t>6</a:t>
            </a:r>
            <a:endParaRPr lang="uk-UA" baseline="30000" dirty="0"/>
          </a:p>
          <a:p>
            <a:pPr marL="0" indent="0">
              <a:buNone/>
            </a:pPr>
            <a:r>
              <a:rPr lang="uk-UA" b="1" i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ru-RU" dirty="0"/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1026" name="Picture 2" descr="C:\Documents and Settings\Dom\Мои документы\Семінар 2016\картинки\so4gw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509120"/>
            <a:ext cx="3816424" cy="214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Кавказский Узел | Оргкомитет &quot;Сочи 2014&quot; открыл канал для покупки билетов  &quot;с рук&quot; на Олимпиад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4284"/>
            <a:ext cx="2559740" cy="139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encrypted-tbn3.gstatic.com/images?q=tbn:ANd9GcQCq7kA3KPgROWrqC82KeJuLC19VviqBRjLDqHLrFzUt5A0nyGAC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88840"/>
            <a:ext cx="504056" cy="41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192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Відповіді до встановлення відповідності: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36885" y="2132856"/>
            <a:ext cx="3822192" cy="4536504"/>
          </a:xfrm>
        </p:spPr>
        <p:txBody>
          <a:bodyPr>
            <a:normAutofit lnSpcReduction="10000"/>
          </a:bodyPr>
          <a:lstStyle/>
          <a:p>
            <a:r>
              <a:rPr lang="uk-UA" sz="5400" dirty="0" smtClean="0"/>
              <a:t>1</a:t>
            </a:r>
            <a:r>
              <a:rPr lang="uk-UA" dirty="0" smtClean="0"/>
              <a:t>                  </a:t>
            </a:r>
            <a:r>
              <a:rPr lang="uk-UA" sz="4800" dirty="0" smtClean="0"/>
              <a:t>Г</a:t>
            </a:r>
          </a:p>
          <a:p>
            <a:r>
              <a:rPr lang="uk-UA" sz="4800" dirty="0" smtClean="0"/>
              <a:t> </a:t>
            </a:r>
            <a:r>
              <a:rPr lang="uk-UA" sz="4400" dirty="0" smtClean="0"/>
              <a:t>2</a:t>
            </a:r>
            <a:r>
              <a:rPr lang="uk-UA" sz="4000" dirty="0" smtClean="0"/>
              <a:t>          Е</a:t>
            </a:r>
          </a:p>
          <a:p>
            <a:r>
              <a:rPr lang="uk-UA" sz="4000" dirty="0"/>
              <a:t> </a:t>
            </a:r>
            <a:r>
              <a:rPr lang="uk-UA" sz="4000" dirty="0" smtClean="0"/>
              <a:t> 3          А</a:t>
            </a:r>
          </a:p>
          <a:p>
            <a:r>
              <a:rPr lang="uk-UA" sz="4000" dirty="0"/>
              <a:t> </a:t>
            </a:r>
            <a:r>
              <a:rPr lang="uk-UA" sz="4000" dirty="0" smtClean="0"/>
              <a:t> 4          Б</a:t>
            </a:r>
          </a:p>
          <a:p>
            <a:r>
              <a:rPr lang="uk-UA" sz="4000" dirty="0"/>
              <a:t> </a:t>
            </a:r>
            <a:r>
              <a:rPr lang="uk-UA" sz="4000" dirty="0" smtClean="0"/>
              <a:t> 5          В</a:t>
            </a:r>
          </a:p>
          <a:p>
            <a:r>
              <a:rPr lang="uk-UA" sz="4000" dirty="0"/>
              <a:t> </a:t>
            </a:r>
            <a:r>
              <a:rPr lang="uk-UA" sz="4000" dirty="0" smtClean="0"/>
              <a:t> 6          Д</a:t>
            </a:r>
          </a:p>
          <a:p>
            <a:endParaRPr lang="uk-UA" sz="8800" dirty="0" smtClean="0"/>
          </a:p>
          <a:p>
            <a:endParaRPr lang="uk-UA" sz="8800" dirty="0" smtClean="0"/>
          </a:p>
          <a:p>
            <a:endParaRPr lang="ru-RU" sz="48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1547664" y="2643188"/>
            <a:ext cx="864096" cy="155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565226" y="3361091"/>
            <a:ext cx="864096" cy="1651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619672" y="4086332"/>
            <a:ext cx="864096" cy="212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650604" y="4770070"/>
            <a:ext cx="864096" cy="201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654449" y="5443582"/>
            <a:ext cx="864096" cy="171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615132" y="6070128"/>
            <a:ext cx="868635" cy="1818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Гра &quot;Повтори емоції смайлика&quot;.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43908"/>
            <a:ext cx="3456384" cy="343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464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sz="quarter" idx="4294967295"/>
          </p:nvPr>
        </p:nvSpPr>
        <p:spPr>
          <a:xfrm>
            <a:off x="77528" y="346098"/>
            <a:ext cx="5041705" cy="5073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b="1" i="1" dirty="0" smtClean="0">
                <a:solidFill>
                  <a:srgbClr val="7030A0"/>
                </a:solidFill>
              </a:rPr>
              <a:t>Подорож розпочинається…</a:t>
            </a:r>
          </a:p>
          <a:p>
            <a:pPr marL="0" indent="0" algn="ctr">
              <a:buNone/>
            </a:pPr>
            <a:r>
              <a:rPr lang="uk-UA" sz="2800" b="1" i="1" dirty="0" smtClean="0">
                <a:solidFill>
                  <a:srgbClr val="FF0000"/>
                </a:solidFill>
              </a:rPr>
              <a:t>Мікросвіт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quarter" idx="4294967295"/>
          </p:nvPr>
        </p:nvSpPr>
        <p:spPr>
          <a:xfrm>
            <a:off x="4932040" y="332656"/>
            <a:ext cx="3821112" cy="4497263"/>
          </a:xfrm>
        </p:spPr>
        <p:txBody>
          <a:bodyPr/>
          <a:lstStyle/>
          <a:p>
            <a:pPr marL="0" indent="0" algn="ctr">
              <a:buNone/>
            </a:pPr>
            <a:r>
              <a:rPr lang="uk-UA" sz="2800" b="1" i="1" dirty="0" smtClean="0">
                <a:solidFill>
                  <a:srgbClr val="C00000"/>
                </a:solidFill>
              </a:rPr>
              <a:t>Макросвіт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8" name="Picture 2" descr="C:\Documents and Settings\Dom\Мои документы\Семінар 2016\картинки\microscopic_w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64" y="3897922"/>
            <a:ext cx="4025792" cy="244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Dom\Мои документы\Семінар 2016\картинки\u_41f815f1a93b7affe91c16e68fe88155_80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757" y="2050848"/>
            <a:ext cx="3896570" cy="182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Dom\Мои документы\Семінар 2016\картинки\147394234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56" r="8390"/>
          <a:stretch/>
        </p:blipFill>
        <p:spPr bwMode="auto">
          <a:xfrm>
            <a:off x="4355976" y="4221088"/>
            <a:ext cx="1961366" cy="229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Dom\Мои документы\Семінар 2016\картинки\147108398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71605"/>
            <a:ext cx="2337774" cy="20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Documents and Settings\Dom\Мои документы\Семінар 2016\картинки\977e97b241e7956e976fd2c68a0b363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3679118" cy="284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754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Зупинка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smtClean="0">
                <a:solidFill>
                  <a:srgbClr val="FFFF00"/>
                </a:solidFill>
              </a:rPr>
              <a:t>« Теоретична»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002060"/>
                </a:solidFill>
              </a:rPr>
              <a:t>Стандартний </a:t>
            </a:r>
            <a:r>
              <a:rPr lang="uk-UA" b="1" dirty="0">
                <a:solidFill>
                  <a:srgbClr val="002060"/>
                </a:solidFill>
              </a:rPr>
              <a:t>вигляд числа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691680" y="1774207"/>
            <a:ext cx="5472608" cy="15204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9600" dirty="0" smtClean="0">
                <a:solidFill>
                  <a:srgbClr val="FF0000"/>
                </a:solidFill>
              </a:rPr>
              <a:t>ɑ∙10 ⁿ, </a:t>
            </a:r>
            <a:r>
              <a:rPr lang="ru-RU" sz="9600" dirty="0" smtClean="0">
                <a:solidFill>
                  <a:srgbClr val="0070C0"/>
                </a:solidFill>
              </a:rPr>
              <a:t>де </a:t>
            </a:r>
            <a:endParaRPr lang="ru-RU" sz="9600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067944" y="3477768"/>
            <a:ext cx="4896544" cy="28083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1 </a:t>
            </a:r>
            <a:r>
              <a:rPr lang="ru-RU" sz="3600" dirty="0"/>
              <a:t>≤ɑ˂10 </a:t>
            </a:r>
            <a:r>
              <a:rPr lang="uk-UA" sz="3600" dirty="0" smtClean="0"/>
              <a:t>,</a:t>
            </a:r>
            <a:endParaRPr lang="en-US" sz="3600" dirty="0" smtClean="0"/>
          </a:p>
          <a:p>
            <a:r>
              <a:rPr lang="uk-UA" sz="3600" dirty="0" smtClean="0"/>
              <a:t> n </a:t>
            </a:r>
            <a:r>
              <a:rPr lang="uk-UA" sz="3600" dirty="0"/>
              <a:t>- порядок </a:t>
            </a:r>
            <a:r>
              <a:rPr lang="uk-UA" sz="3600" dirty="0" smtClean="0"/>
              <a:t>числа,</a:t>
            </a:r>
            <a:endParaRPr lang="ru-RU" sz="3600" dirty="0"/>
          </a:p>
          <a:p>
            <a:r>
              <a:rPr lang="uk-UA" sz="3600" dirty="0"/>
              <a:t>показник </a:t>
            </a:r>
            <a:r>
              <a:rPr lang="uk-UA" sz="3600" dirty="0" err="1" smtClean="0"/>
              <a:t>степеня</a:t>
            </a:r>
            <a:r>
              <a:rPr lang="uk-UA" sz="3600" dirty="0" smtClean="0"/>
              <a:t> є</a:t>
            </a:r>
          </a:p>
          <a:p>
            <a:pPr marL="0" indent="0">
              <a:buNone/>
            </a:pPr>
            <a:r>
              <a:rPr lang="uk-UA" sz="3600" dirty="0" smtClean="0"/>
              <a:t>цілим числом.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789040"/>
            <a:ext cx="2736304" cy="24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36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</a:rPr>
              <a:t>Алгоритм запису числа у стандартному вигляді: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Picture 2" descr="D:\mama\Картинки\cutcaster-photo-100361014-Book-teach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64704"/>
            <a:ext cx="1590968" cy="150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10877" y="3239678"/>
            <a:ext cx="7740848" cy="3114204"/>
          </a:xfrm>
        </p:spPr>
        <p:txBody>
          <a:bodyPr/>
          <a:lstStyle/>
          <a:p>
            <a:r>
              <a:rPr lang="uk-UA" dirty="0" smtClean="0"/>
              <a:t>    </a:t>
            </a:r>
            <a:endParaRPr lang="ru-RU" dirty="0"/>
          </a:p>
        </p:txBody>
      </p:sp>
      <p:sp>
        <p:nvSpPr>
          <p:cNvPr id="7" name="Прямая соединительная линия 19460"/>
          <p:cNvSpPr>
            <a:spLocks noChangeShapeType="1"/>
          </p:cNvSpPr>
          <p:nvPr/>
        </p:nvSpPr>
        <p:spPr bwMode="auto">
          <a:xfrm flipH="1">
            <a:off x="1763688" y="4550260"/>
            <a:ext cx="936105" cy="674835"/>
          </a:xfrm>
          <a:prstGeom prst="line">
            <a:avLst/>
          </a:prstGeom>
          <a:ln w="76200">
            <a:headE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ая соединительная линия 19461"/>
          <p:cNvSpPr>
            <a:spLocks noChangeShapeType="1"/>
          </p:cNvSpPr>
          <p:nvPr/>
        </p:nvSpPr>
        <p:spPr bwMode="auto">
          <a:xfrm>
            <a:off x="4763691" y="4459401"/>
            <a:ext cx="1224136" cy="607036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23850" y="-7933924"/>
            <a:ext cx="8362950" cy="128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5400" dirty="0" smtClean="0">
                <a:solidFill>
                  <a:srgbClr val="FF0000"/>
                </a:solidFill>
              </a:rPr>
              <a:t>                     ɑ</a:t>
            </a:r>
            <a:r>
              <a:rPr lang="ru-RU" sz="5400" dirty="0">
                <a:solidFill>
                  <a:srgbClr val="FF0000"/>
                </a:solidFill>
              </a:rPr>
              <a:t>∙10 </a:t>
            </a:r>
            <a:r>
              <a:rPr lang="ru-RU" sz="5400" dirty="0" smtClean="0">
                <a:solidFill>
                  <a:srgbClr val="FF0000"/>
                </a:solidFill>
              </a:rPr>
              <a:t>ⁿ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Поставити кому в числі </a:t>
            </a:r>
            <a:r>
              <a:rPr lang="ru-RU" sz="4000" b="1" dirty="0">
                <a:solidFill>
                  <a:srgbClr val="FF0000"/>
                </a:solidFill>
              </a:rPr>
              <a:t>ɑ</a:t>
            </a:r>
            <a:r>
              <a:rPr kumimoji="0" lang="uk-UA" alt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щоб в цілій частині була одна      цифра відмінна від   нуля.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2.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Порахувати кількість цифр на які змістилась кома.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3.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знак порядку числа</a:t>
            </a:r>
            <a:r>
              <a:rPr kumimoji="0" lang="uk-UA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1079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403648" y="5025542"/>
            <a:ext cx="749562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ru-RU" alt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&gt;0</a:t>
            </a: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,</a:t>
            </a:r>
            <a:r>
              <a:rPr lang="ru-RU" alt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kumimoji="0" lang="en-US" alt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&lt;0,</a:t>
            </a:r>
            <a:endParaRPr kumimoji="0" lang="ru-RU" alt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</a:t>
            </a:r>
            <a:r>
              <a:rPr kumimoji="0" lang="en-US" alt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&gt;10		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якщо </a:t>
            </a:r>
            <a:r>
              <a:rPr kumimoji="0" lang="en-US" alt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&lt;1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(, </a:t>
            </a:r>
            <a:r>
              <a:rPr kumimoji="0" lang="uk-UA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переносимо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кому вліво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(, </a:t>
            </a:r>
            <a:r>
              <a:rPr kumimoji="0" lang="uk-UA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переносимо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кому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вправо)</a:t>
            </a:r>
            <a:r>
              <a:rPr kumimoji="0" lang="el-GR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l-GR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01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7833" y="2421669"/>
            <a:ext cx="7408333" cy="4103675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а</a:t>
            </a:r>
            <a:r>
              <a:rPr lang="ru-RU" dirty="0"/>
              <a:t>) </a:t>
            </a:r>
            <a:r>
              <a:rPr lang="uk-UA" dirty="0" err="1"/>
              <a:t>Представте</a:t>
            </a:r>
            <a:r>
              <a:rPr lang="uk-UA" dirty="0"/>
              <a:t> число </a:t>
            </a:r>
            <a:r>
              <a:rPr lang="ru-RU" dirty="0"/>
              <a:t>3540000 </a:t>
            </a:r>
            <a:r>
              <a:rPr lang="uk-UA" dirty="0"/>
              <a:t>у</a:t>
            </a:r>
            <a:r>
              <a:rPr lang="ru-RU" dirty="0"/>
              <a:t> стандартном</a:t>
            </a:r>
            <a:r>
              <a:rPr lang="uk-UA" dirty="0"/>
              <a:t>у </a:t>
            </a:r>
            <a:r>
              <a:rPr lang="uk-UA" dirty="0" smtClean="0"/>
              <a:t>вигляді </a:t>
            </a:r>
            <a:r>
              <a:rPr lang="ru-RU" dirty="0" smtClean="0"/>
              <a:t>і </a:t>
            </a:r>
            <a:r>
              <a:rPr lang="ru-RU" dirty="0" err="1" smtClean="0"/>
              <a:t>назвіть</a:t>
            </a:r>
            <a:r>
              <a:rPr lang="ru-RU" dirty="0" smtClean="0"/>
              <a:t> порядок числа:</a:t>
            </a:r>
            <a:endParaRPr lang="ru-RU" dirty="0"/>
          </a:p>
          <a:p>
            <a:r>
              <a:rPr lang="uk-UA" dirty="0" smtClean="0"/>
              <a:t>                   3540000=3,54</a:t>
            </a:r>
            <a:r>
              <a:rPr lang="uk-UA" dirty="0"/>
              <a:t>∙</a:t>
            </a:r>
            <a:r>
              <a:rPr lang="uk-UA" dirty="0" smtClean="0"/>
              <a:t>10</a:t>
            </a:r>
            <a:r>
              <a:rPr lang="uk-UA" baseline="30000" dirty="0" smtClean="0"/>
              <a:t>6  </a:t>
            </a:r>
          </a:p>
          <a:p>
            <a:r>
              <a:rPr lang="uk-UA" baseline="30000" dirty="0" smtClean="0"/>
              <a:t>                             порядок </a:t>
            </a:r>
            <a:r>
              <a:rPr lang="uk-UA" baseline="30000" dirty="0"/>
              <a:t>числа : 6</a:t>
            </a:r>
            <a:endParaRPr lang="ru-RU" dirty="0"/>
          </a:p>
          <a:p>
            <a:endParaRPr lang="uk-UA" baseline="30000" dirty="0" smtClean="0"/>
          </a:p>
          <a:p>
            <a:pPr marL="0" indent="0">
              <a:buNone/>
            </a:pPr>
            <a:r>
              <a:rPr lang="uk-UA" baseline="30000" dirty="0"/>
              <a:t> </a:t>
            </a:r>
            <a:r>
              <a:rPr lang="uk-UA" baseline="30000" dirty="0" smtClean="0"/>
              <a:t>                          </a:t>
            </a:r>
            <a:endParaRPr lang="ru-RU" dirty="0"/>
          </a:p>
          <a:p>
            <a:r>
              <a:rPr lang="uk-UA" dirty="0"/>
              <a:t>б</a:t>
            </a:r>
            <a:r>
              <a:rPr lang="ru-RU" dirty="0"/>
              <a:t>) </a:t>
            </a:r>
            <a:r>
              <a:rPr lang="uk-UA" dirty="0" err="1"/>
              <a:t>Представте</a:t>
            </a:r>
            <a:r>
              <a:rPr lang="uk-UA" dirty="0"/>
              <a:t> число </a:t>
            </a:r>
            <a:r>
              <a:rPr lang="ru-RU" dirty="0"/>
              <a:t>0,00248 </a:t>
            </a:r>
            <a:r>
              <a:rPr lang="uk-UA" dirty="0"/>
              <a:t>у</a:t>
            </a:r>
            <a:r>
              <a:rPr lang="ru-RU" dirty="0"/>
              <a:t> стандартном</a:t>
            </a:r>
            <a:r>
              <a:rPr lang="uk-UA" dirty="0"/>
              <a:t>у </a:t>
            </a:r>
            <a:r>
              <a:rPr lang="uk-UA" dirty="0" smtClean="0"/>
              <a:t>вигляді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назвіть</a:t>
            </a:r>
            <a:r>
              <a:rPr lang="ru-RU" dirty="0" smtClean="0"/>
              <a:t> порядок числа:</a:t>
            </a:r>
            <a:endParaRPr lang="ru-RU" dirty="0"/>
          </a:p>
          <a:p>
            <a:r>
              <a:rPr lang="uk-UA" dirty="0" smtClean="0"/>
              <a:t>                    0,00248=2,48</a:t>
            </a:r>
            <a:r>
              <a:rPr lang="uk-UA" dirty="0"/>
              <a:t>∙</a:t>
            </a:r>
            <a:r>
              <a:rPr lang="uk-UA" dirty="0" smtClean="0"/>
              <a:t>10</a:t>
            </a:r>
            <a:r>
              <a:rPr lang="uk-UA" baseline="30000" dirty="0" smtClean="0"/>
              <a:t>-3</a:t>
            </a:r>
          </a:p>
          <a:p>
            <a:r>
              <a:rPr lang="uk-UA" baseline="30000" dirty="0" smtClean="0"/>
              <a:t>                                      порядок </a:t>
            </a:r>
            <a:r>
              <a:rPr lang="uk-UA" baseline="30000" dirty="0"/>
              <a:t>числа:  -3</a:t>
            </a:r>
            <a:endParaRPr lang="ru-RU" dirty="0"/>
          </a:p>
          <a:p>
            <a:endParaRPr lang="uk-UA" baseline="30000" dirty="0" smtClean="0"/>
          </a:p>
          <a:p>
            <a:pPr marL="0" indent="0">
              <a:buNone/>
            </a:pPr>
            <a:r>
              <a:rPr lang="uk-UA" baseline="30000" dirty="0"/>
              <a:t> </a:t>
            </a:r>
            <a:r>
              <a:rPr lang="uk-UA" baseline="30000" dirty="0" smtClean="0"/>
              <a:t>                                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>Зупинка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>
                <a:solidFill>
                  <a:srgbClr val="FFFF00"/>
                </a:solidFill>
              </a:rPr>
              <a:t>« </a:t>
            </a:r>
            <a:r>
              <a:rPr lang="uk-UA" b="1" dirty="0" smtClean="0">
                <a:solidFill>
                  <a:srgbClr val="FFFF00"/>
                </a:solidFill>
              </a:rPr>
              <a:t>Практична»</a:t>
            </a:r>
            <a:r>
              <a:rPr lang="uk-UA" b="1" dirty="0">
                <a:solidFill>
                  <a:srgbClr val="FFFF00"/>
                </a:solidFill>
              </a:rPr>
              <a:t/>
            </a:r>
            <a:br>
              <a:rPr lang="uk-UA" b="1" dirty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002060"/>
                </a:solidFill>
              </a:rPr>
              <a:t/>
            </a:r>
            <a:br>
              <a:rPr lang="uk-UA" b="1" dirty="0" smtClean="0">
                <a:solidFill>
                  <a:srgbClr val="002060"/>
                </a:solidFill>
              </a:rPr>
            </a:br>
            <a:r>
              <a:rPr lang="uk-UA" b="1" dirty="0" smtClean="0">
                <a:solidFill>
                  <a:srgbClr val="002060"/>
                </a:solidFill>
              </a:rPr>
              <a:t>Наприклад: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8304" y="4725144"/>
            <a:ext cx="1618047" cy="1968624"/>
          </a:xfrm>
          <a:prstGeom prst="rect">
            <a:avLst/>
          </a:prstGeom>
        </p:spPr>
      </p:pic>
      <p:pic>
        <p:nvPicPr>
          <p:cNvPr id="5" name="Picture 2" descr="D:\mama\Картинки\cutcaster-photo-100361014-Book-teac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99398"/>
            <a:ext cx="1584176" cy="166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898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Зупинка</a:t>
            </a:r>
            <a:r>
              <a:rPr lang="uk-UA" b="1" dirty="0">
                <a:solidFill>
                  <a:srgbClr val="002060"/>
                </a:solidFill>
              </a:rPr>
              <a:t> </a:t>
            </a:r>
            <a:r>
              <a:rPr lang="uk-UA" b="1" dirty="0">
                <a:solidFill>
                  <a:srgbClr val="FFFF00"/>
                </a:solidFill>
              </a:rPr>
              <a:t>« </a:t>
            </a:r>
            <a:r>
              <a:rPr lang="uk-UA" b="1" dirty="0" smtClean="0">
                <a:solidFill>
                  <a:srgbClr val="FFFF00"/>
                </a:solidFill>
              </a:rPr>
              <a:t>Пізнавальна»</a:t>
            </a:r>
            <a:r>
              <a:rPr lang="uk-UA" b="1" dirty="0">
                <a:solidFill>
                  <a:srgbClr val="FFFF00"/>
                </a:solidFill>
              </a:rPr>
              <a:t/>
            </a:r>
            <a:br>
              <a:rPr lang="uk-UA" b="1" dirty="0">
                <a:solidFill>
                  <a:srgbClr val="FFFF00"/>
                </a:solidFill>
              </a:rPr>
            </a:br>
            <a:r>
              <a:rPr lang="uk-UA" sz="3100" b="1" dirty="0" smtClean="0">
                <a:solidFill>
                  <a:srgbClr val="002060"/>
                </a:solidFill>
              </a:rPr>
              <a:t>Використання мікро та </a:t>
            </a:r>
            <a:r>
              <a:rPr lang="uk-UA" sz="3100" b="1" dirty="0" err="1" smtClean="0">
                <a:solidFill>
                  <a:srgbClr val="002060"/>
                </a:solidFill>
              </a:rPr>
              <a:t>макро</a:t>
            </a:r>
            <a:r>
              <a:rPr lang="uk-UA" sz="3100" b="1" dirty="0" smtClean="0">
                <a:solidFill>
                  <a:srgbClr val="002060"/>
                </a:solidFill>
              </a:rPr>
              <a:t> чисел у різних галузях :</a:t>
            </a:r>
            <a:endParaRPr lang="ru-RU" sz="310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1988840"/>
            <a:ext cx="5184576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463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/>
          <a:lstStyle/>
          <a:p>
            <a:r>
              <a:rPr lang="en-US" b="1" dirty="0" smtClean="0"/>
              <a:t>       </a:t>
            </a:r>
            <a:r>
              <a:rPr lang="uk-UA" b="1" dirty="0" smtClean="0">
                <a:solidFill>
                  <a:srgbClr val="FF0000"/>
                </a:solidFill>
              </a:rPr>
              <a:t>У біології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560047" y="2276872"/>
            <a:ext cx="4244280" cy="1368152"/>
          </a:xfrm>
        </p:spPr>
        <p:txBody>
          <a:bodyPr>
            <a:noAutofit/>
          </a:bodyPr>
          <a:lstStyle/>
          <a:p>
            <a:endParaRPr lang="en-US" sz="32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</a:rPr>
              <a:t>Маса </a:t>
            </a:r>
            <a:r>
              <a:rPr lang="uk-UA" sz="3200" b="1" i="1" dirty="0">
                <a:solidFill>
                  <a:schemeClr val="accent3">
                    <a:lumMod val="50000"/>
                  </a:schemeClr>
                </a:solidFill>
              </a:rPr>
              <a:t>крила </a:t>
            </a:r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</a:rPr>
              <a:t>мухи  </a:t>
            </a:r>
            <a:endParaRPr lang="uk-UA" sz="3200" b="1" i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3200" b="1" i="1" dirty="0"/>
              <a:t>   </a:t>
            </a:r>
            <a:r>
              <a:rPr lang="uk-UA" sz="3200" b="1" i="1" dirty="0"/>
              <a:t>5∙ 10⁻⁸ кг</a:t>
            </a:r>
            <a:r>
              <a:rPr lang="ru-RU" sz="3200" b="1" i="1" dirty="0"/>
              <a:t/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1951672"/>
            <a:ext cx="4392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i="1" dirty="0" smtClean="0">
              <a:solidFill>
                <a:srgbClr val="FFC000"/>
              </a:solidFill>
            </a:endParaRPr>
          </a:p>
          <a:p>
            <a:pPr algn="ctr"/>
            <a:r>
              <a:rPr lang="uk-UA" sz="3200" b="1" i="1" dirty="0" smtClean="0">
                <a:solidFill>
                  <a:srgbClr val="FFC000"/>
                </a:solidFill>
              </a:rPr>
              <a:t>Маса к</a:t>
            </a:r>
            <a:r>
              <a:rPr lang="en-US" sz="3200" b="1" i="1" dirty="0" smtClean="0">
                <a:solidFill>
                  <a:srgbClr val="FFC000"/>
                </a:solidFill>
              </a:rPr>
              <a:t>o</a:t>
            </a:r>
            <a:r>
              <a:rPr lang="uk-UA" sz="3200" b="1" i="1" dirty="0" smtClean="0">
                <a:solidFill>
                  <a:srgbClr val="FFC000"/>
                </a:solidFill>
              </a:rPr>
              <a:t>лібрі  </a:t>
            </a:r>
            <a:r>
              <a:rPr lang="uk-UA" sz="3200" b="1" i="1" dirty="0">
                <a:solidFill>
                  <a:srgbClr val="FFC000"/>
                </a:solidFill>
              </a:rPr>
              <a:t/>
            </a:r>
            <a:br>
              <a:rPr lang="uk-UA" sz="3200" b="1" i="1" dirty="0">
                <a:solidFill>
                  <a:srgbClr val="FFC000"/>
                </a:solidFill>
              </a:rPr>
            </a:br>
            <a:r>
              <a:rPr lang="uk-UA" sz="3200" b="1" dirty="0">
                <a:solidFill>
                  <a:schemeClr val="tx2"/>
                </a:solidFill>
              </a:rPr>
              <a:t>0,0017 кг= 1,7 ∙ </a:t>
            </a:r>
            <a:r>
              <a:rPr lang="uk-UA" sz="3200" b="1" dirty="0" smtClean="0">
                <a:solidFill>
                  <a:schemeClr val="tx2"/>
                </a:solidFill>
              </a:rPr>
              <a:t>10⁻</a:t>
            </a:r>
            <a:r>
              <a:rPr lang="uk-UA" sz="3200" b="1" dirty="0">
                <a:solidFill>
                  <a:schemeClr val="tx2"/>
                </a:solidFill>
              </a:rPr>
              <a:t>³кг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5" name="Picture 2" descr="D:\mama\Математика\Семінар 2016\картинки\1026848-Autogen_eBook_id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932040" y="3769965"/>
            <a:ext cx="4055262" cy="262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mama\Математика\Семінар 2016\картинки\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831" y="3789040"/>
            <a:ext cx="441385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mama\Картинки\cutcaster-photo-100361014-Book-teach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6138" y="338328"/>
            <a:ext cx="2020662" cy="212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70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/>
          <a:lstStyle/>
          <a:p>
            <a:pPr algn="l"/>
            <a:r>
              <a:rPr lang="uk-UA" b="1" i="1" dirty="0" smtClean="0">
                <a:solidFill>
                  <a:srgbClr val="FFFF00"/>
                </a:solidFill>
              </a:rPr>
              <a:t>  </a:t>
            </a:r>
            <a:r>
              <a:rPr lang="uk-UA" b="1" i="1" dirty="0" smtClean="0">
                <a:solidFill>
                  <a:srgbClr val="FF0000"/>
                </a:solidFill>
              </a:rPr>
              <a:t>У хімії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4680520" cy="1224136"/>
          </a:xfrm>
        </p:spPr>
        <p:txBody>
          <a:bodyPr>
            <a:normAutofit/>
          </a:bodyPr>
          <a:lstStyle/>
          <a:p>
            <a:pPr lvl="0"/>
            <a:r>
              <a:rPr lang="uk-UA" sz="2800" b="1" i="1" dirty="0">
                <a:solidFill>
                  <a:schemeClr val="accent3">
                    <a:lumMod val="50000"/>
                  </a:schemeClr>
                </a:solidFill>
              </a:rPr>
              <a:t>Радіус молекули води</a:t>
            </a:r>
          </a:p>
          <a:p>
            <a:pPr lvl="0"/>
            <a:r>
              <a:rPr lang="uk-UA" b="1" dirty="0"/>
              <a:t>0,000 </a:t>
            </a:r>
            <a:r>
              <a:rPr lang="uk-UA" b="1" dirty="0" smtClean="0"/>
              <a:t>000 000 028 </a:t>
            </a:r>
            <a:r>
              <a:rPr lang="uk-UA" b="1" dirty="0"/>
              <a:t>м = 2,8 ∙ 10⁻¹¹ м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43273" y="4005064"/>
            <a:ext cx="7858832" cy="1080120"/>
          </a:xfrm>
        </p:spPr>
        <p:txBody>
          <a:bodyPr>
            <a:normAutofit fontScale="32500" lnSpcReduction="20000"/>
          </a:bodyPr>
          <a:lstStyle/>
          <a:p>
            <a:endParaRPr lang="en-US" dirty="0" smtClean="0"/>
          </a:p>
          <a:p>
            <a:r>
              <a:rPr lang="uk-UA" sz="9600" b="1" dirty="0" smtClean="0">
                <a:solidFill>
                  <a:srgbClr val="C00000"/>
                </a:solidFill>
              </a:rPr>
              <a:t>Маса </a:t>
            </a:r>
            <a:r>
              <a:rPr lang="uk-UA" sz="9600" b="1" dirty="0">
                <a:solidFill>
                  <a:srgbClr val="C00000"/>
                </a:solidFill>
              </a:rPr>
              <a:t>атома водню</a:t>
            </a:r>
            <a:br>
              <a:rPr lang="uk-UA" sz="9600" b="1" dirty="0">
                <a:solidFill>
                  <a:srgbClr val="C00000"/>
                </a:solidFill>
              </a:rPr>
            </a:br>
            <a:r>
              <a:rPr lang="uk-UA" sz="8000" b="1" i="1" dirty="0" smtClean="0"/>
              <a:t>0, 000 000 000 000 000 000 000 000 17мг </a:t>
            </a:r>
            <a:r>
              <a:rPr lang="uk-UA" sz="8000" b="1" i="1" dirty="0"/>
              <a:t>= 1,7  10⁻²⁵ мг</a:t>
            </a:r>
            <a:endParaRPr lang="ru-RU" sz="8000" dirty="0"/>
          </a:p>
        </p:txBody>
      </p:sp>
      <p:pic>
        <p:nvPicPr>
          <p:cNvPr id="7" name="Picture 3" descr="D:\mama\Математика\Семінар 2016\картинки\13829607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43232"/>
            <a:ext cx="2664296" cy="158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Dom\Мои документы\Семінар 2016\картинки\Мал46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984" b="10267"/>
          <a:stretch/>
        </p:blipFill>
        <p:spPr bwMode="auto">
          <a:xfrm>
            <a:off x="3351404" y="5085184"/>
            <a:ext cx="338083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mama\Картинки\cutcaster-photo-100361014-Book-teach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9079"/>
            <a:ext cx="2383049" cy="25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999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0" y="404664"/>
            <a:ext cx="4216399" cy="2160240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</a:rPr>
              <a:t>У фізиці</a:t>
            </a:r>
            <a:br>
              <a:rPr lang="uk-UA" sz="3600" b="1" i="1" dirty="0" smtClean="0">
                <a:solidFill>
                  <a:srgbClr val="FF0000"/>
                </a:solidFill>
              </a:rPr>
            </a:br>
            <a:r>
              <a:rPr lang="uk-UA" sz="3600" b="1" i="1" dirty="0" smtClean="0">
                <a:solidFill>
                  <a:srgbClr val="FFC000"/>
                </a:solidFill>
              </a:rPr>
              <a:t> </a:t>
            </a:r>
            <a:r>
              <a:rPr lang="uk-UA" sz="3200" b="1" i="1" dirty="0" smtClean="0">
                <a:solidFill>
                  <a:srgbClr val="FFFF00"/>
                </a:solidFill>
              </a:rPr>
              <a:t>Маса електрона</a:t>
            </a:r>
            <a:r>
              <a:rPr lang="uk-UA" sz="3600" b="1" i="1" dirty="0" smtClean="0">
                <a:solidFill>
                  <a:srgbClr val="FFFF00"/>
                </a:solidFill>
              </a:rPr>
              <a:t/>
            </a:r>
            <a:br>
              <a:rPr lang="uk-UA" sz="3600" b="1" i="1" dirty="0" smtClean="0">
                <a:solidFill>
                  <a:srgbClr val="FFFF00"/>
                </a:solidFill>
              </a:rPr>
            </a:br>
            <a:r>
              <a:rPr lang="uk-UA" sz="3600" dirty="0" smtClean="0"/>
              <a:t> </a:t>
            </a:r>
            <a:r>
              <a:rPr lang="uk-UA" sz="3600" b="1" i="1" dirty="0"/>
              <a:t>9,1 ∙ 10⁻³¹  кг</a:t>
            </a:r>
            <a:endParaRPr lang="ru-RU" sz="3600" b="1" i="1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539553" y="476672"/>
            <a:ext cx="5184576" cy="1900577"/>
          </a:xfrm>
        </p:spPr>
        <p:txBody>
          <a:bodyPr/>
          <a:lstStyle/>
          <a:p>
            <a:endParaRPr lang="uk-UA" dirty="0"/>
          </a:p>
          <a:p>
            <a:endParaRPr lang="uk-UA" dirty="0"/>
          </a:p>
        </p:txBody>
      </p:sp>
      <p:pic>
        <p:nvPicPr>
          <p:cNvPr id="7" name="Picture 2" descr="D:\mama\Математика\Семінар 2016\картинки\at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932040" y="2442995"/>
            <a:ext cx="3600400" cy="40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692696"/>
            <a:ext cx="338437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238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82560"/>
          </a:xfrm>
        </p:spPr>
        <p:txBody>
          <a:bodyPr>
            <a:normAutofit fontScale="90000"/>
          </a:bodyPr>
          <a:lstStyle/>
          <a:p>
            <a:pPr lvl="0"/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/>
              <a:t>                     </a:t>
            </a:r>
            <a:r>
              <a:rPr lang="uk-UA" b="1" dirty="0" smtClean="0">
                <a:solidFill>
                  <a:srgbClr val="FF0000"/>
                </a:solidFill>
              </a:rPr>
              <a:t>У медицині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                </a:t>
            </a:r>
            <a:r>
              <a:rPr lang="uk-UA" sz="2700" b="1" i="1" dirty="0" smtClean="0">
                <a:solidFill>
                  <a:srgbClr val="7030A0"/>
                </a:solidFill>
              </a:rPr>
              <a:t>Радіус еритроцита </a:t>
            </a:r>
            <a:br>
              <a:rPr lang="uk-UA" sz="2700" b="1" i="1" dirty="0" smtClean="0">
                <a:solidFill>
                  <a:srgbClr val="7030A0"/>
                </a:solidFill>
              </a:rPr>
            </a:br>
            <a:r>
              <a:rPr lang="uk-UA" sz="2700" b="1" i="1" dirty="0" smtClean="0">
                <a:solidFill>
                  <a:srgbClr val="7030A0"/>
                </a:solidFill>
              </a:rPr>
              <a:t/>
            </a:r>
            <a:br>
              <a:rPr lang="uk-UA" sz="2700" b="1" i="1" dirty="0" smtClean="0">
                <a:solidFill>
                  <a:srgbClr val="7030A0"/>
                </a:solidFill>
              </a:rPr>
            </a:br>
            <a:r>
              <a:rPr lang="uk-UA" sz="2700" b="1" i="1" dirty="0" smtClean="0">
                <a:solidFill>
                  <a:srgbClr val="7030A0"/>
                </a:solidFill>
              </a:rPr>
              <a:t>                             </a:t>
            </a:r>
            <a:r>
              <a:rPr lang="uk-UA" sz="3100" b="1" dirty="0" smtClean="0">
                <a:solidFill>
                  <a:schemeClr val="tx2"/>
                </a:solidFill>
              </a:rPr>
              <a:t>0,000</a:t>
            </a:r>
            <a:r>
              <a:rPr lang="uk-UA" sz="3100" b="1" dirty="0">
                <a:solidFill>
                  <a:schemeClr val="tx2"/>
                </a:solidFill>
              </a:rPr>
              <a:t> 003 75 м =3,75∙ </a:t>
            </a:r>
            <a:r>
              <a:rPr lang="uk-UA" sz="3100" b="1" dirty="0" smtClean="0">
                <a:solidFill>
                  <a:schemeClr val="tx2"/>
                </a:solidFill>
              </a:rPr>
              <a:t>10⁻</a:t>
            </a:r>
            <a:r>
              <a:rPr lang="en-US" sz="3100" b="1" dirty="0">
                <a:solidFill>
                  <a:schemeClr val="tx2"/>
                </a:solidFill>
              </a:rPr>
              <a:t>⁶</a:t>
            </a:r>
            <a:r>
              <a:rPr lang="uk-UA" sz="3100" b="1" dirty="0">
                <a:solidFill>
                  <a:schemeClr val="tx2"/>
                </a:solidFill>
              </a:rPr>
              <a:t>м</a:t>
            </a:r>
            <a:r>
              <a:rPr lang="ru-RU" sz="3100" b="1" dirty="0">
                <a:solidFill>
                  <a:schemeClr val="tx2"/>
                </a:solidFill>
              </a:rPr>
              <a:t/>
            </a:r>
            <a:br>
              <a:rPr lang="ru-RU" sz="3100" b="1" dirty="0">
                <a:solidFill>
                  <a:schemeClr val="tx2"/>
                </a:solidFill>
              </a:rPr>
            </a:br>
            <a:endParaRPr lang="ru-RU" sz="31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D:\mama\Математика\Семінар 2016\картинки\analiz-krovi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6400" y="3244361"/>
            <a:ext cx="3600400" cy="230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mama\Математика\Семінар 2016\картинки\999041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91311"/>
            <a:ext cx="3456384" cy="202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mama\Картинки\ззт\94641994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57561"/>
            <a:ext cx="2695375" cy="26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908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355976" y="338328"/>
            <a:ext cx="4392488" cy="3090672"/>
          </a:xfrm>
        </p:spPr>
        <p:txBody>
          <a:bodyPr>
            <a:normAutofit/>
          </a:bodyPr>
          <a:lstStyle/>
          <a:p>
            <a:pPr lvl="0"/>
            <a:r>
              <a:rPr lang="uk-UA" b="1" dirty="0" smtClean="0">
                <a:solidFill>
                  <a:srgbClr val="002060"/>
                </a:solidFill>
              </a:rPr>
              <a:t>У мікробіології</a:t>
            </a:r>
            <a:br>
              <a:rPr lang="uk-UA" b="1" dirty="0" smtClean="0">
                <a:solidFill>
                  <a:srgbClr val="002060"/>
                </a:solidFill>
              </a:rPr>
            </a:br>
            <a:r>
              <a:rPr lang="uk-UA" sz="2800" b="1" i="1" dirty="0" smtClean="0">
                <a:solidFill>
                  <a:srgbClr val="C00000"/>
                </a:solidFill>
              </a:rPr>
              <a:t>Маса бактерії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uk-UA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∙ 10⁻¹² </a:t>
            </a:r>
            <a:r>
              <a:rPr lang="uk-UA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</a:t>
            </a:r>
            <a:br>
              <a:rPr lang="uk-UA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1" dirty="0" smtClean="0">
                <a:solidFill>
                  <a:srgbClr val="C00000"/>
                </a:solidFill>
              </a:rPr>
              <a:t>Вірус грипу</a:t>
            </a:r>
            <a:br>
              <a:rPr lang="uk-UA" sz="2800" b="1" i="1" dirty="0" smtClean="0">
                <a:solidFill>
                  <a:srgbClr val="C00000"/>
                </a:solidFill>
              </a:rPr>
            </a:br>
            <a:r>
              <a:rPr lang="uk-UA" sz="2800" dirty="0" smtClean="0">
                <a:solidFill>
                  <a:schemeClr val="tx2"/>
                </a:solidFill>
              </a:rPr>
              <a:t>6∙ 10⁻</a:t>
            </a:r>
            <a:r>
              <a:rPr lang="uk-UA" sz="2800" dirty="0">
                <a:solidFill>
                  <a:schemeClr val="tx2"/>
                </a:solidFill>
              </a:rPr>
              <a:t> </a:t>
            </a:r>
            <a:r>
              <a:rPr lang="uk-UA" sz="2800" dirty="0" smtClean="0">
                <a:solidFill>
                  <a:schemeClr val="tx2"/>
                </a:solidFill>
              </a:rPr>
              <a:t>¹⁹кг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098" name="Picture 2" descr="D:\mama\Математика\Семінар 2016\картинки\6555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61048"/>
            <a:ext cx="334837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mama\Математика\Семінар 2016\картинки\kak-rasshifrovat-analizy-na-bakposev-mochi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329359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260" y="338328"/>
            <a:ext cx="2813620" cy="30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38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mama\Математика\Семінар 2016\картинки\21026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92696"/>
            <a:ext cx="2800974" cy="24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mama\Математика\Семінар 2016\картинки\gigaby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84705"/>
            <a:ext cx="6061348" cy="23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312155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C00000"/>
                </a:solidFill>
              </a:rPr>
              <a:t>У інформатиці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" t="31090" r="53131" b="31717"/>
          <a:stretch/>
        </p:blipFill>
        <p:spPr bwMode="auto">
          <a:xfrm>
            <a:off x="1791479" y="4639802"/>
            <a:ext cx="5345018" cy="206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811" y="314558"/>
            <a:ext cx="181481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077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59632" y="357037"/>
            <a:ext cx="4381649" cy="1252537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У астрономії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96752"/>
            <a:ext cx="59046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dirty="0" smtClean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endParaRPr lang="uk-UA" sz="2400" dirty="0" smtClean="0"/>
          </a:p>
          <a:p>
            <a:pPr lvl="0"/>
            <a:r>
              <a:rPr lang="uk-UA" sz="2400" dirty="0" smtClean="0"/>
              <a:t>Маса </a:t>
            </a:r>
            <a:r>
              <a:rPr lang="uk-UA" sz="2400" dirty="0"/>
              <a:t>Місяця </a:t>
            </a:r>
            <a:r>
              <a:rPr lang="en-US" sz="2400" dirty="0" smtClean="0"/>
              <a:t> </a:t>
            </a:r>
            <a:r>
              <a:rPr lang="uk-UA" sz="2400" dirty="0" smtClean="0"/>
              <a:t>7,4 </a:t>
            </a:r>
            <a:r>
              <a:rPr lang="uk-UA" sz="2400" dirty="0"/>
              <a:t>∙ </a:t>
            </a:r>
            <a:r>
              <a:rPr lang="uk-UA" sz="2400" dirty="0" smtClean="0"/>
              <a:t>10²²кг</a:t>
            </a:r>
          </a:p>
          <a:p>
            <a:pPr lvl="0"/>
            <a:endParaRPr lang="uk-UA" sz="2400" dirty="0" smtClean="0"/>
          </a:p>
          <a:p>
            <a:pPr lvl="0"/>
            <a:r>
              <a:rPr lang="uk-UA" sz="2400" dirty="0" smtClean="0"/>
              <a:t>Маса </a:t>
            </a:r>
            <a:r>
              <a:rPr lang="uk-UA" sz="2400" dirty="0"/>
              <a:t>Землі </a:t>
            </a:r>
            <a:r>
              <a:rPr lang="en-US" sz="2400" dirty="0" smtClean="0"/>
              <a:t> </a:t>
            </a:r>
            <a:r>
              <a:rPr lang="uk-UA" sz="2400" dirty="0" smtClean="0"/>
              <a:t>6 ∙ 10²</a:t>
            </a:r>
            <a:r>
              <a:rPr lang="uk-UA" sz="2400" dirty="0"/>
              <a:t>⁴ </a:t>
            </a:r>
            <a:r>
              <a:rPr lang="uk-UA" sz="2400" dirty="0" smtClean="0"/>
              <a:t>кг</a:t>
            </a:r>
          </a:p>
          <a:p>
            <a:pPr lvl="0"/>
            <a:endParaRPr lang="ru-RU" sz="2400" dirty="0"/>
          </a:p>
          <a:p>
            <a:pPr lvl="0"/>
            <a:r>
              <a:rPr lang="uk-UA" sz="2400" dirty="0"/>
              <a:t>Маса Сонця </a:t>
            </a:r>
            <a:r>
              <a:rPr lang="en-US" sz="2400" dirty="0" smtClean="0"/>
              <a:t> </a:t>
            </a:r>
            <a:r>
              <a:rPr lang="uk-UA" sz="2400" dirty="0" smtClean="0"/>
              <a:t>2</a:t>
            </a:r>
            <a:r>
              <a:rPr lang="uk-UA" sz="2400" dirty="0"/>
              <a:t>∙ 10³⁰ </a:t>
            </a:r>
            <a:r>
              <a:rPr lang="uk-UA" sz="2400" dirty="0" smtClean="0"/>
              <a:t>кг</a:t>
            </a:r>
          </a:p>
          <a:p>
            <a:pPr lvl="0"/>
            <a:endParaRPr lang="ru-RU" sz="2400" dirty="0"/>
          </a:p>
          <a:p>
            <a:pPr lvl="0"/>
            <a:r>
              <a:rPr lang="uk-UA" sz="2400" dirty="0" smtClean="0"/>
              <a:t>Маса  </a:t>
            </a:r>
            <a:r>
              <a:rPr lang="uk-UA" sz="2400" dirty="0"/>
              <a:t>Галактики </a:t>
            </a:r>
            <a:r>
              <a:rPr lang="en-US" sz="2400" dirty="0" smtClean="0"/>
              <a:t> </a:t>
            </a:r>
            <a:r>
              <a:rPr lang="uk-UA" sz="2400" dirty="0" smtClean="0"/>
              <a:t>2,2</a:t>
            </a:r>
            <a:r>
              <a:rPr lang="uk-UA" sz="2400" dirty="0"/>
              <a:t>∙ 10⁴</a:t>
            </a:r>
            <a:r>
              <a:rPr lang="uk-UA" sz="2400" dirty="0" smtClean="0"/>
              <a:t>¹ </a:t>
            </a:r>
            <a:r>
              <a:rPr lang="uk-UA" sz="2400" dirty="0"/>
              <a:t>кг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1894" y="4476772"/>
            <a:ext cx="8441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dirty="0" smtClean="0"/>
          </a:p>
          <a:p>
            <a:pPr lvl="0"/>
            <a:r>
              <a:rPr lang="uk-UA" sz="2400" dirty="0" smtClean="0"/>
              <a:t> </a:t>
            </a:r>
            <a:endParaRPr lang="ru-RU" sz="2400" dirty="0"/>
          </a:p>
        </p:txBody>
      </p:sp>
      <p:pic>
        <p:nvPicPr>
          <p:cNvPr id="8" name="Picture 2" descr="D:\mama\Математика\Семінар 2016\картинки\2.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5580" y="3274933"/>
            <a:ext cx="4188867" cy="281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mama\Картинки\cutcaster-photo-100361014-Book-teac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055" y="544154"/>
            <a:ext cx="2366391" cy="212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199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4176464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52769"/>
            <a:ext cx="8229600" cy="2370592"/>
          </a:xfrm>
        </p:spPr>
        <p:txBody>
          <a:bodyPr>
            <a:noAutofit/>
          </a:bodyPr>
          <a:lstStyle/>
          <a:p>
            <a:pPr algn="l"/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3200" b="1" dirty="0">
                <a:solidFill>
                  <a:srgbClr val="FF0000"/>
                </a:solidFill>
              </a:rPr>
              <a:t>Зупинка</a:t>
            </a:r>
            <a:r>
              <a:rPr lang="uk-UA" sz="3200" b="1" dirty="0">
                <a:solidFill>
                  <a:srgbClr val="002060"/>
                </a:solidFill>
              </a:rPr>
              <a:t> </a:t>
            </a:r>
            <a:r>
              <a:rPr lang="uk-UA" sz="3200" b="1" dirty="0">
                <a:solidFill>
                  <a:srgbClr val="FFFF00"/>
                </a:solidFill>
              </a:rPr>
              <a:t>« </a:t>
            </a:r>
            <a:r>
              <a:rPr lang="uk-UA" sz="3200" b="1" dirty="0" smtClean="0">
                <a:solidFill>
                  <a:srgbClr val="FFFF00"/>
                </a:solidFill>
              </a:rPr>
              <a:t>Стандартна»</a:t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i="1" dirty="0">
                <a:solidFill>
                  <a:srgbClr val="002060"/>
                </a:solidFill>
              </a:rPr>
              <a:t/>
            </a:r>
            <a:br>
              <a:rPr lang="uk-UA" sz="3200" b="1" i="1" dirty="0">
                <a:solidFill>
                  <a:srgbClr val="002060"/>
                </a:solidFill>
              </a:rPr>
            </a:br>
            <a:r>
              <a:rPr lang="uk-UA" sz="3200" b="1" i="1" dirty="0" smtClean="0">
                <a:solidFill>
                  <a:srgbClr val="002060"/>
                </a:solidFill>
              </a:rPr>
              <a:t/>
            </a:r>
            <a:br>
              <a:rPr lang="uk-UA" sz="3200" b="1" i="1" dirty="0" smtClean="0">
                <a:solidFill>
                  <a:srgbClr val="002060"/>
                </a:solidFill>
              </a:rPr>
            </a:br>
            <a:r>
              <a:rPr lang="uk-UA" sz="3200" b="1" dirty="0" smtClean="0">
                <a:solidFill>
                  <a:srgbClr val="7030A0"/>
                </a:solidFill>
              </a:rPr>
              <a:t>№</a:t>
            </a:r>
            <a:r>
              <a:rPr lang="uk-UA" sz="3200" dirty="0" smtClean="0">
                <a:solidFill>
                  <a:srgbClr val="7030A0"/>
                </a:solidFill>
              </a:rPr>
              <a:t>245 </a:t>
            </a:r>
            <a:r>
              <a:rPr lang="ru-RU" sz="3200" dirty="0">
                <a:solidFill>
                  <a:srgbClr val="7030A0"/>
                </a:solidFill>
              </a:rPr>
              <a:t/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uk-UA" sz="2800" dirty="0">
                <a:solidFill>
                  <a:schemeClr val="tx1"/>
                </a:solidFill>
              </a:rPr>
              <a:t>Запишіть число у </a:t>
            </a:r>
            <a:r>
              <a:rPr lang="uk-UA" sz="2800" dirty="0" smtClean="0">
                <a:solidFill>
                  <a:schemeClr val="tx1"/>
                </a:solidFill>
              </a:rPr>
              <a:t>стандартному</a:t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 вигляді.</a:t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/>
              <a:t> </a:t>
            </a:r>
            <a:r>
              <a:rPr lang="uk-UA" sz="2800" dirty="0"/>
              <a:t>та вкажіть порядок числа: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7" name="Picture 3" descr="D:\Картинки и анимация\АНИМАЦИЯ\antn02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2117" y="2564112"/>
            <a:ext cx="4145335" cy="345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62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4176464"/>
          </a:xfrm>
        </p:spPr>
        <p:txBody>
          <a:bodyPr>
            <a:normAutofit/>
          </a:bodyPr>
          <a:lstStyle/>
          <a:p>
            <a:r>
              <a:rPr lang="uk-UA" dirty="0" smtClean="0"/>
              <a:t>1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3400=3,4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∙ 10 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15=1,5 ∙10¹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0,0046= 4,6 ∙10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⁻³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0,000008 = 8 ∙ 10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⁻⁶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0,73=7,3 ∙10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⁻¹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250 ∙10³ = 2,5 ∙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10⁵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0,86 ∙10 ³ = 8,6 ∙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10²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0,23 ∙10⁴ = 2,3 ∙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10³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9300 ∙10⁵ = 9,3 ∙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10⁸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38544"/>
          </a:xfrm>
        </p:spPr>
        <p:txBody>
          <a:bodyPr>
            <a:noAutofit/>
          </a:bodyPr>
          <a:lstStyle/>
          <a:p>
            <a:pPr algn="l"/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>
                <a:solidFill>
                  <a:srgbClr val="FFFF00"/>
                </a:solidFill>
              </a:rPr>
              <a:t>Відповіді:</a:t>
            </a:r>
            <a:r>
              <a:rPr lang="uk-UA" sz="2800" dirty="0" smtClean="0"/>
              <a:t>  </a:t>
            </a:r>
            <a:r>
              <a:rPr lang="uk-UA" sz="3200" b="1" dirty="0" smtClean="0">
                <a:solidFill>
                  <a:srgbClr val="FF0000"/>
                </a:solidFill>
              </a:rPr>
              <a:t>Зупинка</a:t>
            </a:r>
            <a:r>
              <a:rPr lang="uk-UA" sz="3200" b="1" dirty="0" smtClean="0">
                <a:solidFill>
                  <a:srgbClr val="002060"/>
                </a:solidFill>
              </a:rPr>
              <a:t> </a:t>
            </a:r>
            <a:r>
              <a:rPr lang="uk-UA" sz="3200" b="1" dirty="0">
                <a:solidFill>
                  <a:srgbClr val="FFFF00"/>
                </a:solidFill>
              </a:rPr>
              <a:t>« Стандартна»</a:t>
            </a:r>
            <a:br>
              <a:rPr lang="uk-UA" sz="3200" b="1" dirty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rgbClr val="7030A0"/>
                </a:solidFill>
              </a:rPr>
              <a:t>№245 </a:t>
            </a:r>
            <a:r>
              <a:rPr lang="ru-RU" sz="3200" dirty="0">
                <a:solidFill>
                  <a:srgbClr val="7030A0"/>
                </a:solidFill>
              </a:rPr>
              <a:t/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uk-UA" sz="2400" dirty="0">
                <a:solidFill>
                  <a:schemeClr val="tx1"/>
                </a:solidFill>
              </a:rPr>
              <a:t>Запишіть число у </a:t>
            </a:r>
            <a:r>
              <a:rPr lang="uk-UA" sz="2400" dirty="0" smtClean="0">
                <a:solidFill>
                  <a:schemeClr val="tx1"/>
                </a:solidFill>
              </a:rPr>
              <a:t>стандартному</a:t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 вигляді:</a:t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800" dirty="0" smtClean="0"/>
              <a:t> </a:t>
            </a:r>
            <a:r>
              <a:rPr lang="uk-UA" sz="2800" dirty="0"/>
              <a:t>та вкажіть </a:t>
            </a:r>
            <a:r>
              <a:rPr lang="uk-UA" sz="2800" dirty="0" smtClean="0"/>
              <a:t>пор  ядок </a:t>
            </a:r>
            <a:r>
              <a:rPr lang="uk-UA" sz="2800" dirty="0"/>
              <a:t>числа: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    </a:t>
            </a:r>
            <a:endParaRPr lang="ru-RU" sz="2800" dirty="0"/>
          </a:p>
        </p:txBody>
      </p:sp>
      <p:pic>
        <p:nvPicPr>
          <p:cNvPr id="9218" name="Picture 2" descr="Шлях до успіху - Шаблон сайту вчителя математ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0789" y="836712"/>
            <a:ext cx="3619211" cy="240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404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492896"/>
            <a:ext cx="7704856" cy="3960440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uk-UA" sz="4700" dirty="0"/>
              <a:t>1</a:t>
            </a:r>
            <a:r>
              <a:rPr lang="uk-UA" sz="4700" dirty="0" smtClean="0"/>
              <a:t>) 1,6</a:t>
            </a:r>
            <a:r>
              <a:rPr lang="uk-UA" sz="4700" dirty="0"/>
              <a:t>∙ </a:t>
            </a:r>
            <a:r>
              <a:rPr lang="uk-UA" sz="4700" dirty="0" smtClean="0"/>
              <a:t>10³ =</a:t>
            </a:r>
            <a:r>
              <a:rPr lang="uk-UA" sz="4800" dirty="0">
                <a:solidFill>
                  <a:srgbClr val="073E87"/>
                </a:solidFill>
              </a:rPr>
              <a:t> 1,6 ∙ </a:t>
            </a:r>
            <a:r>
              <a:rPr lang="uk-UA" sz="4800" dirty="0" smtClean="0">
                <a:solidFill>
                  <a:srgbClr val="073E87"/>
                </a:solidFill>
              </a:rPr>
              <a:t>1000=</a:t>
            </a:r>
            <a:r>
              <a:rPr lang="uk-UA" sz="4700" dirty="0" smtClean="0"/>
              <a:t> 1600</a:t>
            </a:r>
            <a:endParaRPr lang="ru-RU" sz="4700" dirty="0"/>
          </a:p>
          <a:p>
            <a:r>
              <a:rPr lang="uk-UA" sz="4700" dirty="0"/>
              <a:t>2</a:t>
            </a:r>
            <a:r>
              <a:rPr lang="uk-UA" sz="4700" dirty="0" smtClean="0"/>
              <a:t>) 5,7</a:t>
            </a:r>
            <a:r>
              <a:rPr lang="uk-UA" sz="4700" dirty="0"/>
              <a:t>∙ 10</a:t>
            </a:r>
            <a:r>
              <a:rPr lang="uk-UA" sz="4700" dirty="0" smtClean="0"/>
              <a:t>⁶ = </a:t>
            </a:r>
            <a:r>
              <a:rPr lang="uk-UA" sz="4800" dirty="0">
                <a:solidFill>
                  <a:srgbClr val="073E87"/>
                </a:solidFill>
              </a:rPr>
              <a:t>5,7 ∙ 1000000 </a:t>
            </a:r>
            <a:r>
              <a:rPr lang="uk-UA" sz="4800" dirty="0" smtClean="0">
                <a:solidFill>
                  <a:srgbClr val="073E87"/>
                </a:solidFill>
              </a:rPr>
              <a:t>=</a:t>
            </a:r>
            <a:r>
              <a:rPr lang="uk-UA" sz="4700" dirty="0" smtClean="0"/>
              <a:t>5700000</a:t>
            </a:r>
            <a:endParaRPr lang="ru-RU" sz="4700" dirty="0"/>
          </a:p>
          <a:p>
            <a:r>
              <a:rPr lang="uk-UA" sz="4700" dirty="0"/>
              <a:t>3</a:t>
            </a:r>
            <a:r>
              <a:rPr lang="uk-UA" sz="4700" dirty="0" smtClean="0"/>
              <a:t>) 2,1</a:t>
            </a:r>
            <a:r>
              <a:rPr lang="uk-UA" sz="4700" dirty="0"/>
              <a:t>∙ 10⁻</a:t>
            </a:r>
            <a:r>
              <a:rPr lang="uk-UA" sz="4700" dirty="0" smtClean="0"/>
              <a:t>² =</a:t>
            </a:r>
            <a:r>
              <a:rPr lang="uk-UA" sz="4800" dirty="0">
                <a:solidFill>
                  <a:srgbClr val="073E87"/>
                </a:solidFill>
              </a:rPr>
              <a:t> 2,1 ∙ 0,01 =</a:t>
            </a:r>
            <a:r>
              <a:rPr lang="uk-UA" sz="4700" dirty="0" smtClean="0"/>
              <a:t> 0,021</a:t>
            </a:r>
            <a:endParaRPr lang="ru-RU" sz="4700" dirty="0"/>
          </a:p>
          <a:p>
            <a:r>
              <a:rPr lang="uk-UA" sz="4700" dirty="0"/>
              <a:t>4</a:t>
            </a:r>
            <a:r>
              <a:rPr lang="uk-UA" sz="4700" dirty="0" smtClean="0"/>
              <a:t>) 1,1</a:t>
            </a:r>
            <a:r>
              <a:rPr lang="uk-UA" sz="4700" dirty="0"/>
              <a:t>∙ 10⁻⁵</a:t>
            </a:r>
            <a:r>
              <a:rPr lang="uk-UA" sz="4700" dirty="0" smtClean="0"/>
              <a:t>= </a:t>
            </a:r>
            <a:r>
              <a:rPr lang="uk-UA" sz="4800" dirty="0">
                <a:solidFill>
                  <a:srgbClr val="073E87"/>
                </a:solidFill>
              </a:rPr>
              <a:t>1,1 ∙ 0,00001= </a:t>
            </a:r>
            <a:r>
              <a:rPr lang="uk-UA" sz="4700" dirty="0" smtClean="0"/>
              <a:t>0,000011</a:t>
            </a:r>
            <a:r>
              <a:rPr lang="uk-UA" sz="4700" dirty="0"/>
              <a:t> </a:t>
            </a:r>
            <a:endParaRPr lang="ru-RU" sz="4700" dirty="0"/>
          </a:p>
          <a:p>
            <a:endParaRPr lang="uk-UA" sz="4700" dirty="0" smtClean="0"/>
          </a:p>
          <a:p>
            <a:pPr marL="0" indent="0">
              <a:buNone/>
            </a:pPr>
            <a:r>
              <a:rPr lang="uk-UA" sz="4700" dirty="0" smtClean="0"/>
              <a:t> </a:t>
            </a:r>
            <a:endParaRPr lang="ru-RU" sz="47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6703221" cy="2154568"/>
          </a:xfrm>
        </p:spPr>
        <p:txBody>
          <a:bodyPr>
            <a:noAutofit/>
          </a:bodyPr>
          <a:lstStyle/>
          <a:p>
            <a:pPr algn="l"/>
            <a:r>
              <a:rPr lang="uk-UA" sz="3600" b="1" dirty="0" smtClean="0">
                <a:solidFill>
                  <a:srgbClr val="FF0000"/>
                </a:solidFill>
              </a:rPr>
              <a:t/>
            </a:r>
            <a:br>
              <a:rPr lang="uk-UA" sz="3600" b="1" dirty="0" smtClean="0">
                <a:solidFill>
                  <a:srgbClr val="FF0000"/>
                </a:solidFill>
              </a:rPr>
            </a:br>
            <a:r>
              <a:rPr lang="uk-UA" sz="3600" b="1" dirty="0" smtClean="0">
                <a:solidFill>
                  <a:srgbClr val="FF0000"/>
                </a:solidFill>
              </a:rPr>
              <a:t>Зупинка</a:t>
            </a:r>
            <a:r>
              <a:rPr lang="uk-UA" sz="3600" b="1" dirty="0" smtClean="0">
                <a:solidFill>
                  <a:srgbClr val="002060"/>
                </a:solidFill>
              </a:rPr>
              <a:t> </a:t>
            </a:r>
            <a:r>
              <a:rPr lang="uk-UA" sz="3600" b="1" dirty="0">
                <a:solidFill>
                  <a:srgbClr val="FFFF00"/>
                </a:solidFill>
              </a:rPr>
              <a:t>« Перехідна</a:t>
            </a:r>
            <a:r>
              <a:rPr lang="uk-UA" sz="3600" b="1" dirty="0" smtClean="0">
                <a:solidFill>
                  <a:srgbClr val="FFFF00"/>
                </a:solidFill>
              </a:rPr>
              <a:t>»</a:t>
            </a:r>
            <a:br>
              <a:rPr lang="uk-UA" sz="3600" b="1" dirty="0" smtClean="0">
                <a:solidFill>
                  <a:srgbClr val="FFFF00"/>
                </a:solidFill>
              </a:rPr>
            </a:br>
            <a:r>
              <a:rPr lang="uk-UA" sz="3600" b="1" i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uk-UA" sz="3600" b="1" i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sz="2800" b="1" dirty="0" smtClean="0">
                <a:solidFill>
                  <a:srgbClr val="7030A0"/>
                </a:solidFill>
              </a:rPr>
              <a:t>№</a:t>
            </a:r>
            <a:r>
              <a:rPr lang="uk-UA" sz="2800" b="1" dirty="0">
                <a:solidFill>
                  <a:srgbClr val="7030A0"/>
                </a:solidFill>
              </a:rPr>
              <a:t>248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uk-UA" sz="2800" dirty="0"/>
              <a:t> </a:t>
            </a:r>
            <a:r>
              <a:rPr lang="uk-UA" sz="2800" dirty="0">
                <a:solidFill>
                  <a:schemeClr val="tx1"/>
                </a:solidFill>
              </a:rPr>
              <a:t>Запишіть число у вигляді натурального </a:t>
            </a: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числа або  </a:t>
            </a:r>
            <a:r>
              <a:rPr lang="uk-UA" sz="2800" dirty="0">
                <a:solidFill>
                  <a:schemeClr val="tx1"/>
                </a:solidFill>
              </a:rPr>
              <a:t>десяткового дробу: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7" name="Picture 4" descr="ᐈ Слайлик фото, фотография смайлик | скачать на Depositphotos®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7670" y="352839"/>
            <a:ext cx="2182801" cy="178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73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732240" y="4602163"/>
            <a:ext cx="2335444" cy="17253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uk-UA" sz="3600" b="1" dirty="0" smtClean="0">
                <a:solidFill>
                  <a:srgbClr val="C00000"/>
                </a:solidFill>
              </a:rPr>
              <a:t/>
            </a:r>
            <a:br>
              <a:rPr lang="uk-UA" sz="3600" b="1" dirty="0" smtClean="0">
                <a:solidFill>
                  <a:srgbClr val="C00000"/>
                </a:solidFill>
              </a:rPr>
            </a:br>
            <a:r>
              <a:rPr lang="uk-UA" sz="3600" b="1" dirty="0">
                <a:solidFill>
                  <a:srgbClr val="C00000"/>
                </a:solidFill>
              </a:rPr>
              <a:t/>
            </a:r>
            <a:br>
              <a:rPr lang="uk-UA" sz="3600" b="1" dirty="0">
                <a:solidFill>
                  <a:srgbClr val="C00000"/>
                </a:solidFill>
              </a:rPr>
            </a:br>
            <a:r>
              <a:rPr lang="uk-UA" sz="3600" b="1" dirty="0" smtClean="0">
                <a:solidFill>
                  <a:srgbClr val="C00000"/>
                </a:solidFill>
              </a:rPr>
              <a:t/>
            </a:r>
            <a:br>
              <a:rPr lang="uk-UA" sz="3600" b="1" dirty="0" smtClean="0">
                <a:solidFill>
                  <a:srgbClr val="C00000"/>
                </a:solidFill>
              </a:rPr>
            </a:br>
            <a:r>
              <a:rPr lang="uk-UA" sz="4000" b="1" dirty="0">
                <a:solidFill>
                  <a:srgbClr val="FF0000"/>
                </a:solidFill>
              </a:rPr>
              <a:t>Зупинка</a:t>
            </a:r>
            <a:r>
              <a:rPr lang="uk-UA" sz="4000" b="1" dirty="0">
                <a:solidFill>
                  <a:srgbClr val="002060"/>
                </a:solidFill>
              </a:rPr>
              <a:t> </a:t>
            </a:r>
            <a:r>
              <a:rPr lang="uk-UA" sz="4000" b="1" dirty="0">
                <a:solidFill>
                  <a:srgbClr val="FFFF00"/>
                </a:solidFill>
              </a:rPr>
              <a:t>« </a:t>
            </a:r>
            <a:r>
              <a:rPr lang="uk-UA" sz="4000" b="1" dirty="0" smtClean="0">
                <a:solidFill>
                  <a:srgbClr val="FFFF00"/>
                </a:solidFill>
              </a:rPr>
              <a:t>Порівняльна»</a:t>
            </a:r>
            <a:br>
              <a:rPr lang="uk-UA" sz="4000" b="1" dirty="0" smtClean="0">
                <a:solidFill>
                  <a:srgbClr val="FFFF00"/>
                </a:solidFill>
              </a:rPr>
            </a:br>
            <a:r>
              <a:rPr lang="uk-UA" sz="4000" b="1" i="1" dirty="0">
                <a:solidFill>
                  <a:schemeClr val="tx1"/>
                </a:solidFill>
              </a:rPr>
              <a:t/>
            </a:r>
            <a:br>
              <a:rPr lang="uk-UA" sz="4000" b="1" i="1" dirty="0">
                <a:solidFill>
                  <a:schemeClr val="tx1"/>
                </a:solidFill>
              </a:rPr>
            </a:br>
            <a:r>
              <a:rPr lang="uk-UA" sz="3600" b="1" dirty="0" smtClean="0">
                <a:solidFill>
                  <a:srgbClr val="7030A0"/>
                </a:solidFill>
              </a:rPr>
              <a:t>№260</a:t>
            </a:r>
            <a:br>
              <a:rPr lang="uk-UA" sz="3600" b="1" dirty="0" smtClean="0">
                <a:solidFill>
                  <a:srgbClr val="7030A0"/>
                </a:solidFill>
              </a:rPr>
            </a:b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uk-UA" sz="4000" dirty="0" smtClean="0">
                <a:solidFill>
                  <a:schemeClr val="tx2"/>
                </a:solidFill>
              </a:rPr>
              <a:t>Яке число більше?</a:t>
            </a:r>
            <a:br>
              <a:rPr lang="uk-UA" sz="4000" dirty="0" smtClean="0">
                <a:solidFill>
                  <a:schemeClr val="tx2"/>
                </a:solidFill>
              </a:rPr>
            </a:br>
            <a:r>
              <a:rPr lang="uk-UA" sz="4000" dirty="0" smtClean="0"/>
              <a:t>∙ </a:t>
            </a:r>
            <a:r>
              <a:rPr lang="uk-UA" sz="4000" dirty="0"/>
              <a:t>∙</a:t>
            </a:r>
            <a:r>
              <a:rPr lang="uk-UA" sz="4000" dirty="0" smtClean="0">
                <a:solidFill>
                  <a:schemeClr val="tx2"/>
                </a:solidFill>
              </a:rPr>
              <a:t> </a:t>
            </a:r>
            <a:r>
              <a:rPr lang="uk-UA" sz="3600" dirty="0" smtClean="0">
                <a:solidFill>
                  <a:schemeClr val="tx2"/>
                </a:solidFill>
              </a:rPr>
              <a:t>	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4294967295"/>
          </p:nvPr>
        </p:nvSpPr>
        <p:spPr>
          <a:xfrm>
            <a:off x="683568" y="2570576"/>
            <a:ext cx="4392488" cy="21431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arenR"/>
            </a:pPr>
            <a:r>
              <a:rPr lang="uk-UA" dirty="0" smtClean="0"/>
              <a:t>9,7 </a:t>
            </a:r>
            <a:r>
              <a:rPr lang="uk-UA" dirty="0"/>
              <a:t>∙ </a:t>
            </a:r>
            <a:r>
              <a:rPr lang="uk-UA" dirty="0" smtClean="0"/>
              <a:t>10¹¹</a:t>
            </a:r>
            <a:r>
              <a:rPr lang="uk-UA" dirty="0"/>
              <a:t> ‹ </a:t>
            </a:r>
            <a:r>
              <a:rPr lang="uk-UA" dirty="0" smtClean="0"/>
              <a:t>1,2 </a:t>
            </a:r>
            <a:r>
              <a:rPr lang="uk-UA" dirty="0"/>
              <a:t>∙ </a:t>
            </a:r>
            <a:r>
              <a:rPr lang="uk-UA" dirty="0" smtClean="0"/>
              <a:t>10¹²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</a:t>
            </a:r>
            <a:r>
              <a:rPr lang="uk-UA" dirty="0"/>
              <a:t>9,7 ∙ 10¹¹ ‹ </a:t>
            </a:r>
            <a:r>
              <a:rPr lang="uk-UA" dirty="0" smtClean="0"/>
              <a:t>1,2 ∙10 </a:t>
            </a:r>
            <a:r>
              <a:rPr lang="uk-UA" dirty="0"/>
              <a:t>∙</a:t>
            </a:r>
            <a:r>
              <a:rPr lang="uk-UA" dirty="0" smtClean="0"/>
              <a:t> 10¹¹</a:t>
            </a:r>
          </a:p>
          <a:p>
            <a:pPr marL="0" indent="0">
              <a:buNone/>
            </a:pPr>
            <a:r>
              <a:rPr lang="uk-UA" dirty="0"/>
              <a:t>       9,7 ∙ 10¹¹ ‹ 12 </a:t>
            </a:r>
            <a:r>
              <a:rPr lang="uk-UA" dirty="0" smtClean="0"/>
              <a:t>∙ </a:t>
            </a:r>
            <a:r>
              <a:rPr lang="uk-UA" dirty="0"/>
              <a:t>10¹¹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828" y="190534"/>
            <a:ext cx="2175939" cy="2232248"/>
          </a:xfrm>
          <a:prstGeom prst="rect">
            <a:avLst/>
          </a:prstGeom>
        </p:spPr>
      </p:pic>
      <p:pic>
        <p:nvPicPr>
          <p:cNvPr id="15362" name="Picture 2" descr="иьак подумаем а о че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0677" y="3429000"/>
            <a:ext cx="2943771" cy="294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908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827584" y="332656"/>
            <a:ext cx="7920880" cy="2586806"/>
          </a:xfrm>
        </p:spPr>
        <p:txBody>
          <a:bodyPr>
            <a:normAutofit/>
          </a:bodyPr>
          <a:lstStyle/>
          <a:p>
            <a:pPr algn="r"/>
            <a:r>
              <a:rPr lang="uk-UA" sz="3600" b="1" dirty="0" smtClean="0">
                <a:solidFill>
                  <a:srgbClr val="FF0000"/>
                </a:solidFill>
              </a:rPr>
              <a:t>  Зупинка</a:t>
            </a:r>
            <a:r>
              <a:rPr lang="uk-UA" sz="3600" b="1" dirty="0" smtClean="0">
                <a:solidFill>
                  <a:srgbClr val="002060"/>
                </a:solidFill>
              </a:rPr>
              <a:t> </a:t>
            </a:r>
            <a:r>
              <a:rPr lang="uk-UA" sz="3600" b="1" dirty="0">
                <a:solidFill>
                  <a:srgbClr val="FFFF00"/>
                </a:solidFill>
              </a:rPr>
              <a:t>« </a:t>
            </a:r>
            <a:r>
              <a:rPr lang="uk-UA" sz="3600" b="1" dirty="0" smtClean="0">
                <a:solidFill>
                  <a:srgbClr val="FFFF00"/>
                </a:solidFill>
              </a:rPr>
              <a:t>Порівняльна»</a:t>
            </a:r>
            <a:r>
              <a:rPr lang="uk-UA" sz="3600" b="1" dirty="0">
                <a:solidFill>
                  <a:srgbClr val="FFFF00"/>
                </a:solidFill>
              </a:rPr>
              <a:t/>
            </a:r>
            <a:br>
              <a:rPr lang="uk-UA" sz="3600" b="1" dirty="0">
                <a:solidFill>
                  <a:srgbClr val="FFFF00"/>
                </a:solidFill>
              </a:rPr>
            </a:br>
            <a:r>
              <a:rPr lang="uk-UA" sz="3600" b="1" dirty="0" smtClean="0">
                <a:solidFill>
                  <a:srgbClr val="00B050"/>
                </a:solidFill>
              </a:rPr>
              <a:t>№260</a:t>
            </a:r>
            <a:r>
              <a:rPr lang="uk-UA" sz="3600" b="1" dirty="0">
                <a:solidFill>
                  <a:srgbClr val="00B050"/>
                </a:solidFill>
              </a:rPr>
              <a:t/>
            </a:r>
            <a:br>
              <a:rPr lang="uk-UA" sz="3600" b="1" dirty="0">
                <a:solidFill>
                  <a:srgbClr val="00B050"/>
                </a:solidFill>
              </a:rPr>
            </a:br>
            <a:r>
              <a:rPr lang="uk-UA" sz="3600" dirty="0" smtClean="0">
                <a:solidFill>
                  <a:schemeClr val="tx2"/>
                </a:solidFill>
              </a:rPr>
              <a:t>Яке число більше :	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4294967295"/>
          </p:nvPr>
        </p:nvSpPr>
        <p:spPr>
          <a:xfrm>
            <a:off x="3995936" y="2852936"/>
            <a:ext cx="4536504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Відповіді</a:t>
            </a:r>
            <a:r>
              <a:rPr lang="uk-UA" b="1" dirty="0">
                <a:solidFill>
                  <a:srgbClr val="7030A0"/>
                </a:solidFill>
              </a:rPr>
              <a:t>:</a:t>
            </a:r>
            <a:r>
              <a:rPr lang="uk-UA" b="1" dirty="0" smtClean="0">
                <a:solidFill>
                  <a:srgbClr val="7030A0"/>
                </a:solidFill>
              </a:rPr>
              <a:t>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2</a:t>
            </a:r>
            <a:r>
              <a:rPr lang="uk-UA" dirty="0" smtClean="0"/>
              <a:t>) </a:t>
            </a:r>
            <a:r>
              <a:rPr lang="uk-UA" dirty="0"/>
              <a:t>З,6∙ 10⁻⁵ </a:t>
            </a:r>
            <a:r>
              <a:rPr lang="uk-UA" dirty="0" smtClean="0"/>
              <a:t>› 4,8</a:t>
            </a:r>
            <a:r>
              <a:rPr lang="uk-UA" dirty="0"/>
              <a:t>∙ 10⁻⁶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3</a:t>
            </a:r>
            <a:r>
              <a:rPr lang="uk-UA" dirty="0" smtClean="0"/>
              <a:t>) </a:t>
            </a:r>
            <a:r>
              <a:rPr lang="uk-UA" dirty="0"/>
              <a:t>2,34 ∙ 10⁶ </a:t>
            </a:r>
            <a:r>
              <a:rPr lang="uk-UA" dirty="0" smtClean="0"/>
              <a:t>› 0,23 </a:t>
            </a:r>
            <a:r>
              <a:rPr lang="uk-UA" dirty="0"/>
              <a:t>∙ 10⁷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4</a:t>
            </a:r>
            <a:r>
              <a:rPr lang="uk-UA" dirty="0" smtClean="0"/>
              <a:t>) </a:t>
            </a:r>
            <a:r>
              <a:rPr lang="uk-UA" dirty="0"/>
              <a:t>42,7∙ 10⁻⁹ › </a:t>
            </a:r>
            <a:r>
              <a:rPr lang="uk-UA" dirty="0" smtClean="0"/>
              <a:t> 0,072</a:t>
            </a:r>
            <a:r>
              <a:rPr lang="uk-UA" dirty="0"/>
              <a:t>∙ </a:t>
            </a:r>
            <a:r>
              <a:rPr lang="uk-UA" dirty="0" smtClean="0"/>
              <a:t>1</a:t>
            </a:r>
            <a:r>
              <a:rPr lang="en-US" dirty="0" smtClean="0"/>
              <a:t>0</a:t>
            </a:r>
            <a:r>
              <a:rPr lang="uk-UA" dirty="0" smtClean="0"/>
              <a:t>⁻⁷</a:t>
            </a:r>
            <a:endParaRPr lang="uk-UA" dirty="0"/>
          </a:p>
          <a:p>
            <a:endParaRPr lang="ru-RU" dirty="0"/>
          </a:p>
        </p:txBody>
      </p:sp>
      <p:pic>
        <p:nvPicPr>
          <p:cNvPr id="17410" name="Picture 2" descr="ЛОЛ, мем і меседж: уряд починає уроки сучасної мови для літніх люд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600400" cy="422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29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7030A0"/>
                </a:solidFill>
              </a:rPr>
              <a:t>Домашнє завдання:</a:t>
            </a:r>
            <a:br>
              <a:rPr lang="uk-UA" sz="4000" b="1" dirty="0" smtClean="0">
                <a:solidFill>
                  <a:srgbClr val="7030A0"/>
                </a:solidFill>
              </a:rPr>
            </a:br>
            <a:r>
              <a:rPr lang="uk-UA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Прочитати п. 8  ст.53-56</a:t>
            </a:r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530" y="2132856"/>
            <a:ext cx="8224966" cy="3100701"/>
          </a:xfrm>
        </p:spPr>
        <p:txBody>
          <a:bodyPr>
            <a:normAutofit fontScale="92500"/>
          </a:bodyPr>
          <a:lstStyle/>
          <a:p>
            <a:r>
              <a:rPr lang="uk-UA" sz="4800" b="1" i="1" dirty="0" smtClean="0">
                <a:solidFill>
                  <a:srgbClr val="FF0000"/>
                </a:solidFill>
              </a:rPr>
              <a:t>Середній рівень</a:t>
            </a:r>
            <a:r>
              <a:rPr lang="uk-UA" sz="4800" dirty="0" smtClean="0">
                <a:solidFill>
                  <a:srgbClr val="002060"/>
                </a:solidFill>
              </a:rPr>
              <a:t>:</a:t>
            </a:r>
          </a:p>
          <a:p>
            <a:r>
              <a:rPr lang="uk-UA" sz="4800" dirty="0" smtClean="0">
                <a:solidFill>
                  <a:srgbClr val="002060"/>
                </a:solidFill>
              </a:rPr>
              <a:t> розв’язати №247, №249</a:t>
            </a:r>
          </a:p>
          <a:p>
            <a:r>
              <a:rPr lang="uk-UA" sz="4800" b="1" i="1" dirty="0" smtClean="0">
                <a:solidFill>
                  <a:srgbClr val="FF0000"/>
                </a:solidFill>
              </a:rPr>
              <a:t>Достатній та високий рівні</a:t>
            </a:r>
            <a:r>
              <a:rPr lang="uk-UA" sz="4800" dirty="0" smtClean="0">
                <a:solidFill>
                  <a:srgbClr val="002060"/>
                </a:solidFill>
              </a:rPr>
              <a:t>:  </a:t>
            </a:r>
            <a:r>
              <a:rPr lang="uk-UA" sz="4800" dirty="0" smtClean="0"/>
              <a:t>розв’язати </a:t>
            </a:r>
            <a:r>
              <a:rPr lang="uk-UA" sz="4800" dirty="0"/>
              <a:t>№ 261</a:t>
            </a:r>
            <a:r>
              <a:rPr lang="uk-UA" sz="4800" dirty="0" smtClean="0"/>
              <a:t>, №</a:t>
            </a:r>
            <a:r>
              <a:rPr lang="uk-UA" sz="4800" dirty="0"/>
              <a:t>264 </a:t>
            </a:r>
            <a:endParaRPr lang="uk-UA" sz="4800" dirty="0" smtClean="0"/>
          </a:p>
        </p:txBody>
      </p:sp>
      <p:pic>
        <p:nvPicPr>
          <p:cNvPr id="45058" name="Picture 2" descr="Картинки по запросу малюнки щоденників шкільни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3338" y="25148"/>
            <a:ext cx="1750662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69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1533</TotalTime>
  <Words>532</Words>
  <Application>Microsoft Office PowerPoint</Application>
  <PresentationFormat>Экран (4:3)</PresentationFormat>
  <Paragraphs>179</Paragraphs>
  <Slides>23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Волна</vt:lpstr>
      <vt:lpstr>  </vt:lpstr>
      <vt:lpstr>Кросенс : « Що об’єднує всі ці поняття?»</vt:lpstr>
      <vt:lpstr>Запрошення  </vt:lpstr>
      <vt:lpstr>Придбання квитків  </vt:lpstr>
      <vt:lpstr>Відповіді до встановлення відповідності:</vt:lpstr>
      <vt:lpstr>Слайд 6</vt:lpstr>
      <vt:lpstr>Зупинка « Теоретична» Стандартний вигляд числа</vt:lpstr>
      <vt:lpstr>Алгоритм запису числа у стандартному вигляді:</vt:lpstr>
      <vt:lpstr> Зупинка « Практична»  Наприклад:</vt:lpstr>
      <vt:lpstr>Зупинка « Пізнавальна» Використання мікро та макро чисел у різних галузях :</vt:lpstr>
      <vt:lpstr>       У біології</vt:lpstr>
      <vt:lpstr>  У хімії</vt:lpstr>
      <vt:lpstr>У фізиці  Маса електрона  9,1 ∙ 10⁻³¹  кг</vt:lpstr>
      <vt:lpstr>                       У медицині                   Радіус еритроцита                                0,000 003 75 м =3,75∙ 10⁻⁶м </vt:lpstr>
      <vt:lpstr>У мікробіології Маса бактерії  5 ∙ 10⁻¹² кг  Вірус грипу 6∙ 10⁻ ¹⁹кг</vt:lpstr>
      <vt:lpstr>Слайд 16</vt:lpstr>
      <vt:lpstr>У астрономії</vt:lpstr>
      <vt:lpstr>  Зупинка « Стандартна»   №245  Запишіть число у стандартному  вигляді.  та вкажіть порядок числа: </vt:lpstr>
      <vt:lpstr> Відповіді:  Зупинка « Стандартна» №245  Запишіть число у стандартному  вигляді:  та вкажіть пор  ядок числа:     </vt:lpstr>
      <vt:lpstr> Зупинка « Перехідна»  №248  Запишіть число у вигляді натурального  числа або  десяткового дробу:</vt:lpstr>
      <vt:lpstr>   Зупинка « Порівняльна»  №260  Яке число більше? ∙ ∙  </vt:lpstr>
      <vt:lpstr>  Зупинка « Порівняльна» №260 Яке число більше : </vt:lpstr>
      <vt:lpstr>Домашнє завдання: Прочитати п. 8  ст.53-56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Стандартний вигляд числа</dc:title>
  <cp:lastModifiedBy>Sch</cp:lastModifiedBy>
  <cp:revision>381</cp:revision>
  <dcterms:modified xsi:type="dcterms:W3CDTF">2022-12-05T08:39:50Z</dcterms:modified>
</cp:coreProperties>
</file>