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57" r:id="rId4"/>
    <p:sldId id="258" r:id="rId5"/>
    <p:sldId id="273" r:id="rId6"/>
    <p:sldId id="274" r:id="rId7"/>
    <p:sldId id="272" r:id="rId8"/>
    <p:sldId id="259" r:id="rId9"/>
    <p:sldId id="276" r:id="rId10"/>
    <p:sldId id="260" r:id="rId11"/>
    <p:sldId id="277" r:id="rId12"/>
    <p:sldId id="275" r:id="rId13"/>
    <p:sldId id="279" r:id="rId14"/>
    <p:sldId id="261" r:id="rId15"/>
    <p:sldId id="262" r:id="rId16"/>
    <p:sldId id="263" r:id="rId17"/>
    <p:sldId id="264" r:id="rId18"/>
    <p:sldId id="265" r:id="rId19"/>
    <p:sldId id="266" r:id="rId20"/>
    <p:sldId id="268" r:id="rId21"/>
    <p:sldId id="267" r:id="rId22"/>
    <p:sldId id="269" r:id="rId23"/>
    <p:sldId id="270" r:id="rId24"/>
    <p:sldId id="271" r:id="rId25"/>
    <p:sldId id="283" r:id="rId26"/>
    <p:sldId id="280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14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7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6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99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906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7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664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305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64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50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9463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77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080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386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07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11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6B1E8-0E57-4684-8C07-E6CC3C97A563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F3F148-12E2-464D-A393-A9CBE651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03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PCR0q35l-k&amp;ab_channel=%D0%9C%D1%8B%D1%81%D0%BB%D0%B8%D0%98%D1%81%D1%82%D0%BE%D1%80%D0%B8%D0%BA%D0%B0" TargetMode="External"/><Relationship Id="rId2" Type="http://schemas.openxmlformats.org/officeDocument/2006/relationships/hyperlink" Target="https://www.youtube.com/watch?v=Fv8GAoxgrbs&amp;ab_channel=%D0%98%D1%81%D1%82%D0%BE%D1%80%D0%B8%D1%8F%D0%B2%D1%81%D0%B5%D0%B3%D0%B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9MjumaCvSQ&amp;ab_channel=VitaliiShapovalov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PCR0q35l-k&amp;ab_channel=%D0%9C%D1%8B%D1%81%D0%BB%D0%B8%D0%98%D1%81%D1%82%D0%BE%D1%80%D0%B8%D0%BA%D0%B0" TargetMode="External"/><Relationship Id="rId2" Type="http://schemas.openxmlformats.org/officeDocument/2006/relationships/hyperlink" Target="https://www.youtube.com/watch?v=Fv8GAoxgrbs&amp;ab_channel=%D0%98%D1%81%D1%82%D0%BE%D1%80%D0%B8%D1%8F%D0%B2%D1%81%D0%B5%D0%B3%D0%B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www.youtube.com/watch?v=r9MjumaCvSQ&amp;ab_channel=VitaliiShapovalov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6603" y="122830"/>
            <a:ext cx="9594376" cy="3928006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роздробленості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представницьких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XI-XV ст.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Всесвітня</a:t>
            </a:r>
            <a:r>
              <a:rPr lang="ru-RU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</a:t>
            </a:r>
          </a:p>
          <a:p>
            <a:pPr algn="ctr"/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підручником І. Я. Щупак)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02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530" y="0"/>
            <a:ext cx="9767888" cy="19304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0070C0"/>
                </a:solidFill>
              </a:rPr>
              <a:t/>
            </a:r>
            <a:br>
              <a:rPr lang="ru-RU" sz="6000" dirty="0" smtClean="0">
                <a:solidFill>
                  <a:srgbClr val="0070C0"/>
                </a:solidFill>
              </a:rPr>
            </a:br>
            <a:r>
              <a:rPr lang="ru-RU" sz="6000" b="1" dirty="0" smtClean="0">
                <a:solidFill>
                  <a:srgbClr val="0070C0"/>
                </a:solidFill>
              </a:rPr>
              <a:t>СИМВОЛ </a:t>
            </a:r>
            <a:r>
              <a:rPr lang="ru-RU" sz="6000" b="1" dirty="0">
                <a:solidFill>
                  <a:srgbClr val="0070C0"/>
                </a:solidFill>
              </a:rPr>
              <a:t>УРОКУ (ДНЯ)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0704" y="2296468"/>
            <a:ext cx="5746765" cy="41504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47" y="1930400"/>
            <a:ext cx="3603048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5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11" y="191069"/>
            <a:ext cx="9771797" cy="585029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Вісімнадцяте лютого </a:t>
            </a:r>
          </a:p>
          <a:p>
            <a:pPr marL="0" indent="0" algn="ctr">
              <a:buNone/>
            </a:pPr>
            <a:r>
              <a:rPr lang="uk-UA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Класна робота</a:t>
            </a:r>
          </a:p>
          <a:p>
            <a:pPr marL="0" indent="0">
              <a:buNone/>
            </a:pPr>
            <a:r>
              <a:rPr lang="uk-UA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роздробленості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</a:t>
            </a: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представницьких</a:t>
            </a: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монархій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XI-XV ст.</a:t>
            </a:r>
          </a:p>
        </p:txBody>
      </p:sp>
    </p:spTree>
    <p:extLst>
      <p:ext uri="{BB962C8B-B14F-4D97-AF65-F5344CB8AC3E}">
        <p14:creationId xmlns:p14="http://schemas.microsoft.com/office/powerpoint/2010/main" val="28081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787" y="0"/>
            <a:ext cx="8596668" cy="1780275"/>
          </a:xfrm>
        </p:spPr>
        <p:txBody>
          <a:bodyPr>
            <a:normAutofit/>
          </a:bodyPr>
          <a:lstStyle/>
          <a:p>
            <a:r>
              <a:rPr lang="uk-UA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endParaRPr lang="ru-RU" sz="6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16" y="1364777"/>
            <a:ext cx="9880980" cy="4676586"/>
          </a:xfrm>
        </p:spPr>
        <p:txBody>
          <a:bodyPr>
            <a:noAutofit/>
          </a:bodyPr>
          <a:lstStyle/>
          <a:p>
            <a:r>
              <a:rPr lang="ru-RU" sz="7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</a:t>
            </a:r>
            <a:r>
              <a:rPr lang="ru-RU" sz="72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підручником</a:t>
            </a:r>
            <a:r>
              <a:rPr lang="ru-RU" sz="7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вислів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закодовано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хмаринці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(с. 77)</a:t>
            </a:r>
            <a:endParaRPr lang="ru-RU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Коли і за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сформувалося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правило? </a:t>
            </a:r>
          </a:p>
          <a:p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4716"/>
            <a:ext cx="10003809" cy="66532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«ВАСАЛ МОГО ВАСАЛА – НЕ МІЙ ВАСАЛ»</a:t>
            </a:r>
          </a:p>
          <a:p>
            <a:pPr marL="0" indent="0" algn="ctr">
              <a:buNone/>
            </a:pPr>
            <a:r>
              <a:rPr lang="uk-UA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ФЕОДАЛЬНА ДРАБИНА</a:t>
            </a:r>
          </a:p>
          <a:p>
            <a:pPr marL="0" indent="0">
              <a:buNone/>
            </a:pPr>
            <a:endParaRPr lang="uk-UA" sz="6600" dirty="0"/>
          </a:p>
          <a:p>
            <a:endParaRPr lang="uk-UA" sz="4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ФЕОД?</a:t>
            </a:r>
            <a:endParaRPr lang="uk-UA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 ТАКИЙ ВАСАЛ?</a:t>
            </a:r>
          </a:p>
          <a:p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 ТАКИЙ СЕНЬЙОР?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549" y="2648644"/>
            <a:ext cx="2920237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660" y="177421"/>
            <a:ext cx="6701050" cy="6387152"/>
          </a:xfrm>
        </p:spPr>
        <p:txBody>
          <a:bodyPr>
            <a:normAutofit/>
          </a:bodyPr>
          <a:lstStyle/>
          <a:p>
            <a:endParaRPr lang="ru-RU" sz="3200" b="1" i="1" u="sng" dirty="0" smtClean="0"/>
          </a:p>
          <a:p>
            <a:r>
              <a:rPr lang="ru-RU" sz="32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Феодальна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драбина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феодалами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Феод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Сеньйор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(старший)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той,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давав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землю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Васал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підданий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феодал,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землю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сеньйора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Васалітет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система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384" y="1633007"/>
            <a:ext cx="4652890" cy="5064829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22288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228299"/>
          </a:xfrm>
        </p:spPr>
        <p:txBody>
          <a:bodyPr>
            <a:normAutofit/>
          </a:bodyPr>
          <a:lstStyle/>
          <a:p>
            <a:r>
              <a:rPr lang="ru-RU" sz="6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r>
              <a:rPr lang="ru-RU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6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955" y="1105469"/>
            <a:ext cx="9880979" cy="5636525"/>
          </a:xfrm>
        </p:spPr>
        <p:txBody>
          <a:bodyPr>
            <a:normAutofit fontScale="62500" lnSpcReduction="20000"/>
          </a:bodyPr>
          <a:lstStyle/>
          <a:p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монарх? (не </a:t>
            </a:r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плутати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«Мон</a:t>
            </a:r>
            <a:r>
              <a:rPr lang="ru-RU" sz="5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58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5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uk-UA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</a:p>
          <a:p>
            <a:pPr marL="0" indent="0">
              <a:buNone/>
            </a:pPr>
            <a:r>
              <a:rPr lang="uk-UA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«Мон</a:t>
            </a:r>
            <a:r>
              <a:rPr lang="uk-UA" sz="5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</a:t>
            </a:r>
            <a:r>
              <a:rPr lang="uk-UA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5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натуральне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5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uk-UA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5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 (</a:t>
            </a:r>
            <a:r>
              <a:rPr lang="uk-UA" sz="5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монос</a:t>
            </a:r>
            <a:r>
              <a:rPr lang="uk-UA" sz="5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один) </a:t>
            </a:r>
            <a:r>
              <a:rPr lang="uk-UA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це одноосібний правитель (цар, король, імператор та т. п.), влада якого передається у спадок)</a:t>
            </a:r>
            <a:endParaRPr lang="ru-RU" sz="5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Натуральне</a:t>
            </a:r>
            <a:r>
              <a:rPr lang="ru-RU" sz="5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5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5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5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5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необхідне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5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селян і </a:t>
            </a:r>
            <a:r>
              <a:rPr lang="ru-RU" sz="5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феодалів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вироблялося</a:t>
            </a: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самому </a:t>
            </a:r>
            <a:r>
              <a:rPr lang="ru-RU" sz="5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endParaRPr lang="ru-RU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2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25" y="109182"/>
            <a:ext cx="9430603" cy="1821218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роздробленість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середньовіччя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5" y="1583140"/>
            <a:ext cx="9949218" cy="5117911"/>
          </a:xfrm>
        </p:spPr>
        <p:txBody>
          <a:bodyPr>
            <a:normAutofit lnSpcReduction="10000"/>
          </a:bodyPr>
          <a:lstStyle/>
          <a:p>
            <a:r>
              <a:rPr lang="ru-RU" sz="32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Феодальна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роздробленість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середньовічних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державах</a:t>
            </a:r>
            <a:endParaRPr lang="ru-RU" sz="32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Домен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феодальної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роздробленості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монарха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король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нагороджував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васалів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службу землею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8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748818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 Франція</a:t>
            </a:r>
            <a:br>
              <a:rPr lang="uk-UA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Девіз: (Свобода, Рівність, Братерство)</a:t>
            </a:r>
            <a:b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Гімн «Марсельєза»</a:t>
            </a:r>
            <a:b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Республіка</a:t>
            </a:r>
            <a:b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Е. </a:t>
            </a:r>
            <a:r>
              <a:rPr lang="uk-UA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Макрон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82" y="4954168"/>
            <a:ext cx="2693658" cy="17946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b="7929"/>
          <a:stretch/>
        </p:blipFill>
        <p:spPr>
          <a:xfrm>
            <a:off x="93582" y="1133959"/>
            <a:ext cx="2185718" cy="25741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3093" r="2130"/>
          <a:stretch/>
        </p:blipFill>
        <p:spPr>
          <a:xfrm>
            <a:off x="7352761" y="1133959"/>
            <a:ext cx="4740812" cy="56148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791" y="3846453"/>
            <a:ext cx="2902365" cy="29023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111" y="2954795"/>
            <a:ext cx="3064680" cy="2043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33409" r="23169" b="10112"/>
          <a:stretch/>
        </p:blipFill>
        <p:spPr>
          <a:xfrm>
            <a:off x="10450212" y="4017228"/>
            <a:ext cx="1476343" cy="20171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2998" y="0"/>
            <a:ext cx="2539002" cy="13235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744" y="4997915"/>
            <a:ext cx="2717927" cy="18600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021" y="3656142"/>
            <a:ext cx="1791338" cy="1341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1"/>
          <a:srcRect l="18428" r="60702"/>
          <a:stretch/>
        </p:blipFill>
        <p:spPr>
          <a:xfrm>
            <a:off x="7995468" y="4473608"/>
            <a:ext cx="743893" cy="22316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005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81" y="95534"/>
            <a:ext cx="9321421" cy="1834866"/>
          </a:xfrm>
        </p:spPr>
        <p:txBody>
          <a:bodyPr>
            <a:no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X-XV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0" y="1569493"/>
            <a:ext cx="10631607" cy="513155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династія?</a:t>
            </a:r>
          </a:p>
          <a:p>
            <a:pPr marL="0" indent="0">
              <a:buNone/>
            </a:pPr>
            <a:r>
              <a:rPr lang="uk-UA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Династія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правлячий рід, влада у якому передається у спадок (по </a:t>
            </a:r>
            <a:r>
              <a:rPr lang="uk-UA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або </a:t>
            </a:r>
            <a:r>
              <a:rPr lang="uk-UA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жін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інії)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8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инастії</a:t>
            </a:r>
            <a:r>
              <a:rPr lang="ru-RU" sz="4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французьких</a:t>
            </a:r>
            <a:r>
              <a:rPr lang="ru-RU" sz="4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</a:t>
            </a:r>
            <a:r>
              <a:rPr lang="ru-RU" sz="4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Королівство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Франків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МЕРОВІНГИ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патлаті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Хлодвіг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Імперія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Франків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КАРОЛІНГИ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Піпін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Короткий - Карл Великий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КАПЕТИНГИ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429302" y="4872250"/>
            <a:ext cx="859809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483893" y="5773003"/>
            <a:ext cx="805218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4285259" y="5718411"/>
            <a:ext cx="484632" cy="282371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5182667" y="4731064"/>
            <a:ext cx="484632" cy="282372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45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36478"/>
            <a:ext cx="8596668" cy="179392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rgbClr val="0070C0"/>
                </a:solidFill>
              </a:rPr>
              <a:t>КАПЕТИНГИ</a:t>
            </a:r>
            <a:br>
              <a:rPr lang="ru-RU" sz="5400" b="1" dirty="0">
                <a:solidFill>
                  <a:srgbClr val="0070C0"/>
                </a:solidFill>
              </a:rPr>
            </a:b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5" y="1064525"/>
            <a:ext cx="5936776" cy="5622878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Гуго </a:t>
            </a:r>
            <a:r>
              <a:rPr lang="ru-RU" sz="4000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Капет</a:t>
            </a:r>
            <a:r>
              <a:rPr lang="ru-RU" sz="4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 ст.) 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династії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Капетингів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78)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Домен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Париж і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Орлеан</a:t>
            </a:r>
          </a:p>
          <a:p>
            <a:pPr marL="0" indent="0" algn="ctr">
              <a:buNone/>
            </a:pPr>
            <a:endParaRPr lang="ru-RU" sz="40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382" y="968991"/>
            <a:ext cx="5718412" cy="5718412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3275463" y="5472752"/>
            <a:ext cx="484632" cy="978408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46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2183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8365"/>
            <a:ext cx="6455391" cy="64963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Генріх</a:t>
            </a:r>
            <a:r>
              <a:rPr lang="ru-RU" sz="4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40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Капет</a:t>
            </a:r>
            <a:r>
              <a:rPr lang="ru-RU" sz="4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(сер. XI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cт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Дружина – королева Анна - дочка Ярослава Мудрого,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прабабця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французьких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вересня – День Анни у Франції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725" y="95534"/>
            <a:ext cx="4704256" cy="6619165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3178082" y="5527344"/>
            <a:ext cx="484632" cy="97840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8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307" y="109182"/>
            <a:ext cx="9608024" cy="6496333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XII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у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розвивалася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зросли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доходи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Капетингів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приборкують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великих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феодалів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приєднання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домену земель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Парижа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40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615" y="259307"/>
            <a:ext cx="9041990" cy="637350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54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Луї</a:t>
            </a:r>
            <a:r>
              <a:rPr lang="ru-RU" sz="5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ІХ </a:t>
            </a:r>
            <a:r>
              <a:rPr lang="ru-RU" sz="54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Святий</a:t>
            </a:r>
            <a:r>
              <a:rPr lang="ru-RU" sz="5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(сер. XIII ст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с. 79)</a:t>
            </a:r>
            <a:endParaRPr lang="ru-RU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Реформи</a:t>
            </a:r>
            <a:r>
              <a:rPr lang="ru-RU" sz="5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єдина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</a:t>
            </a:r>
          </a:p>
          <a:p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судові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справи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розглядє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платний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королівський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</a:t>
            </a:r>
          </a:p>
          <a:p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припинено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феодальні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міжусобиці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797294" y="5500048"/>
            <a:ext cx="484632" cy="97840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43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5" y="136479"/>
            <a:ext cx="9621672" cy="590488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52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Філіпп</a:t>
            </a:r>
            <a:r>
              <a:rPr lang="ru-RU" sz="52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52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Красивий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(1285-1314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збільшував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переміг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Папою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Римським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(70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обиралися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королем і жили у м.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Авіньйон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володіннях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короля («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авіньйонський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полон Пап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знищував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тамплієрів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забирав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1302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скликано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Генеральні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штати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718645" y="5879592"/>
            <a:ext cx="484632" cy="97840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1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232013"/>
            <a:ext cx="9376012" cy="6455390"/>
          </a:xfrm>
        </p:spPr>
        <p:txBody>
          <a:bodyPr>
            <a:normAutofit/>
          </a:bodyPr>
          <a:lstStyle/>
          <a:p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Генеральні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штати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станово-представницька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рада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(пар-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ламент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ГШ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складалися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стан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духовенство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стан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рицарство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дворяни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 стан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селяни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міщани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39022"/>
          <a:stretch/>
        </p:blipFill>
        <p:spPr>
          <a:xfrm>
            <a:off x="191069" y="4817660"/>
            <a:ext cx="8781641" cy="18697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113" y="232013"/>
            <a:ext cx="3018819" cy="50796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274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150125"/>
            <a:ext cx="9219411" cy="1343547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773" y="1493673"/>
            <a:ext cx="9812740" cy="5193730"/>
          </a:xfrm>
        </p:spPr>
        <p:txBody>
          <a:bodyPr>
            <a:normAutofit/>
          </a:bodyPr>
          <a:lstStyle/>
          <a:p>
            <a:r>
              <a:rPr lang="ru-RU" sz="32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Столітня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(1337-1453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Причини: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претензії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Фландрію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Філіппа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спадкоємців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родинні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королями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30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9" y="136478"/>
            <a:ext cx="9662615" cy="1793922"/>
          </a:xfrm>
        </p:spPr>
        <p:txBody>
          <a:bodyPr>
            <a:normAutofit/>
          </a:bodyPr>
          <a:lstStyle/>
          <a:p>
            <a:pPr algn="ctr"/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елянське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Жакерія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1009934"/>
            <a:ext cx="10031104" cy="5732059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Жакерія</a:t>
            </a:r>
            <a:r>
              <a:rPr lang="ru-RU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селянське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1358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яке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охопило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1/6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походить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Жак-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добродій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(селя-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с. 80)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3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6385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30" y="150125"/>
            <a:ext cx="8175010" cy="6496335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французів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англійців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очолила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юна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Жан-на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д'Арк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с. 81) За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визволення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Орлеану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домену) у 1429 р.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прозвали Жанну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Орлеанською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дівою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потрапила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полон до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англійців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король Карл VII не заплатив за нею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викуп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Звинувачена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чаклунстві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спалена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1431 р.. У 1455 р.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виправдана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посмертно. В XX ст. Папа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оголосив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Жанну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д'Арк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святою</a:t>
            </a:r>
          </a:p>
          <a:p>
            <a:r>
              <a:rPr lang="uk-UA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травня – </a:t>
            </a:r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uk-UA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Жанни </a:t>
            </a:r>
            <a:r>
              <a:rPr lang="uk-UA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д'Арк</a:t>
            </a:r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Франції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305" y="797702"/>
            <a:ext cx="3989696" cy="606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8" y="150125"/>
            <a:ext cx="9799092" cy="66055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 VII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запровадив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зброю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створив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найману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армію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зміцнив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дисципліну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війську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озброїв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вогнепальною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зброєю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гарматами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артилерією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268036" y="5554639"/>
            <a:ext cx="484632" cy="97840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49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15" y="163773"/>
            <a:ext cx="9812741" cy="6496334"/>
          </a:xfrm>
        </p:spPr>
        <p:txBody>
          <a:bodyPr>
            <a:normAutofit fontScale="62500" lnSpcReduction="20000"/>
          </a:bodyPr>
          <a:lstStyle/>
          <a:p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розгромили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англійців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1453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битві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Кастильйоні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 фр.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 Кале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залишився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англ.. 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Столітня</a:t>
            </a:r>
            <a:r>
              <a:rPr lang="ru-RU" sz="4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сприяла</a:t>
            </a:r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об'єднанню</a:t>
            </a:r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Столітня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3.15</a:t>
            </a:r>
            <a:r>
              <a:rPr lang="ru-RU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5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https://www.youtube.com/watch?v=Fv8GAoxgrbs&amp;ab_channel=%</a:t>
            </a:r>
            <a:r>
              <a:rPr lang="en-US" sz="3500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D0%98%D1%81%D1%82%D0%BE%D1%80%D0%B8%D1%8F%D0%B2%D1%81%D0%B5%D0%B3%D0%BE</a:t>
            </a:r>
            <a:endParaRPr lang="ru-RU" sz="35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«Жанна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д’Арк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Исторический портрет» 2.05</a:t>
            </a:r>
            <a:r>
              <a:rPr lang="ru-RU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5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https://www.youtube.com/watch?v=gPCR0q35l-k&amp;ab_channel=%</a:t>
            </a:r>
            <a:r>
              <a:rPr lang="en-US" sz="3500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D0%9C%D1%8B%D1%81%D0%BB%D0%B8%D0%98%D1%81%D1%82%D0%BE%D1%80%D0%B8%D0%BA%D0%B0</a:t>
            </a:r>
            <a:endParaRPr lang="ru-RU" sz="35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«Сцена из фильма «Жанна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д’Арк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»» 2.46</a:t>
            </a:r>
            <a:r>
              <a:rPr lang="ru-RU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5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3500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www.youtube.com/watch?v=r9MjumaCvSQ&amp;ab_channel=VitaliiShapovalov</a:t>
            </a:r>
          </a:p>
          <a:p>
            <a:pPr marL="0" indent="0">
              <a:buNone/>
            </a:pP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411017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012" y="0"/>
            <a:ext cx="9041990" cy="1930400"/>
          </a:xfrm>
        </p:spPr>
        <p:txBody>
          <a:bodyPr>
            <a:normAutofit/>
          </a:bodyPr>
          <a:lstStyle/>
          <a:p>
            <a:r>
              <a:rPr lang="ru-RU" dirty="0"/>
              <a:t>4.	</a:t>
            </a:r>
            <a:r>
              <a:rPr lang="ru-RU" dirty="0" err="1"/>
              <a:t>Завершенння</a:t>
            </a:r>
            <a:r>
              <a:rPr lang="ru-RU" dirty="0"/>
              <a:t> </a:t>
            </a:r>
            <a:r>
              <a:rPr lang="ru-RU" dirty="0" err="1"/>
              <a:t>об'єднання</a:t>
            </a:r>
            <a:r>
              <a:rPr lang="ru-RU" dirty="0"/>
              <a:t> </a:t>
            </a:r>
            <a:r>
              <a:rPr lang="ru-RU" dirty="0" err="1"/>
              <a:t>Франції</a:t>
            </a:r>
            <a:r>
              <a:rPr lang="ru-RU" dirty="0"/>
              <a:t> за </a:t>
            </a:r>
            <a:r>
              <a:rPr lang="ru-RU" dirty="0" err="1"/>
              <a:t>Луї</a:t>
            </a:r>
            <a:r>
              <a:rPr lang="ru-RU" dirty="0"/>
              <a:t> ХІ </a:t>
            </a:r>
            <a:r>
              <a:rPr lang="ru-RU" dirty="0" err="1"/>
              <a:t>Розсудливого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12" y="1091820"/>
            <a:ext cx="9935570" cy="5636525"/>
          </a:xfrm>
        </p:spPr>
        <p:txBody>
          <a:bodyPr>
            <a:noAutofit/>
          </a:bodyPr>
          <a:lstStyle/>
          <a:p>
            <a:r>
              <a:rPr lang="ru-RU" sz="4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Луї</a:t>
            </a:r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ХІ </a:t>
            </a:r>
            <a:r>
              <a:rPr lang="ru-RU" sz="4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Розсудливий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всесвітній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павук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(1461-1483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с. 81)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Пікардію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Бургундію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Прованс і Бретань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відмінив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королівського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трону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друкарству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роки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раз скликав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штати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10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9471546" cy="723331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364" y="559558"/>
            <a:ext cx="9826388" cy="6059605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фр.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скликав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найдовша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перемозі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англійцями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50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9304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4" y="641445"/>
            <a:ext cx="10085696" cy="6005014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§17 с. 77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дату і тему уроку;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опорний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конспект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схему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династії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Капктингів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зошит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с. 82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переглянути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 САМЫХ ЗНАМЕНАТЕЛЬНЫХ БИТВ СТОЛЕТНЕЙ ВОЙНЫ (3.15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https://www.youtube.com/watch?v=Fv8GAoxgrbs&amp;ab_channel=%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D0%98%D1%81%D1%82%D0%BE%D1%80%D0%B8%D1%8F%D0%B2%D1%81%D0%B5%D0%B3%D0%BE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д'Арк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Исторический портрет (2.05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https://www.youtube.com/watch?v=gPCR0q35l-k&amp;ab_channel=%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D0%9C%D1%8B%D1%81%D0%BB%D0%B8%D0%98%D1%81%D1%82%D0%BE%D1%80%D0%B8%D0%BA%D0%B0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 из фильма Жанна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Д'арк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1999, взятие форта (2.46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www.youtube.com/watch?v=r9MjumaCvSQ&amp;ab_channel=VitaliiShapovalov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370" y="109182"/>
            <a:ext cx="3108110" cy="218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4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УРОКУ (ДНЯ)</a:t>
            </a:r>
            <a:endParaRPr lang="ru-RU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5746" y="2829328"/>
            <a:ext cx="5376509" cy="3881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2" y="1706504"/>
            <a:ext cx="3600744" cy="294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1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660" y="2917"/>
            <a:ext cx="1019487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833</TotalTime>
  <Words>952</Words>
  <Application>Microsoft Office PowerPoint</Application>
  <PresentationFormat>Широкоэкранный</PresentationFormat>
  <Paragraphs>130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Times New Roman</vt:lpstr>
      <vt:lpstr>Trebuchet MS</vt:lpstr>
      <vt:lpstr>Wingdings 3</vt:lpstr>
      <vt:lpstr>Грань</vt:lpstr>
      <vt:lpstr>Від роздробленості  до станово - представницьких монархій.  Франція в XI-XV ст.</vt:lpstr>
      <vt:lpstr> СИМВОЛ УРОКУ (ДНЯ)</vt:lpstr>
      <vt:lpstr>Презентация PowerPoint</vt:lpstr>
      <vt:lpstr>Повторення</vt:lpstr>
      <vt:lpstr>Презентация PowerPoint</vt:lpstr>
      <vt:lpstr>Презентация PowerPoint</vt:lpstr>
      <vt:lpstr>Повторення </vt:lpstr>
      <vt:lpstr>1. Феодальна роздробленість за часів середньовіччя </vt:lpstr>
      <vt:lpstr>Сучасна Франція Девіз: (Свобода, Рівність, Братерство) Гімн «Марсельєза» Республіка Президент Е. Макрон</vt:lpstr>
      <vt:lpstr>2. Зміцнення королівської влади у Франції протягом X-XV ст. </vt:lpstr>
      <vt:lpstr>КАПЕТИНГИ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Столітня війна та завершення об'єднання Франції </vt:lpstr>
      <vt:lpstr>Селянське повстання «Жакерія» </vt:lpstr>
      <vt:lpstr>Презентация PowerPoint</vt:lpstr>
      <vt:lpstr>Презентация PowerPoint</vt:lpstr>
      <vt:lpstr>Презентация PowerPoint</vt:lpstr>
      <vt:lpstr>4. Завершенння об'єднання Франції за Луї ХІ Розсудливого </vt:lpstr>
      <vt:lpstr>Запитання на закріплення: </vt:lpstr>
      <vt:lpstr>Домашнє завдання </vt:lpstr>
      <vt:lpstr>СИМВОЛ УРОКУ (ДНЯ)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 роздробленості  до станово - представницьких монархій.  Франція в XI-XV ст.</dc:title>
  <dc:creator>Пользователь Windows</dc:creator>
  <cp:lastModifiedBy>Пользователь Windows</cp:lastModifiedBy>
  <cp:revision>48</cp:revision>
  <dcterms:created xsi:type="dcterms:W3CDTF">2021-01-17T08:59:40Z</dcterms:created>
  <dcterms:modified xsi:type="dcterms:W3CDTF">2021-01-22T16:28:49Z</dcterms:modified>
</cp:coreProperties>
</file>