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18"/>
  </p:notesMasterIdLst>
  <p:sldIdLst>
    <p:sldId id="256" r:id="rId2"/>
    <p:sldId id="272" r:id="rId3"/>
    <p:sldId id="270" r:id="rId4"/>
    <p:sldId id="258" r:id="rId5"/>
    <p:sldId id="274" r:id="rId6"/>
    <p:sldId id="275" r:id="rId7"/>
    <p:sldId id="276" r:id="rId8"/>
    <p:sldId id="278" r:id="rId9"/>
    <p:sldId id="259" r:id="rId10"/>
    <p:sldId id="263" r:id="rId11"/>
    <p:sldId id="264" r:id="rId12"/>
    <p:sldId id="279" r:id="rId13"/>
    <p:sldId id="262" r:id="rId14"/>
    <p:sldId id="260" r:id="rId15"/>
    <p:sldId id="266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1A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0BCA85-765E-495D-8F2E-4A1EDAD0C747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07D2EAF-B7A8-44DF-B121-041C094EACAD}">
      <dgm:prSet phldrT="[Текст]" custT="1"/>
      <dgm:spPr/>
      <dgm:t>
        <a:bodyPr/>
        <a:lstStyle/>
        <a:p>
          <a:r>
            <a:rPr lang="ru-RU" sz="2400" dirty="0" err="1"/>
            <a:t>Волинське</a:t>
          </a:r>
          <a:r>
            <a:rPr lang="ru-RU" sz="2400" dirty="0"/>
            <a:t> </a:t>
          </a:r>
          <a:r>
            <a:rPr lang="ru-RU" sz="2400" dirty="0" err="1"/>
            <a:t>князівство</a:t>
          </a:r>
          <a:r>
            <a:rPr lang="ru-RU" sz="2400" dirty="0"/>
            <a:t> </a:t>
          </a:r>
          <a:r>
            <a:rPr lang="ru-RU" sz="2400" dirty="0" err="1"/>
            <a:t>виникло</a:t>
          </a:r>
          <a:r>
            <a:rPr lang="ru-RU" sz="2400" dirty="0"/>
            <a:t> як і </a:t>
          </a:r>
          <a:r>
            <a:rPr lang="ru-RU" sz="2400" dirty="0" err="1"/>
            <a:t>Галицьке</a:t>
          </a:r>
          <a:r>
            <a:rPr lang="ru-RU" sz="2400" dirty="0"/>
            <a:t> ( </a:t>
          </a:r>
          <a:r>
            <a:rPr lang="ru-RU" sz="2400" dirty="0" err="1"/>
            <a:t>самостійний</a:t>
          </a:r>
          <a:r>
            <a:rPr lang="ru-RU" sz="2400" dirty="0"/>
            <a:t> </a:t>
          </a:r>
          <a:r>
            <a:rPr lang="ru-RU" sz="2400" dirty="0" err="1"/>
            <a:t>розвиток</a:t>
          </a:r>
          <a:r>
            <a:rPr lang="ru-RU" sz="2400" dirty="0"/>
            <a:t>)</a:t>
          </a:r>
        </a:p>
      </dgm:t>
    </dgm:pt>
    <dgm:pt modelId="{A5C32BDF-933D-46D5-B5C9-62680204E5EF}" type="parTrans" cxnId="{43C7F14E-B89B-494C-A533-227EA8E49FC4}">
      <dgm:prSet/>
      <dgm:spPr/>
      <dgm:t>
        <a:bodyPr/>
        <a:lstStyle/>
        <a:p>
          <a:endParaRPr lang="ru-RU"/>
        </a:p>
      </dgm:t>
    </dgm:pt>
    <dgm:pt modelId="{99911CD3-8B3F-48AF-A3D2-5751283A086D}" type="sibTrans" cxnId="{43C7F14E-B89B-494C-A533-227EA8E49FC4}">
      <dgm:prSet/>
      <dgm:spPr/>
      <dgm:t>
        <a:bodyPr/>
        <a:lstStyle/>
        <a:p>
          <a:endParaRPr lang="ru-RU"/>
        </a:p>
      </dgm:t>
    </dgm:pt>
    <dgm:pt modelId="{613F09E7-BE1A-44E0-A319-A7219A591698}">
      <dgm:prSet phldrT="[Текст]" custT="1"/>
      <dgm:spPr/>
      <dgm:t>
        <a:bodyPr/>
        <a:lstStyle/>
        <a:p>
          <a:r>
            <a:rPr lang="uk-UA" sz="2400" b="1" dirty="0">
              <a:solidFill>
                <a:schemeClr val="accent1">
                  <a:lumMod val="50000"/>
                </a:schemeClr>
              </a:solidFill>
            </a:rPr>
            <a:t>було </a:t>
          </a:r>
          <a:r>
            <a:rPr lang="uk-UA" sz="2400" b="1" i="1" u="sng" dirty="0">
              <a:solidFill>
                <a:schemeClr val="accent1">
                  <a:lumMod val="50000"/>
                </a:schemeClr>
              </a:solidFill>
            </a:rPr>
            <a:t> менше усобиць і слабшим був вплив бояр</a:t>
          </a:r>
          <a:endParaRPr lang="ru-RU" sz="2000" dirty="0"/>
        </a:p>
      </dgm:t>
    </dgm:pt>
    <dgm:pt modelId="{BFB71114-F815-44AE-BE75-D45ABA820D41}" type="parTrans" cxnId="{424B8798-4637-4B8D-805D-A5812193B1FE}">
      <dgm:prSet/>
      <dgm:spPr/>
      <dgm:t>
        <a:bodyPr/>
        <a:lstStyle/>
        <a:p>
          <a:endParaRPr lang="ru-RU"/>
        </a:p>
      </dgm:t>
    </dgm:pt>
    <dgm:pt modelId="{F83ADB6F-5CC8-464A-9028-88D7575B280A}" type="sibTrans" cxnId="{424B8798-4637-4B8D-805D-A5812193B1FE}">
      <dgm:prSet/>
      <dgm:spPr/>
      <dgm:t>
        <a:bodyPr/>
        <a:lstStyle/>
        <a:p>
          <a:endParaRPr lang="ru-RU"/>
        </a:p>
      </dgm:t>
    </dgm:pt>
    <dgm:pt modelId="{D9C28D4A-61D7-4D3E-BA76-442ED8DA3D93}">
      <dgm:prSet phldrT="[Текст]" custT="1"/>
      <dgm:spPr/>
      <dgm:t>
        <a:bodyPr/>
        <a:lstStyle/>
        <a:p>
          <a:r>
            <a:rPr lang="ru-RU" sz="2400" b="1" dirty="0" err="1">
              <a:solidFill>
                <a:srgbClr val="FFC000"/>
              </a:solidFill>
              <a:effectLst/>
            </a:rPr>
            <a:t>землі</a:t>
          </a:r>
          <a:r>
            <a:rPr lang="ru-RU" sz="2400" b="1" dirty="0">
              <a:solidFill>
                <a:srgbClr val="FFC000"/>
              </a:solidFill>
              <a:effectLst/>
            </a:rPr>
            <a:t> </a:t>
          </a:r>
          <a:r>
            <a:rPr lang="ru-RU" sz="2400" b="1" dirty="0" err="1">
              <a:solidFill>
                <a:srgbClr val="FFC000"/>
              </a:solidFill>
              <a:effectLst/>
            </a:rPr>
            <a:t>стають</a:t>
          </a:r>
          <a:r>
            <a:rPr lang="ru-RU" sz="2400" b="1" dirty="0">
              <a:solidFill>
                <a:srgbClr val="FFC000"/>
              </a:solidFill>
              <a:effectLst/>
            </a:rPr>
            <a:t> </a:t>
          </a:r>
          <a:r>
            <a:rPr lang="ru-RU" sz="2400" b="1" dirty="0" err="1">
              <a:solidFill>
                <a:srgbClr val="FFC000"/>
              </a:solidFill>
              <a:effectLst/>
            </a:rPr>
            <a:t>незалежними</a:t>
          </a:r>
          <a:r>
            <a:rPr lang="ru-RU" sz="2400" b="1" dirty="0">
              <a:solidFill>
                <a:srgbClr val="FFC000"/>
              </a:solidFill>
              <a:effectLst/>
            </a:rPr>
            <a:t> </a:t>
          </a:r>
          <a:r>
            <a:rPr lang="ru-RU" sz="2400" b="1" dirty="0" err="1">
              <a:solidFill>
                <a:srgbClr val="FFC000"/>
              </a:solidFill>
              <a:effectLst/>
            </a:rPr>
            <a:t>від</a:t>
          </a:r>
          <a:r>
            <a:rPr lang="ru-RU" sz="2400" b="1" dirty="0">
              <a:solidFill>
                <a:srgbClr val="FFC000"/>
              </a:solidFill>
              <a:effectLst/>
            </a:rPr>
            <a:t> </a:t>
          </a:r>
          <a:r>
            <a:rPr lang="ru-RU" sz="2400" b="1" dirty="0" err="1">
              <a:solidFill>
                <a:srgbClr val="FFC000"/>
              </a:solidFill>
              <a:effectLst/>
            </a:rPr>
            <a:t>Києва</a:t>
          </a:r>
          <a:r>
            <a:rPr lang="ru-RU" sz="2400" b="1" dirty="0">
              <a:solidFill>
                <a:srgbClr val="FFC000"/>
              </a:solidFill>
              <a:effectLst/>
            </a:rPr>
            <a:t> в 60-ті </a:t>
          </a:r>
          <a:r>
            <a:rPr lang="ru-RU" sz="2400" b="1" dirty="0" err="1">
              <a:solidFill>
                <a:srgbClr val="FFC000"/>
              </a:solidFill>
              <a:effectLst/>
            </a:rPr>
            <a:t>рр</a:t>
          </a:r>
          <a:r>
            <a:rPr lang="ru-RU" sz="2400" b="1" dirty="0">
              <a:solidFill>
                <a:srgbClr val="FFC000"/>
              </a:solidFill>
              <a:effectLst/>
            </a:rPr>
            <a:t>. </a:t>
          </a:r>
          <a:r>
            <a:rPr lang="ru-RU" sz="2400" b="1" dirty="0" err="1">
              <a:solidFill>
                <a:srgbClr val="FFC000"/>
              </a:solidFill>
              <a:effectLst/>
            </a:rPr>
            <a:t>ХІІст</a:t>
          </a:r>
          <a:r>
            <a:rPr lang="ru-RU" sz="2000" b="1" dirty="0">
              <a:solidFill>
                <a:schemeClr val="accent1">
                  <a:lumMod val="50000"/>
                </a:schemeClr>
              </a:solidFill>
              <a:effectLst/>
            </a:rPr>
            <a:t>. </a:t>
          </a:r>
          <a:endParaRPr lang="uk-UA" sz="2000" dirty="0"/>
        </a:p>
      </dgm:t>
    </dgm:pt>
    <dgm:pt modelId="{179768D1-47CD-48BD-8512-EC6CC519801D}" type="parTrans" cxnId="{608B4D14-E67B-427B-B177-448C62391562}">
      <dgm:prSet/>
      <dgm:spPr/>
      <dgm:t>
        <a:bodyPr/>
        <a:lstStyle/>
        <a:p>
          <a:endParaRPr lang="ru-RU"/>
        </a:p>
      </dgm:t>
    </dgm:pt>
    <dgm:pt modelId="{6B6BBC29-728D-4E7D-852B-B7D9BA545749}" type="sibTrans" cxnId="{608B4D14-E67B-427B-B177-448C62391562}">
      <dgm:prSet/>
      <dgm:spPr/>
      <dgm:t>
        <a:bodyPr/>
        <a:lstStyle/>
        <a:p>
          <a:endParaRPr lang="ru-RU"/>
        </a:p>
      </dgm:t>
    </dgm:pt>
    <dgm:pt modelId="{C2F93C96-B579-444E-9EBC-C43EDA735C06}" type="pres">
      <dgm:prSet presAssocID="{410BCA85-765E-495D-8F2E-4A1EDAD0C747}" presName="linear" presStyleCnt="0">
        <dgm:presLayoutVars>
          <dgm:dir/>
          <dgm:animLvl val="lvl"/>
          <dgm:resizeHandles val="exact"/>
        </dgm:presLayoutVars>
      </dgm:prSet>
      <dgm:spPr/>
    </dgm:pt>
    <dgm:pt modelId="{7DBA40AA-B4A7-46B3-A240-A3A47105D77A}" type="pres">
      <dgm:prSet presAssocID="{907D2EAF-B7A8-44DF-B121-041C094EACAD}" presName="parentLin" presStyleCnt="0"/>
      <dgm:spPr/>
    </dgm:pt>
    <dgm:pt modelId="{1B718032-EDD6-4854-815A-31E5588F4460}" type="pres">
      <dgm:prSet presAssocID="{907D2EAF-B7A8-44DF-B121-041C094EACAD}" presName="parentLeftMargin" presStyleLbl="node1" presStyleIdx="0" presStyleCnt="3"/>
      <dgm:spPr/>
    </dgm:pt>
    <dgm:pt modelId="{5DC59453-EFA6-4F97-ACA9-8F4647CF358C}" type="pres">
      <dgm:prSet presAssocID="{907D2EAF-B7A8-44DF-B121-041C094EACAD}" presName="parentText" presStyleLbl="node1" presStyleIdx="0" presStyleCnt="3" custScaleX="132100" custScaleY="218346" custLinFactNeighborX="7767" custLinFactNeighborY="6563">
        <dgm:presLayoutVars>
          <dgm:chMax val="0"/>
          <dgm:bulletEnabled val="1"/>
        </dgm:presLayoutVars>
      </dgm:prSet>
      <dgm:spPr/>
    </dgm:pt>
    <dgm:pt modelId="{4655191F-5187-496F-9A7F-15CF59D78C99}" type="pres">
      <dgm:prSet presAssocID="{907D2EAF-B7A8-44DF-B121-041C094EACAD}" presName="negativeSpace" presStyleCnt="0"/>
      <dgm:spPr/>
    </dgm:pt>
    <dgm:pt modelId="{341F2307-15F0-4DD3-9902-0C905270E778}" type="pres">
      <dgm:prSet presAssocID="{907D2EAF-B7A8-44DF-B121-041C094EACAD}" presName="childText" presStyleLbl="conFgAcc1" presStyleIdx="0" presStyleCnt="3" custLinFactNeighborX="-583" custLinFactNeighborY="-10542">
        <dgm:presLayoutVars>
          <dgm:bulletEnabled val="1"/>
        </dgm:presLayoutVars>
      </dgm:prSet>
      <dgm:spPr/>
    </dgm:pt>
    <dgm:pt modelId="{EC8D50D5-B8BB-4D56-B296-05EE31E98B0C}" type="pres">
      <dgm:prSet presAssocID="{99911CD3-8B3F-48AF-A3D2-5751283A086D}" presName="spaceBetweenRectangles" presStyleCnt="0"/>
      <dgm:spPr/>
    </dgm:pt>
    <dgm:pt modelId="{4B01D824-407A-4F91-BA22-B459CFD745C7}" type="pres">
      <dgm:prSet presAssocID="{613F09E7-BE1A-44E0-A319-A7219A591698}" presName="parentLin" presStyleCnt="0"/>
      <dgm:spPr/>
    </dgm:pt>
    <dgm:pt modelId="{F5E5E2E6-FD7A-47AD-BB49-4F04D94F58A6}" type="pres">
      <dgm:prSet presAssocID="{613F09E7-BE1A-44E0-A319-A7219A591698}" presName="parentLeftMargin" presStyleLbl="node1" presStyleIdx="0" presStyleCnt="3"/>
      <dgm:spPr/>
    </dgm:pt>
    <dgm:pt modelId="{87FA508E-85A4-4EE4-B6D7-32F25D5A34F6}" type="pres">
      <dgm:prSet presAssocID="{613F09E7-BE1A-44E0-A319-A7219A591698}" presName="parentText" presStyleLbl="node1" presStyleIdx="1" presStyleCnt="3" custScaleY="178892">
        <dgm:presLayoutVars>
          <dgm:chMax val="0"/>
          <dgm:bulletEnabled val="1"/>
        </dgm:presLayoutVars>
      </dgm:prSet>
      <dgm:spPr/>
    </dgm:pt>
    <dgm:pt modelId="{C92D0453-2AA9-42DC-8AB4-AB47BC9E9E8B}" type="pres">
      <dgm:prSet presAssocID="{613F09E7-BE1A-44E0-A319-A7219A591698}" presName="negativeSpace" presStyleCnt="0"/>
      <dgm:spPr/>
    </dgm:pt>
    <dgm:pt modelId="{1D1CB1DB-E3CE-4B0A-BB4B-B9DD7954725A}" type="pres">
      <dgm:prSet presAssocID="{613F09E7-BE1A-44E0-A319-A7219A591698}" presName="childText" presStyleLbl="conFgAcc1" presStyleIdx="1" presStyleCnt="3">
        <dgm:presLayoutVars>
          <dgm:bulletEnabled val="1"/>
        </dgm:presLayoutVars>
      </dgm:prSet>
      <dgm:spPr/>
    </dgm:pt>
    <dgm:pt modelId="{F3ED3E81-5D52-497A-8F51-D5D1EA5A0463}" type="pres">
      <dgm:prSet presAssocID="{F83ADB6F-5CC8-464A-9028-88D7575B280A}" presName="spaceBetweenRectangles" presStyleCnt="0"/>
      <dgm:spPr/>
    </dgm:pt>
    <dgm:pt modelId="{2C365C31-A31A-426E-B2D7-C8D897AD0CFB}" type="pres">
      <dgm:prSet presAssocID="{D9C28D4A-61D7-4D3E-BA76-442ED8DA3D93}" presName="parentLin" presStyleCnt="0"/>
      <dgm:spPr/>
    </dgm:pt>
    <dgm:pt modelId="{7D5985AD-7777-4D2E-AEA0-E5FBFEECA148}" type="pres">
      <dgm:prSet presAssocID="{D9C28D4A-61D7-4D3E-BA76-442ED8DA3D93}" presName="parentLeftMargin" presStyleLbl="node1" presStyleIdx="1" presStyleCnt="3"/>
      <dgm:spPr/>
    </dgm:pt>
    <dgm:pt modelId="{F69E77E4-D1F5-4840-B561-3A4236E5EFF4}" type="pres">
      <dgm:prSet presAssocID="{D9C28D4A-61D7-4D3E-BA76-442ED8DA3D93}" presName="parentText" presStyleLbl="node1" presStyleIdx="2" presStyleCnt="3" custScaleY="207933">
        <dgm:presLayoutVars>
          <dgm:chMax val="0"/>
          <dgm:bulletEnabled val="1"/>
        </dgm:presLayoutVars>
      </dgm:prSet>
      <dgm:spPr/>
    </dgm:pt>
    <dgm:pt modelId="{660CF083-3FC1-48F9-9FA7-4256529C4272}" type="pres">
      <dgm:prSet presAssocID="{D9C28D4A-61D7-4D3E-BA76-442ED8DA3D93}" presName="negativeSpace" presStyleCnt="0"/>
      <dgm:spPr/>
    </dgm:pt>
    <dgm:pt modelId="{3DD6A8CB-A2C5-4815-93D2-8FEE57EAF85D}" type="pres">
      <dgm:prSet presAssocID="{D9C28D4A-61D7-4D3E-BA76-442ED8DA3D9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08B4D14-E67B-427B-B177-448C62391562}" srcId="{410BCA85-765E-495D-8F2E-4A1EDAD0C747}" destId="{D9C28D4A-61D7-4D3E-BA76-442ED8DA3D93}" srcOrd="2" destOrd="0" parTransId="{179768D1-47CD-48BD-8512-EC6CC519801D}" sibTransId="{6B6BBC29-728D-4E7D-852B-B7D9BA545749}"/>
    <dgm:cxn modelId="{E07B5B5C-AEA6-4CA1-B2CF-3AD6D31AFD4C}" type="presOf" srcId="{D9C28D4A-61D7-4D3E-BA76-442ED8DA3D93}" destId="{7D5985AD-7777-4D2E-AEA0-E5FBFEECA148}" srcOrd="0" destOrd="0" presId="urn:microsoft.com/office/officeart/2005/8/layout/list1"/>
    <dgm:cxn modelId="{43C7F14E-B89B-494C-A533-227EA8E49FC4}" srcId="{410BCA85-765E-495D-8F2E-4A1EDAD0C747}" destId="{907D2EAF-B7A8-44DF-B121-041C094EACAD}" srcOrd="0" destOrd="0" parTransId="{A5C32BDF-933D-46D5-B5C9-62680204E5EF}" sibTransId="{99911CD3-8B3F-48AF-A3D2-5751283A086D}"/>
    <dgm:cxn modelId="{6E30FA75-0B01-4AE8-B0F5-63284DF9FCA5}" type="presOf" srcId="{D9C28D4A-61D7-4D3E-BA76-442ED8DA3D93}" destId="{F69E77E4-D1F5-4840-B561-3A4236E5EFF4}" srcOrd="1" destOrd="0" presId="urn:microsoft.com/office/officeart/2005/8/layout/list1"/>
    <dgm:cxn modelId="{424B8798-4637-4B8D-805D-A5812193B1FE}" srcId="{410BCA85-765E-495D-8F2E-4A1EDAD0C747}" destId="{613F09E7-BE1A-44E0-A319-A7219A591698}" srcOrd="1" destOrd="0" parTransId="{BFB71114-F815-44AE-BE75-D45ABA820D41}" sibTransId="{F83ADB6F-5CC8-464A-9028-88D7575B280A}"/>
    <dgm:cxn modelId="{094BE2B0-8DAC-42CD-8831-F84254C48FA2}" type="presOf" srcId="{907D2EAF-B7A8-44DF-B121-041C094EACAD}" destId="{5DC59453-EFA6-4F97-ACA9-8F4647CF358C}" srcOrd="1" destOrd="0" presId="urn:microsoft.com/office/officeart/2005/8/layout/list1"/>
    <dgm:cxn modelId="{58BAF9BA-840D-454F-B305-ECFC574AFE72}" type="presOf" srcId="{613F09E7-BE1A-44E0-A319-A7219A591698}" destId="{F5E5E2E6-FD7A-47AD-BB49-4F04D94F58A6}" srcOrd="0" destOrd="0" presId="urn:microsoft.com/office/officeart/2005/8/layout/list1"/>
    <dgm:cxn modelId="{DF2317CC-7BD1-45B1-B8F4-2B7F7DD9B322}" type="presOf" srcId="{410BCA85-765E-495D-8F2E-4A1EDAD0C747}" destId="{C2F93C96-B579-444E-9EBC-C43EDA735C06}" srcOrd="0" destOrd="0" presId="urn:microsoft.com/office/officeart/2005/8/layout/list1"/>
    <dgm:cxn modelId="{43F909D7-8636-4167-B44B-5F67547A16D6}" type="presOf" srcId="{613F09E7-BE1A-44E0-A319-A7219A591698}" destId="{87FA508E-85A4-4EE4-B6D7-32F25D5A34F6}" srcOrd="1" destOrd="0" presId="urn:microsoft.com/office/officeart/2005/8/layout/list1"/>
    <dgm:cxn modelId="{53CE36F0-F781-4178-8851-12E60570AF20}" type="presOf" srcId="{907D2EAF-B7A8-44DF-B121-041C094EACAD}" destId="{1B718032-EDD6-4854-815A-31E5588F4460}" srcOrd="0" destOrd="0" presId="urn:microsoft.com/office/officeart/2005/8/layout/list1"/>
    <dgm:cxn modelId="{5DC43A79-D4A8-4AF6-A9EF-917A03274ECA}" type="presParOf" srcId="{C2F93C96-B579-444E-9EBC-C43EDA735C06}" destId="{7DBA40AA-B4A7-46B3-A240-A3A47105D77A}" srcOrd="0" destOrd="0" presId="urn:microsoft.com/office/officeart/2005/8/layout/list1"/>
    <dgm:cxn modelId="{B7D443F7-CFA3-4899-98A8-12650E775603}" type="presParOf" srcId="{7DBA40AA-B4A7-46B3-A240-A3A47105D77A}" destId="{1B718032-EDD6-4854-815A-31E5588F4460}" srcOrd="0" destOrd="0" presId="urn:microsoft.com/office/officeart/2005/8/layout/list1"/>
    <dgm:cxn modelId="{4E2882E0-A1B4-4119-9497-30508BAC06F3}" type="presParOf" srcId="{7DBA40AA-B4A7-46B3-A240-A3A47105D77A}" destId="{5DC59453-EFA6-4F97-ACA9-8F4647CF358C}" srcOrd="1" destOrd="0" presId="urn:microsoft.com/office/officeart/2005/8/layout/list1"/>
    <dgm:cxn modelId="{EFDAEE15-F4A3-4749-8A57-8AA2AE0BFA7B}" type="presParOf" srcId="{C2F93C96-B579-444E-9EBC-C43EDA735C06}" destId="{4655191F-5187-496F-9A7F-15CF59D78C99}" srcOrd="1" destOrd="0" presId="urn:microsoft.com/office/officeart/2005/8/layout/list1"/>
    <dgm:cxn modelId="{590BA782-9D5E-4B26-8EBF-CAD7A410D8AD}" type="presParOf" srcId="{C2F93C96-B579-444E-9EBC-C43EDA735C06}" destId="{341F2307-15F0-4DD3-9902-0C905270E778}" srcOrd="2" destOrd="0" presId="urn:microsoft.com/office/officeart/2005/8/layout/list1"/>
    <dgm:cxn modelId="{52B79143-B555-4394-AD52-F673E0AB691E}" type="presParOf" srcId="{C2F93C96-B579-444E-9EBC-C43EDA735C06}" destId="{EC8D50D5-B8BB-4D56-B296-05EE31E98B0C}" srcOrd="3" destOrd="0" presId="urn:microsoft.com/office/officeart/2005/8/layout/list1"/>
    <dgm:cxn modelId="{84280AFE-3F4A-4E3B-A347-4FEB8086C1A5}" type="presParOf" srcId="{C2F93C96-B579-444E-9EBC-C43EDA735C06}" destId="{4B01D824-407A-4F91-BA22-B459CFD745C7}" srcOrd="4" destOrd="0" presId="urn:microsoft.com/office/officeart/2005/8/layout/list1"/>
    <dgm:cxn modelId="{5F72D820-1B6F-40D5-9ED4-BDBB79513BBD}" type="presParOf" srcId="{4B01D824-407A-4F91-BA22-B459CFD745C7}" destId="{F5E5E2E6-FD7A-47AD-BB49-4F04D94F58A6}" srcOrd="0" destOrd="0" presId="urn:microsoft.com/office/officeart/2005/8/layout/list1"/>
    <dgm:cxn modelId="{18B2BF09-AD28-42DB-869C-4B2AD7EFEEEB}" type="presParOf" srcId="{4B01D824-407A-4F91-BA22-B459CFD745C7}" destId="{87FA508E-85A4-4EE4-B6D7-32F25D5A34F6}" srcOrd="1" destOrd="0" presId="urn:microsoft.com/office/officeart/2005/8/layout/list1"/>
    <dgm:cxn modelId="{1B9A25E6-0BDE-43DD-9FF7-557B406A8720}" type="presParOf" srcId="{C2F93C96-B579-444E-9EBC-C43EDA735C06}" destId="{C92D0453-2AA9-42DC-8AB4-AB47BC9E9E8B}" srcOrd="5" destOrd="0" presId="urn:microsoft.com/office/officeart/2005/8/layout/list1"/>
    <dgm:cxn modelId="{A53B9C9B-CBB4-4031-A3BC-F908B0CEDE89}" type="presParOf" srcId="{C2F93C96-B579-444E-9EBC-C43EDA735C06}" destId="{1D1CB1DB-E3CE-4B0A-BB4B-B9DD7954725A}" srcOrd="6" destOrd="0" presId="urn:microsoft.com/office/officeart/2005/8/layout/list1"/>
    <dgm:cxn modelId="{351440C5-4BAC-4FA0-8C34-8B691D70FD05}" type="presParOf" srcId="{C2F93C96-B579-444E-9EBC-C43EDA735C06}" destId="{F3ED3E81-5D52-497A-8F51-D5D1EA5A0463}" srcOrd="7" destOrd="0" presId="urn:microsoft.com/office/officeart/2005/8/layout/list1"/>
    <dgm:cxn modelId="{D2EB98B5-9994-453F-B81F-0F590FF9665F}" type="presParOf" srcId="{C2F93C96-B579-444E-9EBC-C43EDA735C06}" destId="{2C365C31-A31A-426E-B2D7-C8D897AD0CFB}" srcOrd="8" destOrd="0" presId="urn:microsoft.com/office/officeart/2005/8/layout/list1"/>
    <dgm:cxn modelId="{D0877DED-9CAA-40B4-B387-E804C15B1CCA}" type="presParOf" srcId="{2C365C31-A31A-426E-B2D7-C8D897AD0CFB}" destId="{7D5985AD-7777-4D2E-AEA0-E5FBFEECA148}" srcOrd="0" destOrd="0" presId="urn:microsoft.com/office/officeart/2005/8/layout/list1"/>
    <dgm:cxn modelId="{DBF404FD-DC30-4610-953F-B26CBE95F896}" type="presParOf" srcId="{2C365C31-A31A-426E-B2D7-C8D897AD0CFB}" destId="{F69E77E4-D1F5-4840-B561-3A4236E5EFF4}" srcOrd="1" destOrd="0" presId="urn:microsoft.com/office/officeart/2005/8/layout/list1"/>
    <dgm:cxn modelId="{5B1DB3A4-3FEF-41E8-94F5-BC13C367FAE9}" type="presParOf" srcId="{C2F93C96-B579-444E-9EBC-C43EDA735C06}" destId="{660CF083-3FC1-48F9-9FA7-4256529C4272}" srcOrd="9" destOrd="0" presId="urn:microsoft.com/office/officeart/2005/8/layout/list1"/>
    <dgm:cxn modelId="{AF9BFBA7-9BC4-4FC1-BC02-474E64DCF83D}" type="presParOf" srcId="{C2F93C96-B579-444E-9EBC-C43EDA735C06}" destId="{3DD6A8CB-A2C5-4815-93D2-8FEE57EAF85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1F2307-15F0-4DD3-9902-0C905270E778}">
      <dsp:nvSpPr>
        <dsp:cNvPr id="0" name=""/>
        <dsp:cNvSpPr/>
      </dsp:nvSpPr>
      <dsp:spPr>
        <a:xfrm>
          <a:off x="0" y="1444526"/>
          <a:ext cx="4447588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C59453-EFA6-4F97-ACA9-8F4647CF358C}">
      <dsp:nvSpPr>
        <dsp:cNvPr id="0" name=""/>
        <dsp:cNvSpPr/>
      </dsp:nvSpPr>
      <dsp:spPr>
        <a:xfrm>
          <a:off x="239651" y="76043"/>
          <a:ext cx="4112684" cy="186921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676" tIns="0" rIns="11767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/>
            <a:t>Волинське</a:t>
          </a:r>
          <a:r>
            <a:rPr lang="ru-RU" sz="2400" kern="1200" dirty="0"/>
            <a:t> </a:t>
          </a:r>
          <a:r>
            <a:rPr lang="ru-RU" sz="2400" kern="1200" dirty="0" err="1"/>
            <a:t>князівство</a:t>
          </a:r>
          <a:r>
            <a:rPr lang="ru-RU" sz="2400" kern="1200" dirty="0"/>
            <a:t> </a:t>
          </a:r>
          <a:r>
            <a:rPr lang="ru-RU" sz="2400" kern="1200" dirty="0" err="1"/>
            <a:t>виникло</a:t>
          </a:r>
          <a:r>
            <a:rPr lang="ru-RU" sz="2400" kern="1200" dirty="0"/>
            <a:t> як і </a:t>
          </a:r>
          <a:r>
            <a:rPr lang="ru-RU" sz="2400" kern="1200" dirty="0" err="1"/>
            <a:t>Галицьке</a:t>
          </a:r>
          <a:r>
            <a:rPr lang="ru-RU" sz="2400" kern="1200" dirty="0"/>
            <a:t> ( </a:t>
          </a:r>
          <a:r>
            <a:rPr lang="ru-RU" sz="2400" kern="1200" dirty="0" err="1"/>
            <a:t>самостійний</a:t>
          </a:r>
          <a:r>
            <a:rPr lang="ru-RU" sz="2400" kern="1200" dirty="0"/>
            <a:t> </a:t>
          </a:r>
          <a:r>
            <a:rPr lang="ru-RU" sz="2400" kern="1200" dirty="0" err="1"/>
            <a:t>розвиток</a:t>
          </a:r>
          <a:r>
            <a:rPr lang="ru-RU" sz="2400" kern="1200" dirty="0"/>
            <a:t>)</a:t>
          </a:r>
        </a:p>
      </dsp:txBody>
      <dsp:txXfrm>
        <a:off x="330899" y="167291"/>
        <a:ext cx="3930188" cy="1686720"/>
      </dsp:txXfrm>
    </dsp:sp>
    <dsp:sp modelId="{1D1CB1DB-E3CE-4B0A-BB4B-B9DD7954725A}">
      <dsp:nvSpPr>
        <dsp:cNvPr id="0" name=""/>
        <dsp:cNvSpPr/>
      </dsp:nvSpPr>
      <dsp:spPr>
        <a:xfrm>
          <a:off x="0" y="3451854"/>
          <a:ext cx="4447588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FA508E-85A4-4EE4-B6D7-32F25D5A34F6}">
      <dsp:nvSpPr>
        <dsp:cNvPr id="0" name=""/>
        <dsp:cNvSpPr/>
      </dsp:nvSpPr>
      <dsp:spPr>
        <a:xfrm>
          <a:off x="222379" y="2348435"/>
          <a:ext cx="3113311" cy="153145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676" tIns="0" rIns="11767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>
              <a:solidFill>
                <a:schemeClr val="accent1">
                  <a:lumMod val="50000"/>
                </a:schemeClr>
              </a:solidFill>
            </a:rPr>
            <a:t>було </a:t>
          </a:r>
          <a:r>
            <a:rPr lang="uk-UA" sz="2400" b="1" i="1" u="sng" kern="1200" dirty="0">
              <a:solidFill>
                <a:schemeClr val="accent1">
                  <a:lumMod val="50000"/>
                </a:schemeClr>
              </a:solidFill>
            </a:rPr>
            <a:t> менше усобиць і слабшим був вплив бояр</a:t>
          </a:r>
          <a:endParaRPr lang="ru-RU" sz="2000" kern="1200" dirty="0"/>
        </a:p>
      </dsp:txBody>
      <dsp:txXfrm>
        <a:off x="297139" y="2423195"/>
        <a:ext cx="2963791" cy="1381938"/>
      </dsp:txXfrm>
    </dsp:sp>
    <dsp:sp modelId="{3DD6A8CB-A2C5-4815-93D2-8FEE57EAF85D}">
      <dsp:nvSpPr>
        <dsp:cNvPr id="0" name=""/>
        <dsp:cNvSpPr/>
      </dsp:nvSpPr>
      <dsp:spPr>
        <a:xfrm>
          <a:off x="0" y="5691286"/>
          <a:ext cx="4447588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9E77E4-D1F5-4840-B561-3A4236E5EFF4}">
      <dsp:nvSpPr>
        <dsp:cNvPr id="0" name=""/>
        <dsp:cNvSpPr/>
      </dsp:nvSpPr>
      <dsp:spPr>
        <a:xfrm>
          <a:off x="222379" y="4339254"/>
          <a:ext cx="3113311" cy="178007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676" tIns="0" rIns="11767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>
              <a:solidFill>
                <a:srgbClr val="FFC000"/>
              </a:solidFill>
              <a:effectLst/>
            </a:rPr>
            <a:t>землі</a:t>
          </a:r>
          <a:r>
            <a:rPr lang="ru-RU" sz="2400" b="1" kern="1200" dirty="0">
              <a:solidFill>
                <a:srgbClr val="FFC000"/>
              </a:solidFill>
              <a:effectLst/>
            </a:rPr>
            <a:t> </a:t>
          </a:r>
          <a:r>
            <a:rPr lang="ru-RU" sz="2400" b="1" kern="1200" dirty="0" err="1">
              <a:solidFill>
                <a:srgbClr val="FFC000"/>
              </a:solidFill>
              <a:effectLst/>
            </a:rPr>
            <a:t>стають</a:t>
          </a:r>
          <a:r>
            <a:rPr lang="ru-RU" sz="2400" b="1" kern="1200" dirty="0">
              <a:solidFill>
                <a:srgbClr val="FFC000"/>
              </a:solidFill>
              <a:effectLst/>
            </a:rPr>
            <a:t> </a:t>
          </a:r>
          <a:r>
            <a:rPr lang="ru-RU" sz="2400" b="1" kern="1200" dirty="0" err="1">
              <a:solidFill>
                <a:srgbClr val="FFC000"/>
              </a:solidFill>
              <a:effectLst/>
            </a:rPr>
            <a:t>незалежними</a:t>
          </a:r>
          <a:r>
            <a:rPr lang="ru-RU" sz="2400" b="1" kern="1200" dirty="0">
              <a:solidFill>
                <a:srgbClr val="FFC000"/>
              </a:solidFill>
              <a:effectLst/>
            </a:rPr>
            <a:t> </a:t>
          </a:r>
          <a:r>
            <a:rPr lang="ru-RU" sz="2400" b="1" kern="1200" dirty="0" err="1">
              <a:solidFill>
                <a:srgbClr val="FFC000"/>
              </a:solidFill>
              <a:effectLst/>
            </a:rPr>
            <a:t>від</a:t>
          </a:r>
          <a:r>
            <a:rPr lang="ru-RU" sz="2400" b="1" kern="1200" dirty="0">
              <a:solidFill>
                <a:srgbClr val="FFC000"/>
              </a:solidFill>
              <a:effectLst/>
            </a:rPr>
            <a:t> </a:t>
          </a:r>
          <a:r>
            <a:rPr lang="ru-RU" sz="2400" b="1" kern="1200" dirty="0" err="1">
              <a:solidFill>
                <a:srgbClr val="FFC000"/>
              </a:solidFill>
              <a:effectLst/>
            </a:rPr>
            <a:t>Києва</a:t>
          </a:r>
          <a:r>
            <a:rPr lang="ru-RU" sz="2400" b="1" kern="1200" dirty="0">
              <a:solidFill>
                <a:srgbClr val="FFC000"/>
              </a:solidFill>
              <a:effectLst/>
            </a:rPr>
            <a:t> в 60-ті </a:t>
          </a:r>
          <a:r>
            <a:rPr lang="ru-RU" sz="2400" b="1" kern="1200" dirty="0" err="1">
              <a:solidFill>
                <a:srgbClr val="FFC000"/>
              </a:solidFill>
              <a:effectLst/>
            </a:rPr>
            <a:t>рр</a:t>
          </a:r>
          <a:r>
            <a:rPr lang="ru-RU" sz="2400" b="1" kern="1200" dirty="0">
              <a:solidFill>
                <a:srgbClr val="FFC000"/>
              </a:solidFill>
              <a:effectLst/>
            </a:rPr>
            <a:t>. </a:t>
          </a:r>
          <a:r>
            <a:rPr lang="ru-RU" sz="2400" b="1" kern="1200" dirty="0" err="1">
              <a:solidFill>
                <a:srgbClr val="FFC000"/>
              </a:solidFill>
              <a:effectLst/>
            </a:rPr>
            <a:t>ХІІст</a:t>
          </a:r>
          <a:r>
            <a:rPr lang="ru-RU" sz="2000" b="1" kern="1200" dirty="0">
              <a:solidFill>
                <a:schemeClr val="accent1">
                  <a:lumMod val="50000"/>
                </a:schemeClr>
              </a:solidFill>
              <a:effectLst/>
            </a:rPr>
            <a:t>. </a:t>
          </a:r>
          <a:endParaRPr lang="uk-UA" sz="2000" kern="1200" dirty="0"/>
        </a:p>
      </dsp:txBody>
      <dsp:txXfrm>
        <a:off x="309275" y="4426150"/>
        <a:ext cx="2939519" cy="1606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F92ED-F43E-4440-9345-248FF3E8B44E}" type="datetimeFigureOut">
              <a:rPr lang="ru-UA" smtClean="0"/>
              <a:t>19.01.2021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F321C-D1F8-4515-B8E8-7838DECE564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8221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30C2482-A58D-4EC1-ADDC-1164212EA468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BD77F03-4F2F-46C3-9CFB-38CB05FD37E6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345317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C2482-A58D-4EC1-ADDC-1164212EA468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7F03-4F2F-46C3-9CFB-38CB05FD3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888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30C2482-A58D-4EC1-ADDC-1164212EA468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D77F03-4F2F-46C3-9CFB-38CB05FD37E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7312027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C2482-A58D-4EC1-ADDC-1164212EA468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7F03-4F2F-46C3-9CFB-38CB05FD3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224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C2482-A58D-4EC1-ADDC-1164212EA468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7F03-4F2F-46C3-9CFB-38CB05FD3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461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C2482-A58D-4EC1-ADDC-1164212EA468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7F03-4F2F-46C3-9CFB-38CB05FD3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660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C2482-A58D-4EC1-ADDC-1164212EA468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7F03-4F2F-46C3-9CFB-38CB05FD3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520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30C2482-A58D-4EC1-ADDC-1164212EA468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D77F03-4F2F-46C3-9CFB-38CB05FD37E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87176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30C2482-A58D-4EC1-ADDC-1164212EA468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D77F03-4F2F-46C3-9CFB-38CB05FD37E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1160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C2482-A58D-4EC1-ADDC-1164212EA468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7F03-4F2F-46C3-9CFB-38CB05FD3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958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C2482-A58D-4EC1-ADDC-1164212EA468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7F03-4F2F-46C3-9CFB-38CB05FD3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507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830C2482-A58D-4EC1-ADDC-1164212EA468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DBD77F03-4F2F-46C3-9CFB-38CB05FD37E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82000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4400" b="1" dirty="0"/>
              <a:t>Галицьке і Волинське князівства у другій половині ХІІ ст.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92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Основні поняття і дати:</a:t>
            </a:r>
            <a:br>
              <a:rPr lang="uk-UA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8700" y="2286000"/>
            <a:ext cx="3739243" cy="3581400"/>
          </a:xfrm>
        </p:spPr>
        <p:txBody>
          <a:bodyPr/>
          <a:lstStyle/>
          <a:p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Опорні поняття:</a:t>
            </a:r>
          </a:p>
          <a:p>
            <a:r>
              <a:rPr lang="uk-UA" b="1" dirty="0">
                <a:solidFill>
                  <a:schemeClr val="accent2">
                    <a:lumMod val="75000"/>
                  </a:schemeClr>
                </a:solidFill>
              </a:rPr>
              <a:t>Союзи племен</a:t>
            </a:r>
          </a:p>
          <a:p>
            <a:r>
              <a:rPr lang="ru-RU" b="1" u="sng" dirty="0" err="1">
                <a:solidFill>
                  <a:schemeClr val="accent2">
                    <a:lumMod val="75000"/>
                  </a:schemeClr>
                </a:solidFill>
              </a:rPr>
              <a:t>Централізована</a:t>
            </a:r>
            <a:r>
              <a:rPr lang="ru-RU" b="1" u="sn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u="sng" dirty="0" err="1">
                <a:solidFill>
                  <a:schemeClr val="accent2">
                    <a:lumMod val="75000"/>
                  </a:schemeClr>
                </a:solidFill>
              </a:rPr>
              <a:t>монархія</a:t>
            </a:r>
            <a:endParaRPr lang="ru-RU" b="1" u="sng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uk-UA" b="1" u="sng" dirty="0">
                <a:solidFill>
                  <a:schemeClr val="accent2">
                    <a:lumMod val="75000"/>
                  </a:schemeClr>
                </a:solidFill>
              </a:rPr>
              <a:t>Вотчина</a:t>
            </a:r>
            <a:endParaRPr lang="uk-UA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uk-UA" b="1" dirty="0">
                <a:solidFill>
                  <a:schemeClr val="accent2">
                    <a:lumMod val="75000"/>
                  </a:schemeClr>
                </a:solidFill>
              </a:rPr>
              <a:t>Феодальна роздробленість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82638799-0D6E-4A33-B5AC-DD7CDB69C374}"/>
              </a:ext>
            </a:extLst>
          </p:cNvPr>
          <p:cNvSpPr txBox="1">
            <a:spLocks/>
          </p:cNvSpPr>
          <p:nvPr/>
        </p:nvSpPr>
        <p:spPr>
          <a:xfrm>
            <a:off x="4941336" y="2286000"/>
            <a:ext cx="3739243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6858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Опорні дати:</a:t>
            </a:r>
          </a:p>
          <a:p>
            <a:r>
              <a:rPr lang="uk-UA" b="1" dirty="0">
                <a:solidFill>
                  <a:srgbClr val="C00000"/>
                </a:solidFill>
              </a:rPr>
              <a:t>1153 – 1187 </a:t>
            </a:r>
            <a:r>
              <a:rPr lang="uk-UA" b="1" dirty="0">
                <a:solidFill>
                  <a:schemeClr val="accent2">
                    <a:lumMod val="75000"/>
                  </a:schemeClr>
                </a:solidFill>
              </a:rPr>
              <a:t>рр. – правління Ярослава Осмомисла</a:t>
            </a:r>
          </a:p>
          <a:p>
            <a:r>
              <a:rPr lang="uk-UA" b="1" dirty="0">
                <a:solidFill>
                  <a:srgbClr val="C00000"/>
                </a:solidFill>
              </a:rPr>
              <a:t>1199 р.</a:t>
            </a:r>
            <a:r>
              <a:rPr lang="uk-UA" b="1" dirty="0">
                <a:solidFill>
                  <a:schemeClr val="accent2">
                    <a:lumMod val="75000"/>
                  </a:schemeClr>
                </a:solidFill>
              </a:rPr>
              <a:t> – утворення Галицько – Волинського князівства.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uk-UA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Font typeface="Franklin Gothic Book" panose="020B0503020102020204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9674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ПЛАН: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8700" y="1706252"/>
            <a:ext cx="7200900" cy="416114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FontTx/>
              <a:buAutoNum type="arabicPeriod"/>
            </a:pPr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Галицька та Волинська земля- вотчина київських князів</a:t>
            </a:r>
          </a:p>
          <a:p>
            <a:pPr marL="514350" indent="-514350">
              <a:buFontTx/>
              <a:buAutoNum type="arabicPeriod"/>
            </a:pPr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Галицьке князівство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  <a:p>
            <a:pPr marL="514350" indent="-514350">
              <a:buFontTx/>
              <a:buAutoNum type="arabicPeriod"/>
            </a:pPr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Волинське князівство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1747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73013" y="554005"/>
            <a:ext cx="3377681" cy="4316574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en-US" sz="3200" b="1" i="1" dirty="0">
                <a:solidFill>
                  <a:srgbClr val="FF0000"/>
                </a:solidFill>
              </a:rPr>
              <a:t>VI</a:t>
            </a:r>
            <a:r>
              <a:rPr lang="ru-RU" sz="3200" b="1" i="1" dirty="0">
                <a:solidFill>
                  <a:srgbClr val="FF0000"/>
                </a:solidFill>
              </a:rPr>
              <a:t>– </a:t>
            </a:r>
            <a:r>
              <a:rPr lang="en-US" sz="3200" b="1" i="1" dirty="0">
                <a:solidFill>
                  <a:srgbClr val="FF0000"/>
                </a:solidFill>
              </a:rPr>
              <a:t>IX</a:t>
            </a:r>
            <a:r>
              <a:rPr lang="ru-RU" sz="3200" b="1" i="1" dirty="0">
                <a:solidFill>
                  <a:srgbClr val="FF0000"/>
                </a:solidFill>
              </a:rPr>
              <a:t> ст.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ru-RU" sz="3200" b="1" i="1" dirty="0">
                <a:solidFill>
                  <a:schemeClr val="accent1"/>
                </a:solidFill>
              </a:rPr>
              <a:t>на землях </a:t>
            </a:r>
            <a:r>
              <a:rPr lang="ru-RU" sz="3200" b="1" i="1" dirty="0" err="1">
                <a:solidFill>
                  <a:schemeClr val="accent1"/>
                </a:solidFill>
              </a:rPr>
              <a:t>сучасних</a:t>
            </a:r>
            <a:r>
              <a:rPr lang="en-US" sz="3200" b="1" i="1" dirty="0">
                <a:solidFill>
                  <a:schemeClr val="accent1"/>
                </a:solidFill>
              </a:rPr>
              <a:t> </a:t>
            </a:r>
            <a:r>
              <a:rPr lang="ru-RU" sz="3200" b="1" i="1" dirty="0" err="1">
                <a:solidFill>
                  <a:schemeClr val="accent1"/>
                </a:solidFill>
              </a:rPr>
              <a:t>Галичини</a:t>
            </a:r>
            <a:r>
              <a:rPr lang="en-US" sz="3200" b="1" i="1" dirty="0">
                <a:solidFill>
                  <a:schemeClr val="accent1"/>
                </a:solidFill>
              </a:rPr>
              <a:t>  </a:t>
            </a:r>
            <a:r>
              <a:rPr lang="ru-RU" sz="3200" b="1" i="1" dirty="0">
                <a:solidFill>
                  <a:schemeClr val="accent1"/>
                </a:solidFill>
              </a:rPr>
              <a:t>і </a:t>
            </a:r>
            <a:r>
              <a:rPr lang="ru-RU" sz="3200" b="1" i="1" dirty="0" err="1">
                <a:solidFill>
                  <a:schemeClr val="accent1"/>
                </a:solidFill>
              </a:rPr>
              <a:t>Волині</a:t>
            </a:r>
            <a:r>
              <a:rPr lang="ru-RU" sz="3200" b="1" i="1" dirty="0">
                <a:solidFill>
                  <a:schemeClr val="accent1"/>
                </a:solidFill>
              </a:rPr>
              <a:t> </a:t>
            </a:r>
            <a:r>
              <a:rPr lang="ru-RU" sz="3200" b="1" i="1" dirty="0" err="1">
                <a:solidFill>
                  <a:schemeClr val="accent1"/>
                </a:solidFill>
              </a:rPr>
              <a:t>існували</a:t>
            </a:r>
            <a:r>
              <a:rPr lang="ru-RU" sz="3200" b="1" i="1" dirty="0">
                <a:solidFill>
                  <a:schemeClr val="accent1"/>
                </a:solidFill>
              </a:rPr>
              <a:t> </a:t>
            </a:r>
            <a:r>
              <a:rPr lang="ru-RU" sz="3200" b="1" i="1" dirty="0" err="1">
                <a:solidFill>
                  <a:schemeClr val="accent1"/>
                </a:solidFill>
              </a:rPr>
              <a:t>потужні</a:t>
            </a:r>
            <a:r>
              <a:rPr lang="ru-RU" sz="3200" b="1" i="1" dirty="0">
                <a:solidFill>
                  <a:schemeClr val="accent1"/>
                </a:solidFill>
              </a:rPr>
              <a:t> </a:t>
            </a:r>
            <a:br>
              <a:rPr lang="ru-RU" sz="3200" b="1" i="1" dirty="0">
                <a:solidFill>
                  <a:schemeClr val="accent1"/>
                </a:solidFill>
              </a:rPr>
            </a:br>
            <a:r>
              <a:rPr lang="ru-RU" sz="3200" b="1" i="1" dirty="0" err="1">
                <a:solidFill>
                  <a:schemeClr val="accent1"/>
                </a:solidFill>
              </a:rPr>
              <a:t>родоплемінн</a:t>
            </a:r>
            <a:r>
              <a:rPr lang="uk-UA" sz="3200" b="1" i="1" dirty="0">
                <a:solidFill>
                  <a:schemeClr val="accent1"/>
                </a:solidFill>
              </a:rPr>
              <a:t>і</a:t>
            </a:r>
            <a:r>
              <a:rPr lang="ru-RU" sz="3200" b="1" i="1" dirty="0">
                <a:solidFill>
                  <a:schemeClr val="accent1"/>
                </a:solidFill>
              </a:rPr>
              <a:t> </a:t>
            </a:r>
            <a:br>
              <a:rPr lang="ru-RU" sz="3200" b="1" i="1" dirty="0">
                <a:solidFill>
                  <a:schemeClr val="accent1"/>
                </a:solidFill>
              </a:rPr>
            </a:br>
            <a:br>
              <a:rPr lang="ru-RU" sz="3200" b="1" i="1" dirty="0">
                <a:solidFill>
                  <a:schemeClr val="accent1"/>
                </a:solidFill>
              </a:rPr>
            </a:br>
            <a:r>
              <a:rPr lang="ru-RU" sz="3200" b="1" i="1" dirty="0" err="1">
                <a:solidFill>
                  <a:schemeClr val="accent1"/>
                </a:solidFill>
              </a:rPr>
              <a:t>союзи</a:t>
            </a:r>
            <a:r>
              <a:rPr lang="ru-RU" sz="3200" b="1" i="1" dirty="0">
                <a:solidFill>
                  <a:schemeClr val="accent1"/>
                </a:solidFill>
              </a:rPr>
              <a:t>:</a:t>
            </a:r>
            <a:br>
              <a:rPr lang="ru-RU" sz="3200" b="1" i="1" dirty="0">
                <a:solidFill>
                  <a:schemeClr val="accent1"/>
                </a:solidFill>
              </a:rPr>
            </a:br>
            <a:br>
              <a:rPr lang="ru-RU" sz="3200" b="1" i="1" dirty="0">
                <a:solidFill>
                  <a:schemeClr val="accent1"/>
                </a:solidFill>
              </a:rPr>
            </a:br>
            <a:r>
              <a:rPr lang="ru-RU" sz="3200" b="1" i="1" dirty="0" err="1">
                <a:solidFill>
                  <a:srgbClr val="FFC000"/>
                </a:solidFill>
              </a:rPr>
              <a:t>дуліби</a:t>
            </a:r>
            <a:r>
              <a:rPr lang="ru-RU" sz="3200" b="1" i="1" dirty="0">
                <a:solidFill>
                  <a:schemeClr val="accent1"/>
                </a:solidFill>
              </a:rPr>
              <a:t> (</a:t>
            </a:r>
            <a:r>
              <a:rPr lang="ru-RU" sz="3200" b="1" i="1" dirty="0" err="1">
                <a:solidFill>
                  <a:schemeClr val="accent1"/>
                </a:solidFill>
              </a:rPr>
              <a:t>бужани</a:t>
            </a:r>
            <a:r>
              <a:rPr lang="ru-RU" sz="3200" b="1" i="1" dirty="0">
                <a:solidFill>
                  <a:schemeClr val="accent1"/>
                </a:solidFill>
              </a:rPr>
              <a:t>, </a:t>
            </a:r>
            <a:r>
              <a:rPr lang="ru-RU" sz="3200" b="1" i="1" dirty="0" err="1">
                <a:solidFill>
                  <a:schemeClr val="accent1"/>
                </a:solidFill>
              </a:rPr>
              <a:t>волиняни</a:t>
            </a:r>
            <a:r>
              <a:rPr lang="ru-RU" sz="3200" b="1" i="1" dirty="0">
                <a:solidFill>
                  <a:schemeClr val="accent1"/>
                </a:solidFill>
              </a:rPr>
              <a:t>), </a:t>
            </a:r>
            <a:r>
              <a:rPr lang="ru-RU" sz="3200" b="1" i="1" dirty="0">
                <a:solidFill>
                  <a:srgbClr val="00B050"/>
                </a:solidFill>
              </a:rPr>
              <a:t> </a:t>
            </a:r>
            <a:r>
              <a:rPr lang="ru-RU" sz="3200" b="1" i="1" dirty="0" err="1">
                <a:solidFill>
                  <a:srgbClr val="00B050"/>
                </a:solidFill>
              </a:rPr>
              <a:t>уличі</a:t>
            </a:r>
            <a:r>
              <a:rPr lang="ru-RU" sz="3200" b="1" i="1" dirty="0">
                <a:solidFill>
                  <a:srgbClr val="00B050"/>
                </a:solidFill>
              </a:rPr>
              <a:t>,</a:t>
            </a:r>
            <a:r>
              <a:rPr lang="ru-RU" sz="3200" b="1" i="1" dirty="0">
                <a:solidFill>
                  <a:schemeClr val="accent1"/>
                </a:solidFill>
              </a:rPr>
              <a:t> </a:t>
            </a:r>
            <a:r>
              <a:rPr lang="ru-RU" sz="3200" b="1" i="1" dirty="0" err="1">
                <a:solidFill>
                  <a:srgbClr val="7030A0"/>
                </a:solidFill>
              </a:rPr>
              <a:t>білі</a:t>
            </a:r>
            <a:r>
              <a:rPr lang="ru-RU" sz="3200" b="1" i="1" dirty="0">
                <a:solidFill>
                  <a:srgbClr val="7030A0"/>
                </a:solidFill>
              </a:rPr>
              <a:t> </a:t>
            </a:r>
            <a:r>
              <a:rPr lang="ru-RU" sz="3200" b="1" i="1" dirty="0" err="1">
                <a:solidFill>
                  <a:srgbClr val="7030A0"/>
                </a:solidFill>
              </a:rPr>
              <a:t>хорвати</a:t>
            </a:r>
            <a:r>
              <a:rPr lang="ru-RU" sz="3200" b="1" i="1" dirty="0">
                <a:solidFill>
                  <a:srgbClr val="7030A0"/>
                </a:solidFill>
              </a:rPr>
              <a:t>. </a:t>
            </a:r>
            <a:endParaRPr lang="ru-RU" sz="2000" dirty="0">
              <a:solidFill>
                <a:srgbClr val="7030A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5EB6E2-6EC8-495E-974E-4B2457C10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72" y="113693"/>
            <a:ext cx="4939004" cy="663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7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4776" y="554005"/>
            <a:ext cx="2565918" cy="4316574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</a:rPr>
              <a:t>Землі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</a:rPr>
              <a:t>Галичини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 і 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</a:rPr>
              <a:t>Волині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</a:rPr>
              <a:t>були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</a:rPr>
              <a:t>приєднані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 до 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</a:rPr>
              <a:t>Київської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</a:rPr>
              <a:t>Русі</a:t>
            </a:r>
            <a:r>
              <a:rPr lang="ru-RU" sz="2400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sz="2400" b="1" i="1" dirty="0" err="1">
                <a:solidFill>
                  <a:schemeClr val="accent2">
                    <a:lumMod val="50000"/>
                  </a:schemeClr>
                </a:solidFill>
              </a:rPr>
              <a:t>боротьбі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 з </a:t>
            </a:r>
            <a:r>
              <a:rPr lang="ru-RU" sz="2400" b="1" i="1" dirty="0" err="1">
                <a:solidFill>
                  <a:srgbClr val="7030A0"/>
                </a:solidFill>
              </a:rPr>
              <a:t>Польщею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</a:rPr>
              <a:t>Володимиром</a:t>
            </a:r>
            <a:r>
              <a:rPr lang="ru-RU" sz="2400" b="1" i="1" dirty="0">
                <a:solidFill>
                  <a:srgbClr val="C00000"/>
                </a:solidFill>
              </a:rPr>
              <a:t>  Великим та Ярославом  Мудрим </a:t>
            </a:r>
            <a:r>
              <a:rPr lang="ru-RU" sz="2400" b="1" i="1" dirty="0" err="1">
                <a:solidFill>
                  <a:schemeClr val="accent2">
                    <a:lumMod val="50000"/>
                  </a:schemeClr>
                </a:solidFill>
              </a:rPr>
              <a:t>протягом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 10 – 11 ст. </a:t>
            </a:r>
            <a:r>
              <a:rPr lang="ru-RU" sz="2400" b="1" i="1" dirty="0">
                <a:solidFill>
                  <a:srgbClr val="7030A0"/>
                </a:solidFill>
              </a:rPr>
              <a:t>Столицею </a:t>
            </a:r>
            <a:r>
              <a:rPr lang="ru-RU" sz="2400" b="1" i="1" dirty="0" err="1">
                <a:solidFill>
                  <a:srgbClr val="7030A0"/>
                </a:solidFill>
              </a:rPr>
              <a:t>Волині</a:t>
            </a:r>
            <a:r>
              <a:rPr lang="ru-RU" sz="2400" b="1" i="1" dirty="0">
                <a:solidFill>
                  <a:srgbClr val="7030A0"/>
                </a:solidFill>
              </a:rPr>
              <a:t> стало </a:t>
            </a:r>
            <a:r>
              <a:rPr lang="ru-RU" sz="2400" b="1" i="1" dirty="0" err="1">
                <a:solidFill>
                  <a:srgbClr val="7030A0"/>
                </a:solidFill>
              </a:rPr>
              <a:t>м.Володимир</a:t>
            </a:r>
            <a:r>
              <a:rPr lang="ru-RU" sz="2400" b="1" i="1" dirty="0">
                <a:solidFill>
                  <a:srgbClr val="7030A0"/>
                </a:solidFill>
              </a:rPr>
              <a:t>, а </a:t>
            </a:r>
            <a:r>
              <a:rPr lang="ru-RU" sz="2400" b="1" i="1" dirty="0" err="1">
                <a:solidFill>
                  <a:srgbClr val="7030A0"/>
                </a:solidFill>
              </a:rPr>
              <a:t>Галичини</a:t>
            </a:r>
            <a:r>
              <a:rPr lang="ru-RU" sz="2400" b="1" i="1" dirty="0">
                <a:solidFill>
                  <a:srgbClr val="7030A0"/>
                </a:solidFill>
              </a:rPr>
              <a:t> – </a:t>
            </a:r>
            <a:r>
              <a:rPr lang="ru-RU" sz="2400" b="1" i="1" dirty="0" err="1">
                <a:solidFill>
                  <a:srgbClr val="7030A0"/>
                </a:solidFill>
              </a:rPr>
              <a:t>м.Галич</a:t>
            </a:r>
            <a:br>
              <a:rPr lang="ru-RU" sz="2400" b="1" i="1" dirty="0">
                <a:solidFill>
                  <a:srgbClr val="7030A0"/>
                </a:solidFill>
              </a:rPr>
            </a:b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endParaRPr lang="ru-RU" sz="2000" dirty="0">
              <a:solidFill>
                <a:srgbClr val="7030A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FC7942-CB9D-4CBB-B7BB-4779A4CC9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9" y="111967"/>
            <a:ext cx="5715000" cy="663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193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090" y="123825"/>
            <a:ext cx="6117477" cy="1695548"/>
          </a:xfrm>
          <a:prstGeom prst="flowChartMultidocument">
            <a:avLst/>
          </a:prstGeo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uk-UA" b="1" dirty="0"/>
              <a:t>Галицьке князівство</a:t>
            </a:r>
            <a:endParaRPr lang="ru-RU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B3B99B-BD36-44C1-8311-C9423AB2F7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289" y="1996458"/>
            <a:ext cx="3839123" cy="461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43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685EF31-1897-41E2-ABAE-6B3B4E709A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4048" y="485193"/>
            <a:ext cx="3335840" cy="5102291"/>
          </a:xfrm>
        </p:spPr>
        <p:txBody>
          <a:bodyPr/>
          <a:lstStyle/>
          <a:p>
            <a:r>
              <a:rPr lang="uk-UA" b="1" i="1" dirty="0">
                <a:solidFill>
                  <a:srgbClr val="C00000"/>
                </a:solidFill>
              </a:rPr>
              <a:t>Галицьке князівство </a:t>
            </a:r>
            <a:r>
              <a:rPr lang="uk-UA" b="1" i="1" dirty="0" err="1">
                <a:solidFill>
                  <a:schemeClr val="accent2">
                    <a:lumMod val="50000"/>
                  </a:schemeClr>
                </a:solidFill>
              </a:rPr>
              <a:t>виникло</a:t>
            </a:r>
            <a:r>
              <a:rPr lang="uk-UA" b="1" i="1" dirty="0">
                <a:solidFill>
                  <a:schemeClr val="accent2">
                    <a:lumMod val="50000"/>
                  </a:schemeClr>
                </a:solidFill>
              </a:rPr>
              <a:t> в результаті самостійного розвитку, </a:t>
            </a:r>
            <a:r>
              <a:rPr lang="uk-UA" b="1" i="1" u="sng" dirty="0">
                <a:solidFill>
                  <a:schemeClr val="accent2">
                    <a:lumMod val="50000"/>
                  </a:schemeClr>
                </a:solidFill>
              </a:rPr>
              <a:t>а не розпаду Київської Русі</a:t>
            </a:r>
            <a:r>
              <a:rPr lang="uk-UA" b="1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З ослабленням Київської Русі в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1097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р. На Любецькому з'їзді Галичину закріпили за династією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Ростиславичів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Ростислав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– онук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Ярослава Мудрого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UA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9270A34-0CF2-4FCA-B22C-24B7D70CAA0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79FED8-5362-42C0-A88D-5FE4B54D6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736" y="0"/>
            <a:ext cx="4248305" cy="53964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827868-FC12-4E7F-BFDF-D89A5434E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875" y="3429000"/>
            <a:ext cx="1606177" cy="214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347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" y="-9488"/>
            <a:ext cx="2021210" cy="198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52400"/>
            <a:ext cx="6491064" cy="540296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Початок Галицької династії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55776" y="980728"/>
            <a:ext cx="381642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rgbClr val="FFC000"/>
                </a:solidFill>
              </a:rPr>
              <a:t>Ростислав</a:t>
            </a:r>
            <a:endParaRPr lang="ru-RU" sz="4000" b="1" dirty="0">
              <a:solidFill>
                <a:srgbClr val="FFC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20924" y="2690798"/>
            <a:ext cx="201622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bg2">
                    <a:lumMod val="25000"/>
                  </a:schemeClr>
                </a:solidFill>
              </a:rPr>
              <a:t>Рюрик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407339" y="2042778"/>
            <a:ext cx="216024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bg2">
                    <a:lumMod val="25000"/>
                  </a:schemeClr>
                </a:solidFill>
              </a:rPr>
              <a:t>Володар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54584" y="2674402"/>
            <a:ext cx="216024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bg2">
                    <a:lumMod val="25000"/>
                  </a:schemeClr>
                </a:solidFill>
              </a:rPr>
              <a:t>Василько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41609" y="3954760"/>
            <a:ext cx="258817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chemeClr val="accent2">
                    <a:lumMod val="50000"/>
                  </a:schemeClr>
                </a:solidFill>
              </a:rPr>
              <a:t>Перемишль</a:t>
            </a:r>
          </a:p>
          <a:p>
            <a:pPr algn="ctr"/>
            <a:r>
              <a:rPr lang="uk-UA" sz="2000" b="1" i="1" dirty="0" err="1">
                <a:solidFill>
                  <a:schemeClr val="accent2">
                    <a:lumMod val="50000"/>
                  </a:schemeClr>
                </a:solidFill>
              </a:rPr>
              <a:t>ське</a:t>
            </a:r>
            <a:r>
              <a:rPr lang="uk-UA" sz="2000" b="1" i="1" dirty="0">
                <a:solidFill>
                  <a:schemeClr val="accent2">
                    <a:lumMod val="50000"/>
                  </a:schemeClr>
                </a:solidFill>
              </a:rPr>
              <a:t> князівство</a:t>
            </a:r>
            <a:endParaRPr lang="ru-RU" sz="2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47812" y="3345901"/>
            <a:ext cx="252028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chemeClr val="accent2">
                    <a:lumMod val="50000"/>
                  </a:schemeClr>
                </a:solidFill>
              </a:rPr>
              <a:t>Звенигородське князівство</a:t>
            </a:r>
            <a:endParaRPr lang="ru-RU" sz="2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261720" y="4055368"/>
            <a:ext cx="258701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>
                <a:solidFill>
                  <a:schemeClr val="accent2">
                    <a:lumMod val="50000"/>
                  </a:schemeClr>
                </a:solidFill>
              </a:rPr>
              <a:t>Теребовлянське князівство</a:t>
            </a:r>
            <a:endParaRPr lang="ru-RU" sz="2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1" name="Прямая со стрелкой 10"/>
          <p:cNvCxnSpPr>
            <a:cxnSpLocks/>
          </p:cNvCxnSpPr>
          <p:nvPr/>
        </p:nvCxnSpPr>
        <p:spPr>
          <a:xfrm>
            <a:off x="6129858" y="1655078"/>
            <a:ext cx="771592" cy="8735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463988" y="1304763"/>
            <a:ext cx="0" cy="10549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cxnSpLocks/>
          </p:cNvCxnSpPr>
          <p:nvPr/>
        </p:nvCxnSpPr>
        <p:spPr>
          <a:xfrm flipH="1">
            <a:off x="2635538" y="1655078"/>
            <a:ext cx="540623" cy="9388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4" idx="2"/>
          </p:cNvCxnSpPr>
          <p:nvPr/>
        </p:nvCxnSpPr>
        <p:spPr>
          <a:xfrm>
            <a:off x="1929036" y="3605198"/>
            <a:ext cx="0" cy="8137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4487459" y="2449674"/>
            <a:ext cx="0" cy="8137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6" idx="2"/>
            <a:endCxn id="9" idx="0"/>
          </p:cNvCxnSpPr>
          <p:nvPr/>
        </p:nvCxnSpPr>
        <p:spPr>
          <a:xfrm>
            <a:off x="7434704" y="3588802"/>
            <a:ext cx="120521" cy="4665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43"/>
          <p:cNvSpPr/>
          <p:nvPr/>
        </p:nvSpPr>
        <p:spPr>
          <a:xfrm>
            <a:off x="827584" y="5372736"/>
            <a:ext cx="8064896" cy="1485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FFFF00"/>
                </a:solidFill>
              </a:rPr>
              <a:t>В ході боротьби за </a:t>
            </a:r>
            <a:r>
              <a:rPr lang="uk-UA" sz="2400" b="1" dirty="0">
                <a:solidFill>
                  <a:srgbClr val="C00000"/>
                </a:solidFill>
              </a:rPr>
              <a:t>вотчину</a:t>
            </a:r>
            <a:r>
              <a:rPr lang="uk-UA" sz="2400" b="1" dirty="0">
                <a:solidFill>
                  <a:srgbClr val="FFFF00"/>
                </a:solidFill>
              </a:rPr>
              <a:t> було приєднано Галицькі землі. Об</a:t>
            </a:r>
            <a:r>
              <a:rPr lang="en-US" sz="2400" b="1" dirty="0">
                <a:solidFill>
                  <a:srgbClr val="FFFF00"/>
                </a:solidFill>
              </a:rPr>
              <a:t>’</a:t>
            </a:r>
            <a:r>
              <a:rPr lang="uk-UA" sz="2400" b="1" dirty="0">
                <a:solidFill>
                  <a:srgbClr val="FFFF00"/>
                </a:solidFill>
              </a:rPr>
              <a:t>єднав усі дрібні князівства в єдине  Галицьке князівство син Володаря </a:t>
            </a:r>
            <a:r>
              <a:rPr lang="uk-UA" sz="2400" b="1" dirty="0" err="1">
                <a:solidFill>
                  <a:srgbClr val="C00000"/>
                </a:solidFill>
              </a:rPr>
              <a:t>Володимирко</a:t>
            </a:r>
            <a:r>
              <a:rPr lang="uk-UA" sz="2400" b="1" dirty="0">
                <a:solidFill>
                  <a:srgbClr val="C00000"/>
                </a:solidFill>
              </a:rPr>
              <a:t> </a:t>
            </a:r>
            <a:r>
              <a:rPr lang="uk-UA" sz="2400" b="1" dirty="0" err="1">
                <a:solidFill>
                  <a:srgbClr val="C00000"/>
                </a:solidFill>
              </a:rPr>
              <a:t>Володаревич</a:t>
            </a:r>
            <a:r>
              <a:rPr lang="uk-UA" sz="2400" b="1" dirty="0">
                <a:solidFill>
                  <a:srgbClr val="FFFF00"/>
                </a:solidFill>
              </a:rPr>
              <a:t>. В </a:t>
            </a:r>
            <a: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1141р</a:t>
            </a:r>
            <a:r>
              <a:rPr lang="uk-UA" sz="2400" b="1" dirty="0">
                <a:solidFill>
                  <a:srgbClr val="FFFF00"/>
                </a:solidFill>
              </a:rPr>
              <a:t>. зробив своєю резиденцією </a:t>
            </a:r>
            <a:r>
              <a:rPr lang="uk-UA" sz="2400" b="1" dirty="0" err="1">
                <a:solidFill>
                  <a:srgbClr val="C00000"/>
                </a:solidFill>
              </a:rPr>
              <a:t>м.Галич</a:t>
            </a:r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944" y="864971"/>
            <a:ext cx="12382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3311860" y="4667197"/>
            <a:ext cx="2520280" cy="504056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err="1">
                <a:solidFill>
                  <a:srgbClr val="C00000"/>
                </a:solidFill>
              </a:rPr>
              <a:t>Володимирко</a:t>
            </a:r>
            <a:endParaRPr lang="ru-RU" sz="2400" b="1" dirty="0">
              <a:solidFill>
                <a:srgbClr val="C00000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4487459" y="4246240"/>
            <a:ext cx="0" cy="3097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375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090" y="123825"/>
            <a:ext cx="6117477" cy="1695548"/>
          </a:xfrm>
          <a:prstGeom prst="flowChartMultidocument">
            <a:avLst/>
          </a:prstGeo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ru-RU" b="1" dirty="0"/>
              <a:t>Ярослав </a:t>
            </a:r>
            <a:r>
              <a:rPr lang="ru-RU" b="1" dirty="0" err="1"/>
              <a:t>Осмомисл</a:t>
            </a:r>
            <a:br>
              <a:rPr lang="ru-RU" b="1" dirty="0"/>
            </a:br>
            <a:r>
              <a:rPr lang="ru-RU" b="1" dirty="0"/>
              <a:t>(бл.1130-1187)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31595" y="1948353"/>
            <a:ext cx="5046401" cy="473760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3200" dirty="0" err="1"/>
              <a:t>Син</a:t>
            </a:r>
            <a:r>
              <a:rPr lang="ru-RU" sz="3200" dirty="0"/>
              <a:t> </a:t>
            </a:r>
            <a:r>
              <a:rPr lang="ru-RU" sz="3200" dirty="0" err="1"/>
              <a:t>Володимирка</a:t>
            </a:r>
            <a:r>
              <a:rPr lang="ru-RU" sz="3200" dirty="0"/>
              <a:t> </a:t>
            </a:r>
            <a:r>
              <a:rPr lang="ru-RU" sz="3200" dirty="0" err="1"/>
              <a:t>Володаровича</a:t>
            </a:r>
            <a:endParaRPr lang="ru-RU" sz="32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3200" dirty="0" err="1"/>
              <a:t>Князівство</a:t>
            </a:r>
            <a:r>
              <a:rPr lang="ru-RU" sz="3200" dirty="0"/>
              <a:t> </a:t>
            </a:r>
            <a:r>
              <a:rPr lang="ru-RU" sz="3200" dirty="0" err="1"/>
              <a:t>досягло</a:t>
            </a:r>
            <a:r>
              <a:rPr lang="ru-RU" sz="3200" dirty="0"/>
              <a:t> </a:t>
            </a:r>
            <a:r>
              <a:rPr lang="ru-RU" sz="3200" dirty="0" err="1"/>
              <a:t>найбільшої</a:t>
            </a:r>
            <a:r>
              <a:rPr lang="ru-RU" sz="3200" dirty="0"/>
              <a:t> </a:t>
            </a:r>
            <a:r>
              <a:rPr lang="ru-RU" sz="3200" dirty="0" err="1"/>
              <a:t>могутності</a:t>
            </a:r>
            <a:endParaRPr lang="ru-RU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DA5873-A971-42E9-A856-E37524012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996" y="1948353"/>
            <a:ext cx="3466003" cy="438723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B4BDA21-5179-482B-BF4E-04A806AC5D24}"/>
              </a:ext>
            </a:extLst>
          </p:cNvPr>
          <p:cNvSpPr/>
          <p:nvPr/>
        </p:nvSpPr>
        <p:spPr>
          <a:xfrm>
            <a:off x="998376" y="6026289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(</a:t>
            </a:r>
            <a:r>
              <a:rPr lang="uk-UA" b="1" u="sng" dirty="0" err="1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осмомисл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 - </a:t>
            </a:r>
            <a:r>
              <a:rPr lang="uk-UA" b="1" i="1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той, хто багато думає, знає багато мов, багато читає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)</a:t>
            </a:r>
            <a:endParaRPr lang="ru-UA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77388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347" y="27200"/>
            <a:ext cx="5240125" cy="1485900"/>
          </a:xfrm>
          <a:prstGeom prst="horizontalScroll">
            <a:avLst/>
          </a:prstGeo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uk-UA" sz="4000" dirty="0"/>
              <a:t>Діяльність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44668" y="4183070"/>
            <a:ext cx="2899332" cy="350216"/>
          </a:xfrm>
          <a:solidFill>
            <a:srgbClr val="FFC000"/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400" dirty="0"/>
              <a:t>Ярослав </a:t>
            </a:r>
            <a:r>
              <a:rPr lang="ru-RU" sz="2400" dirty="0" err="1"/>
              <a:t>Осмомисл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44717" y="1508141"/>
            <a:ext cx="5499951" cy="534985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uk-UA" sz="2600" b="1" i="1" dirty="0"/>
              <a:t>Розширив кордони Галицького князівства до гирла Дністра</a:t>
            </a:r>
          </a:p>
          <a:p>
            <a:r>
              <a:rPr lang="uk-UA" sz="2600" b="1" i="1" dirty="0"/>
              <a:t>відносини з Угорщиною, Польщею та Візантією</a:t>
            </a:r>
          </a:p>
          <a:p>
            <a:r>
              <a:rPr lang="uk-UA" sz="2600" b="1" i="1" dirty="0"/>
              <a:t>Воював з боярами</a:t>
            </a:r>
          </a:p>
          <a:p>
            <a:r>
              <a:rPr lang="uk-UA" sz="2600" b="1" i="1" dirty="0"/>
              <a:t>Встановив добрі відносини з руськими князями в час міжусобної боротьби</a:t>
            </a:r>
          </a:p>
          <a:p>
            <a:r>
              <a:rPr lang="uk-UA" sz="2600" b="1" i="1" dirty="0"/>
              <a:t>Захопив у 1158р. </a:t>
            </a:r>
            <a:r>
              <a:rPr lang="uk-UA" sz="2600" b="1" i="1" dirty="0" err="1"/>
              <a:t>М.Київ</a:t>
            </a:r>
            <a:endParaRPr lang="uk-UA" sz="2600" b="1" i="1" dirty="0"/>
          </a:p>
          <a:p>
            <a:r>
              <a:rPr lang="uk-UA" sz="2600" b="1" i="1" dirty="0"/>
              <a:t>Завдав нищівної поразки Івану </a:t>
            </a:r>
            <a:r>
              <a:rPr lang="uk-UA" sz="2600" b="1" i="1" dirty="0" err="1"/>
              <a:t>Берладнику</a:t>
            </a:r>
            <a:r>
              <a:rPr lang="uk-UA" sz="2600" b="1" i="1" dirty="0"/>
              <a:t>, який зазіхав на Галицькі землі і почав підкорення </a:t>
            </a:r>
            <a:r>
              <a:rPr lang="uk-UA" sz="2600" b="1" i="1" dirty="0" err="1"/>
              <a:t>Берладських</a:t>
            </a:r>
            <a:r>
              <a:rPr lang="uk-UA" sz="2600" b="1" i="1" dirty="0"/>
              <a:t> земель (сучасні землі Румунії)</a:t>
            </a:r>
          </a:p>
          <a:p>
            <a:r>
              <a:rPr lang="ru-RU" sz="2600" b="1" i="1" dirty="0"/>
              <a:t>Поставив </a:t>
            </a:r>
            <a:r>
              <a:rPr lang="ru-RU" sz="2600" b="1" i="1" dirty="0" err="1"/>
              <a:t>під</a:t>
            </a:r>
            <a:r>
              <a:rPr lang="ru-RU" sz="2600" b="1" i="1" dirty="0"/>
              <a:t> </a:t>
            </a:r>
            <a:r>
              <a:rPr lang="ru-RU" sz="2600" b="1" i="1" dirty="0" err="1"/>
              <a:t>свій</a:t>
            </a:r>
            <a:r>
              <a:rPr lang="ru-RU" sz="2600" b="1" i="1" dirty="0"/>
              <a:t> контроль </a:t>
            </a:r>
            <a:r>
              <a:rPr lang="ru-RU" sz="2600" b="1" i="1" dirty="0" err="1"/>
              <a:t>землі</a:t>
            </a:r>
            <a:r>
              <a:rPr lang="ru-RU" sz="2600" b="1" i="1" dirty="0"/>
              <a:t> </a:t>
            </a:r>
            <a:r>
              <a:rPr lang="ru-RU" sz="2600" b="1" i="1" dirty="0" err="1"/>
              <a:t>сучасної</a:t>
            </a:r>
            <a:r>
              <a:rPr lang="ru-RU" sz="2600" b="1" i="1" dirty="0"/>
              <a:t> </a:t>
            </a:r>
            <a:r>
              <a:rPr lang="ru-RU" sz="2600" b="1" i="1" dirty="0" err="1"/>
              <a:t>Молдови</a:t>
            </a:r>
            <a:r>
              <a:rPr lang="ru-RU" sz="2600" b="1" i="1" dirty="0"/>
              <a:t> і </a:t>
            </a:r>
            <a:r>
              <a:rPr lang="ru-RU" sz="2600" b="1" i="1" dirty="0" err="1"/>
              <a:t>Придунав’я</a:t>
            </a:r>
            <a:r>
              <a:rPr lang="ru-RU" sz="2600" b="1" i="1" dirty="0"/>
              <a:t>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CF46D9-C37D-4BB3-A9D2-E8333980B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038" y="716794"/>
            <a:ext cx="2583351" cy="326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40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06" y="121298"/>
            <a:ext cx="4516980" cy="1913640"/>
          </a:xfrm>
          <a:prstGeom prst="flowChartPunchedTape">
            <a:avLst/>
          </a:prstGeo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Найбільша проблема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696483" y="4413317"/>
            <a:ext cx="3609688" cy="5023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b="1" dirty="0">
                <a:highlight>
                  <a:srgbClr val="FFFF00"/>
                </a:highlight>
              </a:rPr>
              <a:t>БОЯРИ</a:t>
            </a:r>
            <a:endParaRPr lang="ru-RU" sz="2800" b="1" dirty="0">
              <a:highlight>
                <a:srgbClr val="FFFF00"/>
              </a:highligh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0252" y="2206658"/>
            <a:ext cx="5571340" cy="3427430"/>
          </a:xfrm>
          <a:prstGeom prst="wedgeEllipseCallout">
            <a:avLst>
              <a:gd name="adj1" fmla="val 36100"/>
              <a:gd name="adj2" fmla="val -6395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800" b="1" dirty="0">
                <a:solidFill>
                  <a:schemeClr val="accent2">
                    <a:lumMod val="50000"/>
                  </a:schemeClr>
                </a:solidFill>
              </a:rPr>
              <a:t>не хотіли визнати зверхність князя. Вони намагались встановити паралельне </a:t>
            </a:r>
            <a:r>
              <a:rPr lang="uk-UA" sz="2800" b="1" dirty="0">
                <a:solidFill>
                  <a:srgbClr val="C00000"/>
                </a:solidFill>
              </a:rPr>
              <a:t>олігархічне правління </a:t>
            </a:r>
            <a:r>
              <a:rPr lang="uk-UA" sz="2800" dirty="0">
                <a:solidFill>
                  <a:srgbClr val="C00000"/>
                </a:solidFill>
              </a:rPr>
              <a:t>(</a:t>
            </a:r>
            <a:r>
              <a:rPr lang="uk-UA" sz="2400" i="1" dirty="0">
                <a:solidFill>
                  <a:srgbClr val="7030A0"/>
                </a:solidFill>
              </a:rPr>
              <a:t>правління невеликої групи багатих і впливових людей</a:t>
            </a:r>
            <a:r>
              <a:rPr lang="uk-UA" sz="2800" dirty="0">
                <a:solidFill>
                  <a:srgbClr val="C00000"/>
                </a:solidFill>
              </a:rPr>
              <a:t>).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D50A3A-15D7-4C12-A7B0-6B8436F4C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312" y="0"/>
            <a:ext cx="3476833" cy="441331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67E5E87-E6F6-452A-801E-2470BB58D5F1}"/>
              </a:ext>
            </a:extLst>
          </p:cNvPr>
          <p:cNvSpPr/>
          <p:nvPr/>
        </p:nvSpPr>
        <p:spPr>
          <a:xfrm>
            <a:off x="694796" y="5824122"/>
            <a:ext cx="8449204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Останнім представником династії Ростиславовичів був син Ярослава Осмомисла </a:t>
            </a:r>
            <a:r>
              <a:rPr lang="uk-UA" sz="2400" b="1" dirty="0">
                <a:solidFill>
                  <a:srgbClr val="C00000"/>
                </a:solidFill>
              </a:rPr>
              <a:t>Володимир Ярославович.</a:t>
            </a:r>
            <a:endParaRPr lang="ru-UA" sz="2400" b="1" dirty="0"/>
          </a:p>
        </p:txBody>
      </p:sp>
    </p:spTree>
    <p:extLst>
      <p:ext uri="{BB962C8B-B14F-4D97-AF65-F5344CB8AC3E}">
        <p14:creationId xmlns:p14="http://schemas.microsoft.com/office/powerpoint/2010/main" val="3105114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8" y="303659"/>
            <a:ext cx="4286250" cy="29813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77" y="3284984"/>
            <a:ext cx="4953110" cy="31430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7770" y="548681"/>
            <a:ext cx="4149030" cy="1800200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Волинське князівство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2F0079-26A9-444C-81C3-A99D4FCA6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0190" y="3493148"/>
            <a:ext cx="237172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15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24" y="0"/>
            <a:ext cx="4551967" cy="2170654"/>
          </a:xfrm>
          <a:prstGeom prst="horizontalScroll">
            <a:avLst/>
          </a:prstGeom>
          <a:solidFill>
            <a:srgbClr val="00B050"/>
          </a:solidFill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rgbClr val="C00000"/>
                </a:solidFill>
              </a:rPr>
              <a:t>Волинська  земля </a:t>
            </a:r>
            <a:r>
              <a:rPr lang="uk-UA" sz="2800" b="1" dirty="0">
                <a:solidFill>
                  <a:schemeClr val="accent1">
                    <a:lumMod val="50000"/>
                  </a:schemeClr>
                </a:solidFill>
              </a:rPr>
              <a:t>до середини </a:t>
            </a:r>
            <a:r>
              <a:rPr lang="uk-UA" sz="2800" b="1" dirty="0" err="1">
                <a:solidFill>
                  <a:schemeClr val="accent1">
                    <a:lumMod val="50000"/>
                  </a:schemeClr>
                </a:solidFill>
              </a:rPr>
              <a:t>ХІІст</a:t>
            </a:r>
            <a:r>
              <a:rPr lang="uk-UA" sz="2800" b="1" dirty="0">
                <a:solidFill>
                  <a:schemeClr val="accent1">
                    <a:lumMod val="50000"/>
                  </a:schemeClr>
                </a:solidFill>
              </a:rPr>
              <a:t>. перебувала у складі Київської Русі.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71325844"/>
              </p:ext>
            </p:extLst>
          </p:nvPr>
        </p:nvGraphicFramePr>
        <p:xfrm>
          <a:off x="4583291" y="298580"/>
          <a:ext cx="4447588" cy="6441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Волинське князівство - Історія України: Зародження української нації">
            <a:extLst>
              <a:ext uri="{FF2B5EF4-FFF2-40B4-BE49-F238E27FC236}">
                <a16:creationId xmlns:a16="http://schemas.microsoft.com/office/drawing/2014/main" id="{5F3E311D-5777-4E30-9F02-7AE04DA49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54" y="2090056"/>
            <a:ext cx="3729221" cy="452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916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2448" y="261594"/>
            <a:ext cx="3525625" cy="1485900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Мстислав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Ізяславович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2741" y="367645"/>
            <a:ext cx="4458879" cy="622169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Землі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стають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незалежними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від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Києва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в 60-ті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рр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ХІІст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Зумів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забезпечити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Волинь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своїй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родині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Волинська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земля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розвивалась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як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незалежне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князівство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400" b="1" dirty="0">
                <a:solidFill>
                  <a:srgbClr val="C00000"/>
                </a:solidFill>
              </a:rPr>
              <a:t>(</a:t>
            </a:r>
            <a:r>
              <a:rPr lang="ru-RU" sz="2400" b="1" dirty="0" err="1">
                <a:solidFill>
                  <a:srgbClr val="C00000"/>
                </a:solidFill>
              </a:rPr>
              <a:t>Мстиславичі</a:t>
            </a:r>
            <a:r>
              <a:rPr lang="ru-RU" sz="2400" b="1" dirty="0">
                <a:solidFill>
                  <a:srgbClr val="C00000"/>
                </a:solidFill>
              </a:rPr>
              <a:t>).</a:t>
            </a:r>
            <a:br>
              <a:rPr lang="ru-RU" b="1" dirty="0">
                <a:solidFill>
                  <a:srgbClr val="C00000"/>
                </a:solidFill>
              </a:rPr>
            </a:b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2400" b="1" dirty="0">
                <a:highlight>
                  <a:srgbClr val="FFFF00"/>
                </a:highlight>
              </a:rPr>
              <a:t>ВНУК ВОЛОДИМИРА МОНОМАХА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DD0FFD-F170-420B-BB2D-58050E183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448" y="1856792"/>
            <a:ext cx="3622319" cy="4829759"/>
          </a:xfrm>
          <a:prstGeom prst="rect">
            <a:avLst/>
          </a:prstGeom>
        </p:spPr>
      </p:pic>
      <p:sp>
        <p:nvSpPr>
          <p:cNvPr id="7" name="Стрелка: штриховая вправо 6">
            <a:extLst>
              <a:ext uri="{FF2B5EF4-FFF2-40B4-BE49-F238E27FC236}">
                <a16:creationId xmlns:a16="http://schemas.microsoft.com/office/drawing/2014/main" id="{9B06CB2D-0A24-4D1E-8085-BCF15DFF3109}"/>
              </a:ext>
            </a:extLst>
          </p:cNvPr>
          <p:cNvSpPr/>
          <p:nvPr/>
        </p:nvSpPr>
        <p:spPr>
          <a:xfrm>
            <a:off x="1236160" y="4590915"/>
            <a:ext cx="3335840" cy="27033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84131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18924" y="3746916"/>
            <a:ext cx="4147794" cy="302997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Але міжусобиці не минули </a:t>
            </a:r>
            <a:r>
              <a:rPr lang="uk-UA" b="1">
                <a:solidFill>
                  <a:schemeClr val="accent2">
                    <a:lumMod val="50000"/>
                  </a:schemeClr>
                </a:solidFill>
              </a:rPr>
              <a:t>і Волинські </a:t>
            </a:r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землі. Подолати їх і об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’</a:t>
            </a:r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єднати Волинь вдалося князю </a:t>
            </a:r>
            <a:r>
              <a:rPr lang="uk-UA" b="1" dirty="0">
                <a:solidFill>
                  <a:srgbClr val="C00000"/>
                </a:solidFill>
              </a:rPr>
              <a:t>Роману Мстиславовичу</a:t>
            </a:r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Після смерті Володимира, Галицького князя, він об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’</a:t>
            </a:r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єднав  у </a:t>
            </a:r>
            <a:r>
              <a:rPr lang="uk-UA" b="1" dirty="0">
                <a:solidFill>
                  <a:srgbClr val="FF0000"/>
                </a:solidFill>
              </a:rPr>
              <a:t>1199р. </a:t>
            </a:r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ці обидва князівства, утворивши Галицько-Волинську державу.</a:t>
            </a:r>
            <a:endParaRPr lang="ru-RU" dirty="0"/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03DC6DF-EAF3-4DEA-A902-AC39A2A2A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43" y="3746917"/>
            <a:ext cx="3938357" cy="30299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C849E7E-A311-4899-A8BB-BA427ACA0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43" y="81108"/>
            <a:ext cx="4238819" cy="420248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67CC1-B504-493E-9EFF-52D1DFF76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365" y="0"/>
            <a:ext cx="3746916" cy="374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2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Домашнє завдання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Опрацювати</a:t>
            </a:r>
            <a:r>
              <a:rPr lang="ru-RU" dirty="0"/>
              <a:t> </a:t>
            </a:r>
            <a:r>
              <a:rPr lang="ru-RU" dirty="0" err="1"/>
              <a:t>параграфи</a:t>
            </a:r>
            <a:r>
              <a:rPr lang="ru-RU" dirty="0"/>
              <a:t> 17-18</a:t>
            </a:r>
          </a:p>
          <a:p>
            <a:r>
              <a:rPr lang="ru-RU" dirty="0" err="1"/>
              <a:t>Вивчити</a:t>
            </a:r>
            <a:r>
              <a:rPr lang="ru-RU" dirty="0"/>
              <a:t> </a:t>
            </a:r>
            <a:r>
              <a:rPr lang="ru-RU" dirty="0" err="1"/>
              <a:t>дати</a:t>
            </a:r>
            <a:r>
              <a:rPr lang="ru-RU" dirty="0"/>
              <a:t> та </a:t>
            </a:r>
            <a:r>
              <a:rPr lang="ru-RU" dirty="0" err="1"/>
              <a:t>поняття</a:t>
            </a:r>
            <a:r>
              <a:rPr lang="ru-RU" dirty="0"/>
              <a:t>.</a:t>
            </a:r>
          </a:p>
          <a:p>
            <a:r>
              <a:rPr lang="ru-RU" dirty="0" err="1"/>
              <a:t>Підготуватися</a:t>
            </a:r>
            <a:r>
              <a:rPr lang="ru-RU" dirty="0"/>
              <a:t> до </a:t>
            </a:r>
            <a:r>
              <a:rPr lang="ru-RU" dirty="0" err="1"/>
              <a:t>С.р</a:t>
            </a:r>
            <a:r>
              <a:rPr lang="ru-RU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685736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349</TotalTime>
  <Words>417</Words>
  <Application>Microsoft Office PowerPoint</Application>
  <PresentationFormat>Экран (4:3)</PresentationFormat>
  <Paragraphs>66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Calibri</vt:lpstr>
      <vt:lpstr>Franklin Gothic Book</vt:lpstr>
      <vt:lpstr>Times New Roman</vt:lpstr>
      <vt:lpstr>Wingdings</vt:lpstr>
      <vt:lpstr>Crop</vt:lpstr>
      <vt:lpstr>Галицьке і Волинське князівства у другій половині ХІІ ст.</vt:lpstr>
      <vt:lpstr>Основні поняття і дати: </vt:lpstr>
      <vt:lpstr>ПЛАН: </vt:lpstr>
      <vt:lpstr> VI– IX ст. на землях сучасних Галичини  і Волині існували потужні  родоплемінні   союзи:  дуліби (бужани, волиняни),  уличі, білі хорвати. </vt:lpstr>
      <vt:lpstr>Землі Галичини і Волині були приєднані до Київської Русі в боротьбі з Польщею Володимиром  Великим та Ярославом  Мудрим протягом 10 – 11 ст. Столицею Волині стало м.Володимир, а Галичини – м.Галич  </vt:lpstr>
      <vt:lpstr>Галицьке князівство</vt:lpstr>
      <vt:lpstr>Презентация PowerPoint</vt:lpstr>
      <vt:lpstr>Початок Галицької династії</vt:lpstr>
      <vt:lpstr>Ярослав Осмомисл (бл.1130-1187)</vt:lpstr>
      <vt:lpstr>Діяльність</vt:lpstr>
      <vt:lpstr>Найбільша проблема</vt:lpstr>
      <vt:lpstr>Волинське князівство</vt:lpstr>
      <vt:lpstr>Волинська  земля до середини ХІІст. перебувала у складі Київської Русі.</vt:lpstr>
      <vt:lpstr>Мстислав Ізяславович</vt:lpstr>
      <vt:lpstr>Презентация PowerPoint</vt:lpstr>
      <vt:lpstr>Домашнє завдання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Франція в  XI- XV ст.</dc:title>
  <dc:creator>дiм</dc:creator>
  <cp:lastModifiedBy>МAX - PC</cp:lastModifiedBy>
  <cp:revision>38</cp:revision>
  <dcterms:created xsi:type="dcterms:W3CDTF">2020-01-13T19:59:04Z</dcterms:created>
  <dcterms:modified xsi:type="dcterms:W3CDTF">2021-01-19T12:54:20Z</dcterms:modified>
</cp:coreProperties>
</file>