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3" r:id="rId5"/>
    <p:sldId id="259" r:id="rId6"/>
    <p:sldId id="260" r:id="rId7"/>
    <p:sldId id="261" r:id="rId8"/>
    <p:sldId id="262" r:id="rId9"/>
    <p:sldId id="272" r:id="rId10"/>
    <p:sldId id="267" r:id="rId11"/>
    <p:sldId id="269" r:id="rId12"/>
    <p:sldId id="268" r:id="rId13"/>
    <p:sldId id="263" r:id="rId14"/>
    <p:sldId id="266" r:id="rId15"/>
    <p:sldId id="265" r:id="rId16"/>
    <p:sldId id="264" r:id="rId17"/>
    <p:sldId id="270" r:id="rId18"/>
    <p:sldId id="271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CC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5B156-B6B5-447C-A108-F898EF4D1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C70F9C-1AB7-4618-B724-D44E2EF2C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89478A-F4BC-425E-BF29-8111D4182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96D488-72DC-4A55-A8F1-93F79A853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95D83F-DAE6-4D00-BAF6-EE34919C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9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EC0FE-2C8B-460D-B8A6-5BE04BF0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DEF78D-B98D-4E9F-A858-144F74763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83CAF2-5359-496D-9848-A1C15681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970826-013D-4A13-9D24-C09A1E47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350FC4-6FC8-4E5D-9AE3-DE19D6EC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5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8B924-851E-4444-8506-39D2894A1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D70482-7458-41EE-9422-6AC8297CC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F30967-1BC5-4A3C-BDFC-91B87A84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CB979-0D4A-443E-8ED7-D9A0205E9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1AA812-CCEC-4AB4-9E26-6A236EFEC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44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42D8C-1928-4A46-88BF-00E79AA6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8E7ADC-6EC9-48AC-8406-49DDEE9C6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875C3E-3A7A-4513-9E5B-E1D6F415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F312E3-2028-4C99-8878-C20790B8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06CC05-11F9-4F9C-A1E1-C3934BE8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3B3A74-ECE5-4D2B-82C1-F8DA07B9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5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16361-1EA5-449E-A84A-804B875C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892BFF-BB61-44B2-9E7F-B067354E0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DBC3EA-436C-4172-AF45-30DF28924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ED4BBE-27F6-48C3-B33F-E875EB3DB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FA887C-249D-4511-8D48-0A9D8FFB3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C064DD-2BBD-4C02-B3A3-37B7F7149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59AB94-30AC-4984-9B2D-7B38D21C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0483C6-80AD-4507-8F2C-C11D187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3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0A31E-0040-42C6-9770-1B0605F3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AEC095-1CF4-4FCC-9355-58483A0A9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C78649-9A45-4DC6-BDC8-295E2BEB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48B9B7-2A94-412C-B96E-78106966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46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F507E4-64E1-4534-873D-CEE2DF6A4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FACBF84-D2C8-404B-AAE5-BBDF39DB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1527BF-FE03-4DFF-B073-11E4570D1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470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B6AFF-ECD9-4AB2-B810-DE9645E2C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441369-2221-4C58-A083-7562CD4B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0DE4DF-6E67-4BB0-8DB0-135165EDC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277EE0-E0E7-47B4-AF91-1796C3DE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D8ED62-BF61-427A-BBDD-70E050B0D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E8949A-9F56-4F6B-9AF0-ABFC491D4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04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1690F-7DB6-43F0-B38A-AFB27B1E8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970D0B-EF87-4E85-A9A3-12515B0645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158CE3-CBD8-42B5-8801-391412A1B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84F991-FDFC-41C2-ABD0-6DE7A2BAF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F73400-E9A4-4E25-93BF-38858245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DF97EE-9C30-46EE-81F6-8D97E926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03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E769C-5385-4BBE-A709-2E0F6872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E16B7E-29A9-461F-82C5-4FFACCF72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CB2603-E096-45D9-B051-41CC6426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491230-C903-43F2-9EA7-2D0B6E740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D3F2EA-535E-4CB0-9C90-AB056E5C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61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066ABE-A761-4217-AB0D-151D8A643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6967D0-7DA5-4AA0-84F1-01C899871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987BE1-3437-4B4E-BB5B-5B0DF83D2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92E33-4BAB-4BF8-A682-28773996D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FE03E1-F05A-4D13-A285-C63727B9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1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BFA33-E201-4CC1-B93A-F3004A02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A2FF83-8F9F-4D61-89CD-CB1149E54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D69AFD-4D6A-4D9D-89F4-1C43FEC35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2AD4E-0235-4A4B-BC00-CF103D31C0D1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88B14E-34EC-4516-AF1D-6BDF0DABF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7BFB21-4B4C-4702-B5DF-47467114C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C85A5-2527-4327-890A-D02B6C4C7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93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E547C-CB8D-47B0-AEF1-86A4402445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575F9F-953E-496F-914C-F5395AEAFC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DBCC6F-C1DE-472B-879B-F930BC2C5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Свиток: вертикальный 4">
            <a:extLst>
              <a:ext uri="{FF2B5EF4-FFF2-40B4-BE49-F238E27FC236}">
                <a16:creationId xmlns:a16="http://schemas.microsoft.com/office/drawing/2014/main" id="{C56F2948-DE18-4275-A0CD-C4BDACBE972C}"/>
              </a:ext>
            </a:extLst>
          </p:cNvPr>
          <p:cNvSpPr/>
          <p:nvPr/>
        </p:nvSpPr>
        <p:spPr>
          <a:xfrm>
            <a:off x="996846" y="1289154"/>
            <a:ext cx="7150308" cy="4446483"/>
          </a:xfrm>
          <a:prstGeom prst="verticalScroll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uk-UA" sz="6000" b="1" dirty="0">
                <a:solidFill>
                  <a:schemeClr val="tx1"/>
                </a:solidFill>
                <a:latin typeface="Comic Sans MS" panose="030F0702030302020204" pitchFamily="66" charset="0"/>
              </a:rPr>
              <a:t>ПРАКТИЧНА   РОБОТА</a:t>
            </a:r>
          </a:p>
          <a:p>
            <a:pPr algn="ctr"/>
            <a:r>
              <a:rPr lang="uk-UA" sz="6000" b="1" dirty="0">
                <a:solidFill>
                  <a:schemeClr val="tx1"/>
                </a:solidFill>
                <a:latin typeface="Comic Sans MS" panose="030F0702030302020204" pitchFamily="66" charset="0"/>
              </a:rPr>
              <a:t>« ВЕЛИКА   ХАРТІЯ  ВОЛЬНОСТЕЙ» </a:t>
            </a:r>
            <a:endParaRPr lang="ru-RU" sz="6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38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F664AB77-BA98-4562-923C-8C48F874366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04931" y="0"/>
            <a:ext cx="9144000" cy="68580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77D77AD-0FE3-4505-BA02-8E51955D2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332" y="524657"/>
            <a:ext cx="7345179" cy="929389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Після уроку  учні  зможуть</a:t>
            </a:r>
            <a:endParaRPr lang="ru-RU" sz="4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BFB1F6D-DAE1-4B72-8667-AAA2638C0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5408" y="1573967"/>
            <a:ext cx="6674448" cy="451568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</a:rPr>
              <a:t>пояснювати, що таке  Велика хартія вольностей;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</a:rPr>
              <a:t>на основі роботи з документом визначати як відбувався захист прав і вольностей різних  верств англійського суспільства;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</a:rPr>
              <a:t>оцінювати вплив хартії  на розвиток  середньовічної  Англії;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</a:rPr>
              <a:t>висловлювати власні міркування про історичних  діячів.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335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BBCC45-485F-424A-8248-24D9B064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659" y="2782289"/>
            <a:ext cx="2653261" cy="3897443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1648917" y="0"/>
            <a:ext cx="7015397" cy="329783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Consolas" panose="020B0609020204030204" pitchFamily="49" charset="0"/>
              </a:rPr>
              <a:t>ПРИВІТ!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  <a:latin typeface="Consolas" panose="020B0609020204030204" pitchFamily="49" charset="0"/>
              </a:rPr>
              <a:t>Я   -  АНГЛІЙСЬКИЙ   КОРОЛЬ </a:t>
            </a:r>
            <a:r>
              <a:rPr lang="uk-UA" sz="2800" b="1" u="sng" dirty="0">
                <a:solidFill>
                  <a:srgbClr val="C00000"/>
                </a:solidFill>
                <a:latin typeface="Consolas" panose="020B0609020204030204" pitchFamily="49" charset="0"/>
              </a:rPr>
              <a:t>ІОАНН</a:t>
            </a:r>
            <a:r>
              <a:rPr lang="uk-UA" sz="2800" b="1" dirty="0">
                <a:solidFill>
                  <a:schemeClr val="tx1"/>
                </a:solidFill>
                <a:latin typeface="Consolas" panose="020B0609020204030204" pitchFamily="49" charset="0"/>
              </a:rPr>
              <a:t>!</a:t>
            </a:r>
            <a:br>
              <a:rPr lang="uk-UA" sz="28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uk-UA" sz="2800" b="1" dirty="0">
                <a:solidFill>
                  <a:schemeClr val="tx1"/>
                </a:solidFill>
                <a:latin typeface="Consolas" panose="020B0609020204030204" pitchFamily="49" charset="0"/>
              </a:rPr>
              <a:t>ПІДКАЖІТЬ   ЧОМУ  МЕНЕ НАЗИВАЮТЬ   </a:t>
            </a:r>
            <a:r>
              <a:rPr lang="uk-UA" sz="2800" b="1" u="sng" dirty="0">
                <a:solidFill>
                  <a:srgbClr val="C00000"/>
                </a:solidFill>
                <a:latin typeface="Consolas" panose="020B0609020204030204" pitchFamily="49" charset="0"/>
              </a:rPr>
              <a:t>БЕЗЗЕМЕЛЬНИЙ?</a:t>
            </a:r>
            <a:endParaRPr lang="ru-RU" sz="2800" b="1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11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BBCC45-485F-424A-8248-24D9B064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14" y="2960557"/>
            <a:ext cx="2653261" cy="3897443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134911" y="-1"/>
            <a:ext cx="8829208" cy="342900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Я   ПОЧАВ   ПРАВИТИ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 1199 року. </a:t>
            </a:r>
          </a:p>
          <a:p>
            <a:pPr algn="ctr"/>
            <a:r>
              <a:rPr lang="uk-UA" sz="3200" dirty="0" err="1">
                <a:solidFill>
                  <a:schemeClr val="tx1"/>
                </a:solidFill>
                <a:latin typeface="Consolas" panose="020B0609020204030204" pitchFamily="49" charset="0"/>
              </a:rPr>
              <a:t>ЧУв</a:t>
            </a:r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, ЩО В ТУ  ПОРУ НА ВАШИХ  ЗЕМЛЯХ УТВОРИЛАСЯ НОВА ДЕРЖАВА.</a:t>
            </a:r>
          </a:p>
          <a:p>
            <a:pPr algn="ctr"/>
            <a:r>
              <a:rPr lang="uk-UA" sz="3200" u="sng" dirty="0">
                <a:solidFill>
                  <a:schemeClr val="tx1"/>
                </a:solidFill>
                <a:latin typeface="Consolas" panose="020B0609020204030204" pitchFamily="49" charset="0"/>
              </a:rPr>
              <a:t>НАГАДАЙ  МЕНІ ЯКА</a:t>
            </a:r>
            <a:r>
              <a:rPr lang="uk-UA" sz="2800" u="sng" dirty="0">
                <a:solidFill>
                  <a:schemeClr val="tx1"/>
                </a:solidFill>
                <a:latin typeface="Consolas" panose="020B0609020204030204" pitchFamily="49" charset="0"/>
              </a:rPr>
              <a:t>?</a:t>
            </a:r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3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BBCC45-485F-424A-8248-24D9B064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960557"/>
            <a:ext cx="2653261" cy="3897443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923299" y="-104931"/>
            <a:ext cx="7015397" cy="389744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ПРОЧИТАЙТЕ   ПРО МЕНЕ  ДОКУМЕНТ?</a:t>
            </a:r>
            <a:b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ПОМІРКУЙТЕ   ЧИ ЦЯ ІНФОРМАЦІЯ  ПРАВДИВА? </a:t>
            </a:r>
            <a:endParaRPr lang="ru-RU" sz="32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128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27DEE-9BB5-401A-84B7-4C8FDA0EC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CB5CE6-7BD3-456A-B2D7-E3733B6C2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13" t="36501" r="31600" b="16153"/>
          <a:stretch/>
        </p:blipFill>
        <p:spPr>
          <a:xfrm>
            <a:off x="0" y="-224852"/>
            <a:ext cx="9144000" cy="7082852"/>
          </a:xfrm>
        </p:spPr>
      </p:pic>
    </p:spTree>
    <p:extLst>
      <p:ext uri="{BB962C8B-B14F-4D97-AF65-F5344CB8AC3E}">
        <p14:creationId xmlns:p14="http://schemas.microsoft.com/office/powerpoint/2010/main" val="13530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0" y="-119922"/>
            <a:ext cx="8874177" cy="3897443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ПРАВДА Ж  Я КРАСАВА?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НАЗВИ   2- 3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«ХОРОШІ» РИСИ МОГО ХАРАКТЕРУ   і ПІДКАЖИ   ЯКІ  МОГЛИ БУТИ   НАСЛІДКИ   ЦЬОГО!  </a:t>
            </a: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AB1493-8D15-4528-B1A9-38F9EDB18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23" y="3147414"/>
            <a:ext cx="2653259" cy="3710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2975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344774" y="-134912"/>
            <a:ext cx="8664315" cy="4422099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У  1215  році БАРОНИ ЗМУСИЛИ МЕНЕ ПІДПИСАТИ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« ВЕЛИКУ  ХАРТІЮ ВОЛЬНОСТЕЙ»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ІМ НЕ СПОДОБАЛОСЬ, ЩО Я ЗБІЛЬШУВАВ ПОДАТКИ.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ЯК ТОБІ ЦЕ?</a:t>
            </a: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85" y="3215389"/>
            <a:ext cx="2582135" cy="3642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6295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119921" y="-1"/>
            <a:ext cx="8844197" cy="368758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НАВІТЬ РОЗПОЧАЛИ   ПОВСТАННЯ ПРОТИ МЕНЕ!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ЩЕ Й  МІСТЯНИ ПРИЄДНАЛИСЯ.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У МОЄМУ ЖИТТІ РОЗПОЧАЛАСЯ   ЧОРНА  ПОЛОСА. </a:t>
            </a: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93" y="2638269"/>
            <a:ext cx="2747027" cy="4219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803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479685" y="134911"/>
            <a:ext cx="7886701" cy="3492709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ЦИМ  ДОКУМЕНТОМ   Я ГАРАНТУВАВ ПІДДАННИМ ПРАВА  І ВОЛЬНОСТІ.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Я Ж СПРАВЖНІЙ  КОРОЛЬ! </a:t>
            </a: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58" y="2844383"/>
            <a:ext cx="2628042" cy="3878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1761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479685" y="134911"/>
            <a:ext cx="7886701" cy="3537679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КЛЯТІ  БАРОНИ І ЛИЦАРІ, та  ЩЕ  МІСТЯНИ ЗМУСИЛИ МЕНЕ КОРОЛЯ ДОТРИМУВАТИСЯ ЗАКОНІВ! 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ЦЕ КАПЕЦЬ…</a:t>
            </a: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37" y="2844383"/>
            <a:ext cx="2658023" cy="387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5828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479685" y="134911"/>
            <a:ext cx="7886701" cy="412229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У   МЕНЕ НЕ БУЛО  ІНТЕРНЕТУ   І  ДОКУМЕНТ ВИГОТОВИЛИ   У КІЛЬКОХ   КОПІЯХ, ЩОБ В УСІХ   ГРАФСТВАХ  ЗНАЛИ ЯКИЙ  Я МОЛОДЕЦЬ!</a:t>
            </a:r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429000"/>
            <a:ext cx="243317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5850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479685" y="-3"/>
            <a:ext cx="8664315" cy="4691923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ЦЕ САМЕ   ВОНА!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МОЯ   РІДНЕНЬКА   ХАРТІЯ?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ТИ Ж ЗНАЄШ, ЩО ОЗНАЧАЄ  ЦЕ СЛОВО?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ЧИ ПИСАЛИ У ТВОІЙ  КРАЇНІ   ТАКІ ДОКУМЕНТИ?</a:t>
            </a: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1" y="3429000"/>
            <a:ext cx="2578309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154A32-7F49-4700-9D87-B1677BE0B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429000"/>
            <a:ext cx="4336709" cy="3212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7658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479685" y="-3"/>
            <a:ext cx="8664315" cy="4856815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ПОГЛЯНЬ  ЯКИЙ  У МЕНЕ ГАРНИЙ  ПІДПИС.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СПРОБУЙ   СКОПІЮВАТИ.</a:t>
            </a: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ЦЯ  ЗАВІРЕНА КОПІЯ   ЗБЕРІГАЄТЬСЯ  І ДОСІ У БРИТАНСЬКІЙ   БІБЛІОТЕЦІ.</a:t>
            </a: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u="sng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62" y="3219137"/>
            <a:ext cx="2578309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154A32-7F49-4700-9D87-B1677BE0B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83504"/>
            <a:ext cx="4362138" cy="3076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2185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CFD64-5F79-4EAD-A2D0-A9FEF4CE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CC6F2D-0681-4E5D-ADCE-6F719893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239842" y="-164892"/>
            <a:ext cx="8664315" cy="3746819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ОК. НЕ ХОЧЕШ   КОПІЮВАТИ -ЧИТАЙ  ТЕКСТ.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КОЛИ ПРОЧИТАЄШ  -ВИЗНАЧИШ   ОСНОВНІ   ПРАВА І ЗАНОТУЄШ   ІХ   У  ТАБЛИЦЮ 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2743201"/>
            <a:ext cx="2743201" cy="392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616B7E-1DB0-4576-B380-489EBE6DE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469" y="3814670"/>
            <a:ext cx="3642610" cy="285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1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4A60F-31AC-46F6-A70D-85E3962F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63D2699-1EF8-4BE2-93BC-CA179D94B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28" t="43480" r="29275" b="5190"/>
          <a:stretch/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96680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246F7-4777-4D5B-AA38-9FF83DD1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5D85C-97F9-4FA2-805E-12B56D0A8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9192E3-929D-41FC-A621-F42CCDFBFF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2" t="19729" r="29508" b="27183"/>
          <a:stretch/>
        </p:blipFill>
        <p:spPr>
          <a:xfrm>
            <a:off x="0" y="254833"/>
            <a:ext cx="9144000" cy="694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3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7116D-3A4E-4263-A81E-9613D605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8BC3ED-BC37-4113-A3F1-69A878A0D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95" t="31077" r="31600" b="25172"/>
          <a:stretch/>
        </p:blipFill>
        <p:spPr>
          <a:xfrm>
            <a:off x="0" y="-112426"/>
            <a:ext cx="9144000" cy="6970426"/>
          </a:xfrm>
        </p:spPr>
      </p:pic>
    </p:spTree>
    <p:extLst>
      <p:ext uri="{BB962C8B-B14F-4D97-AF65-F5344CB8AC3E}">
        <p14:creationId xmlns:p14="http://schemas.microsoft.com/office/powerpoint/2010/main" val="3448424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0" y="0"/>
            <a:ext cx="8619345" cy="308797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ТИ ЩЕ  НЕ СПИШ ВІД МОЇХ   ТЕРЕВЕНІВ?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ТОДІ   ПОГЛЯНЬ, Я ЗОБРАЖЕНИЙ  НА БАРЕЛЬЄФІ  ВЕРХОВНОГО СУДУ   ВЕЛИКОЇ   БРИТАНІЇ  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1" y="2929252"/>
            <a:ext cx="2743201" cy="392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3C7653-09DD-4FEE-9C29-7628DF6F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413" y="3285849"/>
            <a:ext cx="4676932" cy="3362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0062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0" y="0"/>
            <a:ext cx="9263921" cy="310296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ТІЛЬКИ НЕ КАЖИ, ЩО ТИ НЕ ЗНАЄШ, ЩО ТАКЕ БАРЕЛЬЄФ?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onsolas" panose="020B0609020204030204" pitchFamily="49" charset="0"/>
              </a:rPr>
              <a:t>МЕНЕ БАЧИШ?Я НЕ ТАКИЙ  КРАСУНЧИК   ЯК  ФІЛІПП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</a:rPr>
              <a:t>IV</a:t>
            </a:r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, АЛЕ ТЕЖ СИМПАТЯГА</a:t>
            </a:r>
            <a:endParaRPr lang="ru-RU" sz="3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71" y="2779350"/>
            <a:ext cx="2878113" cy="4078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3C7653-09DD-4FEE-9C29-7628DF6F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75" y="2779350"/>
            <a:ext cx="5381470" cy="3868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3830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0" y="0"/>
            <a:ext cx="8619345" cy="331282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І Я ТОЧНО ЗНАЮ, ЩО ВИ ТЕЖ КОЛИСЬ СТАНЕТЕ ВІДОМИМИ СВОЇМИ ВЕЛИКИМИ СПРАВАМИ.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71" y="2779350"/>
            <a:ext cx="2878113" cy="4078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3C7653-09DD-4FEE-9C29-7628DF6F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75" y="2779350"/>
            <a:ext cx="5381470" cy="3868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4800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E47097F-346C-49B5-A959-FC3CE4E1B1DE}"/>
              </a:ext>
            </a:extLst>
          </p:cNvPr>
          <p:cNvSpPr/>
          <p:nvPr/>
        </p:nvSpPr>
        <p:spPr>
          <a:xfrm>
            <a:off x="0" y="0"/>
            <a:ext cx="8619345" cy="331282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uk-UA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uk-UA" sz="3200" dirty="0">
                <a:solidFill>
                  <a:schemeClr val="tx1"/>
                </a:solidFill>
                <a:latin typeface="Consolas" panose="020B0609020204030204" pitchFamily="49" charset="0"/>
              </a:rPr>
              <a:t>МОЖНА   ТЕБЕ  ПРО ЩОСЬ  ПОПРОСИТИ… </a:t>
            </a:r>
          </a:p>
          <a:p>
            <a:pPr algn="ctr"/>
            <a:r>
              <a:rPr lang="uk-UA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НЕ  НАСЛІДУЙ   МОЇХ   ПОГАНИХ   РИС !!!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39987-5475-4F06-A056-F5F9F7DF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71" y="2779350"/>
            <a:ext cx="2878113" cy="4078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3C7653-09DD-4FEE-9C29-7628DF6F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75" y="2779350"/>
            <a:ext cx="5381470" cy="3868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465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362</Words>
  <Application>Microsoft Office PowerPoint</Application>
  <PresentationFormat>Экран (4:3)</PresentationFormat>
  <Paragraphs>69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Consolas</vt:lpstr>
      <vt:lpstr>Segoe UI Light</vt:lpstr>
      <vt:lpstr>Wingdings</vt:lpstr>
      <vt:lpstr>Тема Office</vt:lpstr>
      <vt:lpstr>Презентация PowerPoint</vt:lpstr>
      <vt:lpstr>Після уроку  учні  зможуть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 Gladka</dc:creator>
  <cp:lastModifiedBy>Svitlana Gladka</cp:lastModifiedBy>
  <cp:revision>3</cp:revision>
  <dcterms:created xsi:type="dcterms:W3CDTF">2021-12-07T18:37:09Z</dcterms:created>
  <dcterms:modified xsi:type="dcterms:W3CDTF">2021-12-08T19:55:53Z</dcterms:modified>
</cp:coreProperties>
</file>