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67594" y="3337452"/>
            <a:ext cx="7766936" cy="1646302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Франція у ХІ–ХV ст.</a:t>
            </a:r>
          </a:p>
        </p:txBody>
      </p:sp>
      <p:pic>
        <p:nvPicPr>
          <p:cNvPr id="1028" name="Picture 4" descr="https://upload.wikimedia.org/wikipedia/commons/thumb/d/d6/Arms_of_the_Kings_of_France_%28France_Ancien%29.svg/800px-Arms_of_the_Kings_of_France_%28France_Ancien%29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63" y="2656529"/>
            <a:ext cx="1435277" cy="167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5/57/Arms_of_France_%28France_Moderne%29.svg/800px-Arms_of_France_%28France_Moderne%29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63" y="4559905"/>
            <a:ext cx="1435277" cy="167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Ð¤Ð°Ð¹Ð»:Royal Coat of Arms of Valois France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924" y="99518"/>
            <a:ext cx="4848277" cy="372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52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55" y="274321"/>
            <a:ext cx="5277394" cy="1084217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Феодальна роздробленість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ÑÐµÐ¾Ð´Ð°Ð»ÑÐ½Ð° ÑÐ¾Ð·Ð´ÑÐ¾Ð±Ð»ÐµÐ½ÑÑÑÑ ÑÑÐ°Ð½ÑÑÑ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589" y="274321"/>
            <a:ext cx="6439988" cy="643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2068" y="1567543"/>
            <a:ext cx="5120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987–1328 рр.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династія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Капетин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-гів;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Феодали діють за принципом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«Васал мого васала не мій васал»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Міжусобні війни, які не зміцнюють економічно і політично державу;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пол. ХІІ ст. – поступове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-ня влади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Капетингів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1" t="17291" r="3430" b="22461"/>
          <a:stretch/>
        </p:blipFill>
        <p:spPr bwMode="auto">
          <a:xfrm>
            <a:off x="2153738" y="5541294"/>
            <a:ext cx="1580605" cy="97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961311" y="4828819"/>
            <a:ext cx="1110343" cy="5322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ЛИЦАРІ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61311" y="5449853"/>
            <a:ext cx="1201786" cy="5322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СЕЛЯНИ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61311" y="6070887"/>
            <a:ext cx="1312818" cy="5322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МІСТЯНИ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48145" y="4837862"/>
            <a:ext cx="1787436" cy="53223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КАТОЛИЦЬКА ЦЕРКВА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8545895">
            <a:off x="375698" y="5300471"/>
            <a:ext cx="1587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 короля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0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715" y="161500"/>
            <a:ext cx="4414157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Боротьба французьких королів 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об’єднання Франції</a:t>
            </a:r>
            <a:endParaRPr lang="uk-UA" sz="2400" dirty="0"/>
          </a:p>
        </p:txBody>
      </p:sp>
      <p:pic>
        <p:nvPicPr>
          <p:cNvPr id="3074" name="Picture 2" descr="Ð¤Ð°Ð¹Ð»:Louis VI le G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871" y="96185"/>
            <a:ext cx="3391881" cy="4710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1715" y="1062926"/>
            <a:ext cx="54101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Людовік VІ Товстий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1108–1137):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зруйнував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замки бунтівних баронів, або розмістив в них королівські гарнізони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перемогу над об’єднаним військом Англії та Німеччини;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зміцнив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королівську владу, одруживши сина з Елеонорою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Аквітанською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64255" y="4477932"/>
            <a:ext cx="62832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Людовік VІІ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(1137–1180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розлучення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Елеонорою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Аквітанською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згодом одружилася з Генріхом ІІ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Платагенетом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(король Англії з 1154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р.);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 об’єднання становила Англія, яка володіла майже половиною Франції.</a:t>
            </a:r>
          </a:p>
        </p:txBody>
      </p:sp>
      <p:pic>
        <p:nvPicPr>
          <p:cNvPr id="3078" name="Picture 6" descr="Louis VII le Jeu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568" y="1881051"/>
            <a:ext cx="3377880" cy="4810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34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uis-FÃ©lix Amiel-Philippe II dit Philippe-Auguste Roi de France (1165-1223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400" r="1756" b="434"/>
          <a:stretch/>
        </p:blipFill>
        <p:spPr bwMode="auto">
          <a:xfrm>
            <a:off x="68188" y="169817"/>
            <a:ext cx="3239589" cy="4139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ouis VIII le Li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1875" r="2151" b="464"/>
          <a:stretch/>
        </p:blipFill>
        <p:spPr bwMode="auto">
          <a:xfrm>
            <a:off x="8386356" y="1195954"/>
            <a:ext cx="3566160" cy="5500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99218" y="764929"/>
            <a:ext cx="49189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Філіп </a:t>
            </a: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ІІ Август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1180–1223):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боровся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Платагенетами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останні були на території Франції васалами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короля і порушили васальні відносини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1202–1214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рр. – захоплення більшості французьких володінь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Платагенетів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8925" y="4838002"/>
            <a:ext cx="70877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/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Людовік VІІІ Лев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1223–1226):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Пд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Франції і Тулузьке герцогство.</a:t>
            </a:r>
          </a:p>
        </p:txBody>
      </p:sp>
    </p:spTree>
    <p:extLst>
      <p:ext uri="{BB962C8B-B14F-4D97-AF65-F5344CB8AC3E}">
        <p14:creationId xmlns:p14="http://schemas.microsoft.com/office/powerpoint/2010/main" val="328341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 Greco - Saint Louis roi de France et un page 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329" y="483189"/>
            <a:ext cx="4690746" cy="5854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7422" y="873737"/>
            <a:ext cx="65767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Людовік ІХ Святий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(1226–1270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створив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Малу королівську раду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постійна рада короля і його прибічників;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заборонив поєдинки;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заснував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Паризький парламент судових справ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вищий суд Франції;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«40 днів короля»;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започаткував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єдиної грошової системи;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угода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королем, за якою той остаточно відмовився від претензій на втрачені раніше провінції, окрім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Аквітанії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431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1257" y="236219"/>
            <a:ext cx="65314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Філіп </a:t>
            </a: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ІV Красивий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1284–1314):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продовжував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 об’єднання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намагався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Фландрію;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позичав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гроші та не повертав, вигнав з країни жидів, ломбардських банкірів, конфіскуючи їхнє майно, а потім знову брав із них гроші за повернення до країни;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духовенства сплати королю податків, але відмова Боніфація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 змусила короля скликали у 1302 р. Генеральні штати, які одностайно висловилися проти втручання папи у внутрішні справи Фр.;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посадив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папський престол Климента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перенісши столицю Папи до Авіньйона –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Авіньйонський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полон пап (1309–1378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2-ге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 Генеральних штатів (1308): знищення ордену тамплієрів.</a:t>
            </a:r>
          </a:p>
        </p:txBody>
      </p:sp>
      <p:pic>
        <p:nvPicPr>
          <p:cNvPr id="6146" name="Picture 2" descr="BÃ©zard - Philippe IV le b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252" y="236219"/>
            <a:ext cx="5123270" cy="6332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22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6671" y="292128"/>
            <a:ext cx="53108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Династія Валуа 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(1328–1589)</a:t>
            </a:r>
            <a:endParaRPr lang="uk-UA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111" y="971397"/>
            <a:ext cx="4055021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Столітньої війни (1337–1453)</a:t>
            </a:r>
          </a:p>
        </p:txBody>
      </p:sp>
      <p:pic>
        <p:nvPicPr>
          <p:cNvPr id="7170" name="Picture 2" descr="http://history.ucoz.ua/_ph/23/579185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2" t="6272" b="33097"/>
          <a:stretch/>
        </p:blipFill>
        <p:spPr bwMode="auto">
          <a:xfrm>
            <a:off x="7576457" y="174561"/>
            <a:ext cx="4258174" cy="651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s://upload.wikimedia.org/wikipedia/commons/thumb/e/e0/Hundred_years_war.gif/300px-Hundred_years_war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2272237" y="1629732"/>
            <a:ext cx="51765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 ХІІІ–ХІV ст. в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Англія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та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Франція формуються як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національні держави.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18111" y="2662310"/>
            <a:ext cx="5747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Територіальні претензії, економічні інтереси –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uk-UA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війни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4663" y="3564294"/>
            <a:ext cx="6064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Привід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війни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англійський король Едуард ІІІ (1327–1377) заявив про свої претензії на французький престол.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8111" y="4858418"/>
            <a:ext cx="6887779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1337 р. французький король Філіп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Валуа заявив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забирає в англійського короля його володіння на південному заході Франції. У відповідь Едуард ІІІ оголосив війну.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74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Ð ÐµÐ·ÑÐ»ÑÑÐ°Ñ Ð¿Ð¾ÑÑÐºÑ Ð·Ð¾Ð±ÑÐ°Ð¶ÐµÐ½Ñ Ð·Ð° Ð·Ð°Ð¿Ð¸ÑÐ¾Ð¼ &quot;ÐµÐ´ÑÐ°ÑÐ´ ÑÑÑ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" t="903" r="2034" b="2516"/>
          <a:stretch/>
        </p:blipFill>
        <p:spPr bwMode="auto">
          <a:xfrm>
            <a:off x="5128510" y="198437"/>
            <a:ext cx="4082147" cy="5392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85366" y="5721531"/>
            <a:ext cx="2168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Едуард ІІІ</a:t>
            </a:r>
          </a:p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(1327–1377)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7826" y="5721531"/>
            <a:ext cx="2168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Філіп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Валуа</a:t>
            </a:r>
          </a:p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(1328–1350)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 descr="Robert-Fleury - Philip VI of Fr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7" y="198437"/>
            <a:ext cx="4348763" cy="5392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5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6842" y="279065"/>
            <a:ext cx="6371552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Події Столітньої війни (1337–1453)</a:t>
            </a:r>
            <a:endParaRPr lang="uk-UA" sz="3200" dirty="0"/>
          </a:p>
        </p:txBody>
      </p:sp>
      <p:pic>
        <p:nvPicPr>
          <p:cNvPr id="9218" name="Picture 2" descr="Ð ÐµÐ·ÑÐ»ÑÑÐ°Ñ Ð¿Ð¾ÑÑÐºÑ Ð·Ð¾Ð±ÑÐ°Ð¶ÐµÐ½Ñ Ð·Ð° Ð·Ð°Ð¿Ð¸ÑÐ¾Ð¼ &quot;Ð±Ð¸ÑÐ²Ð° Ð¿ÑÐ¸ ÑÐ»ÐµÐ¹ÑÐµ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49" y="1065655"/>
            <a:ext cx="3590022" cy="3362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Ð ÐµÐ·ÑÐ»ÑÑÐ°Ñ Ð¿Ð¾ÑÑÐºÑ Ð·Ð¾Ð±ÑÐ°Ð¶ÐµÐ½Ñ Ð·Ð° Ð·Ð°Ð¿Ð¸ÑÐ¾Ð¼ &quot;Ð±Ð¸ÑÐ²Ð° Ð¿ÑÐ¸ ÐºÑÐµÑ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179" y="1065655"/>
            <a:ext cx="3376158" cy="3362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845" y="1081830"/>
            <a:ext cx="3831845" cy="3346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7140" y="4689566"/>
            <a:ext cx="2834640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Слейсе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(1340)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8649" y="5567789"/>
            <a:ext cx="36716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</a:rPr>
              <a:t>«Якби риби вміли говорити, вони б розмовляли французькою»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4322938" y="4689566"/>
            <a:ext cx="2834640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(1346)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40447" y="4689565"/>
            <a:ext cx="2834640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Пуатьє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(1356)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1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upload.wikimedia.org/wikipedia/uk/f/fb/%D0%96%D0%B0%D0%BA%D0%B5%D1%80%D1%96%D1%8F_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" t="3322" r="1770" b="3533"/>
          <a:stretch/>
        </p:blipFill>
        <p:spPr bwMode="auto">
          <a:xfrm>
            <a:off x="8003086" y="351230"/>
            <a:ext cx="3997235" cy="2409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upload.wikimedia.org/wikipedia/commons/thumb/5/50/Jacquerie_meaux.jpg/300px-Jacquerie_meau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574" y="2925345"/>
            <a:ext cx="4267110" cy="371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37233" y="776869"/>
            <a:ext cx="274320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ЖАКЕРІЯ</a:t>
            </a:r>
          </a:p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(травень 1358)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131" y="2311274"/>
            <a:ext cx="69886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Усюди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вони проходили,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зростала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людей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звання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ними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йшов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Повсталі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селяни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жадали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помсти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громили і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спалювали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на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шляху, вбивали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шляхтичів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зустрічали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  <a:endParaRPr lang="uk-UA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3815" y="4362211"/>
            <a:ext cx="67578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«Государю,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перший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шляхтичів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стерпите,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шляхта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загинула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жаками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протримаються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шляхта буде ними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винищена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 descr="Ð ÐµÐ·ÑÐ»ÑÑÐ°Ñ Ð¿Ð¾ÑÑÐºÑ Ð·Ð¾Ð±ÑÐ°Ð¶ÐµÐ½Ñ Ð·Ð° Ð·Ð°Ð¿Ð¸ÑÐ¾Ð¼ &quot;Ð¾Ð³Ð¾Ð½Ñ ÑÐ¸ÑÑÐ½Ð¾Ðº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16" y="643556"/>
            <a:ext cx="1933756" cy="121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Ð ÐµÐ·ÑÐ»ÑÑÐ°Ñ Ð¿Ð¾ÑÑÐºÑ Ð·Ð¾Ð±ÑÐ°Ð¶ÐµÐ½Ñ Ð·Ð° Ð·Ð°Ð¿Ð¸ÑÐ¾Ð¼ &quot;Ð¾Ð³Ð¾Ð½Ñ ÑÐ¸ÑÑÐ½Ð¾Ðº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116" y="643556"/>
            <a:ext cx="1933755" cy="121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" y="326570"/>
            <a:ext cx="4937764" cy="3291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ÐÐ¸ÑÐ²Ð° Ð¿ÑÐ¸ ÐÐ·ÐµÐ½ÐºÑÑÐµ (1415 Ð³.): ÑÐ°ÑÑÑÐ°Ð½Ð¾Ð²ÐºÐ° ÑÐ¸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530" y="483324"/>
            <a:ext cx="6667500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01755" y="4004543"/>
            <a:ext cx="3776034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при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Азенкур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(1415)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9772" y="5467893"/>
            <a:ext cx="5694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Азенкурі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продемонструвала відставання в озброєнні французької армії.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58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264" y="274320"/>
            <a:ext cx="2834640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Облога Орлеану</a:t>
            </a:r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(1428)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83" y="131085"/>
            <a:ext cx="3492139" cy="4854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07" y="1331025"/>
            <a:ext cx="4762874" cy="334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Ð ÐµÐ·ÑÐ»ÑÑÐ°Ñ Ð¿Ð¾ÑÑÐºÑ Ð·Ð¾Ð±ÑÐ°Ð¶ÐµÐ½Ñ Ð·Ð° Ð·Ð°Ð¿Ð¸ÑÐ¾Ð¼ &quot;Ð¾Ð±Ð»Ð¾Ð³Ð° Ð¾ÑÐ»ÐµÐ°Ð½Ð°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16583" y="2126055"/>
            <a:ext cx="3396342" cy="4492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85014" y="274320"/>
            <a:ext cx="33440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1429 р. – Жанна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д’Арк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розгромила війська англійців під Орлеаном –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«Орлеанська діва»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429" y="4747978"/>
            <a:ext cx="4649585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Діставши славу «Орлеанської діви», король узрів загрозу для своєї влади. Під час битви поблизу Парижа Жанна потрапила до полону, король нічого не зробив для її звільнення. У травні 1431 р. Жанну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д’Арк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англійці спалили на вогнищі.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16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4571" t="39368" r="3679" b="16174"/>
          <a:stretch/>
        </p:blipFill>
        <p:spPr>
          <a:xfrm>
            <a:off x="5525163" y="209006"/>
            <a:ext cx="4626201" cy="5316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74511" t="39774" r="3871" b="16675"/>
          <a:stretch/>
        </p:blipFill>
        <p:spPr>
          <a:xfrm>
            <a:off x="440001" y="209006"/>
            <a:ext cx="4693921" cy="5316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40001" y="5580150"/>
            <a:ext cx="8852263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Наслідки: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економічно розорена країна і значні людські втрати;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об’єднання Франції та створення сильної централізованої держави.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7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uis-X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68344" y="127408"/>
            <a:ext cx="4013472" cy="6557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8838" y="171630"/>
            <a:ext cx="7286625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Людовік ХІ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(1461–1483) боровся з герцогом бургундським Карлом Сміливим. Внаслідок битви поблизу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Нансі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(1477),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бургундці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зазнали поразки, а Карл загинув. Окрім Бургундії король приєднав Пікардію, Беррі, Прованс. Людовік ХІ став першим монархом, влада якого була абсолютною. Окрім війн, займався розвитком економіки.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6" name="Picture 4" descr="ÐÐ°ÑÐ» 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9728" y="3030169"/>
            <a:ext cx="2381250" cy="3590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31028" y="6251763"/>
            <a:ext cx="216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Сміливий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8" name="Picture 6" descr="https://upload.wikimedia.org/wikipedia/commons/b/b4/Charles_VIII_Ecole_Francaise_16th_century_Musee_de_Conde_Chantill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307" y="2704010"/>
            <a:ext cx="2273846" cy="3008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28012" y="5772088"/>
            <a:ext cx="2168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Карл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73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</TotalTime>
  <Words>732</Words>
  <Application>Microsoft Office PowerPoint</Application>
  <PresentationFormat>Широкоэкранный</PresentationFormat>
  <Paragraphs>72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Франція у ХІ–ХV ст.</vt:lpstr>
      <vt:lpstr>Феодальна роздробленість Франції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Франція у ХІ–ХV ст.</dc:title>
  <dc:creator>Asus</dc:creator>
  <cp:lastModifiedBy>Рома</cp:lastModifiedBy>
  <cp:revision>16</cp:revision>
  <dcterms:created xsi:type="dcterms:W3CDTF">2019-02-23T21:40:42Z</dcterms:created>
  <dcterms:modified xsi:type="dcterms:W3CDTF">2023-01-25T08:30:25Z</dcterms:modified>
</cp:coreProperties>
</file>