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70" r:id="rId13"/>
    <p:sldId id="266" r:id="rId14"/>
    <p:sldId id="268" r:id="rId15"/>
    <p:sldId id="269" r:id="rId16"/>
    <p:sldId id="273" r:id="rId17"/>
    <p:sldId id="271" r:id="rId18"/>
    <p:sldId id="272" r:id="rId19"/>
    <p:sldId id="275" r:id="rId20"/>
    <p:sldId id="274" r:id="rId21"/>
    <p:sldId id="276" r:id="rId22"/>
    <p:sldId id="278" r:id="rId23"/>
    <p:sldId id="279" r:id="rId2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Bookman Old Style" panose="02050604050505020204" pitchFamily="18" charset="0"/>
      <p:regular r:id="rId29"/>
      <p:bold r:id="rId30"/>
      <p:italic r:id="rId31"/>
      <p:boldItalic r:id="rId32"/>
    </p:embeddedFont>
    <p:embeddedFont>
      <p:font typeface="Book Antiqua" panose="02040602050305030304" pitchFamily="18" charset="0"/>
      <p:regular r:id="rId33"/>
      <p:bold r:id="rId34"/>
      <p:italic r:id="rId35"/>
      <p:boldItalic r:id="rId36"/>
    </p:embeddedFont>
  </p:embeddedFontLst>
  <p:defaultTextStyle>
    <a:defPPr>
      <a:defRPr lang="ru-RU"/>
    </a:defPPr>
    <a:lvl1pPr marL="0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9576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79152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18728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58303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97879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37455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77031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516607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B000"/>
    <a:srgbClr val="FF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9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18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58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97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374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77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16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7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395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791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187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583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1978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374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0770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166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9576" indent="0">
              <a:buNone/>
              <a:defRPr sz="2000" b="1"/>
            </a:lvl2pPr>
            <a:lvl3pPr marL="879152" indent="0">
              <a:buNone/>
              <a:defRPr sz="1700" b="1"/>
            </a:lvl3pPr>
            <a:lvl4pPr marL="1318728" indent="0">
              <a:buNone/>
              <a:defRPr sz="1500" b="1"/>
            </a:lvl4pPr>
            <a:lvl5pPr marL="1758303" indent="0">
              <a:buNone/>
              <a:defRPr sz="1500" b="1"/>
            </a:lvl5pPr>
            <a:lvl6pPr marL="2197879" indent="0">
              <a:buNone/>
              <a:defRPr sz="1500" b="1"/>
            </a:lvl6pPr>
            <a:lvl7pPr marL="2637455" indent="0">
              <a:buNone/>
              <a:defRPr sz="1500" b="1"/>
            </a:lvl7pPr>
            <a:lvl8pPr marL="3077031" indent="0">
              <a:buNone/>
              <a:defRPr sz="1500" b="1"/>
            </a:lvl8pPr>
            <a:lvl9pPr marL="3516607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9576" indent="0">
              <a:buNone/>
              <a:defRPr sz="2000" b="1"/>
            </a:lvl2pPr>
            <a:lvl3pPr marL="879152" indent="0">
              <a:buNone/>
              <a:defRPr sz="1700" b="1"/>
            </a:lvl3pPr>
            <a:lvl4pPr marL="1318728" indent="0">
              <a:buNone/>
              <a:defRPr sz="1500" b="1"/>
            </a:lvl4pPr>
            <a:lvl5pPr marL="1758303" indent="0">
              <a:buNone/>
              <a:defRPr sz="1500" b="1"/>
            </a:lvl5pPr>
            <a:lvl6pPr marL="2197879" indent="0">
              <a:buNone/>
              <a:defRPr sz="1500" b="1"/>
            </a:lvl6pPr>
            <a:lvl7pPr marL="2637455" indent="0">
              <a:buNone/>
              <a:defRPr sz="1500" b="1"/>
            </a:lvl7pPr>
            <a:lvl8pPr marL="3077031" indent="0">
              <a:buNone/>
              <a:defRPr sz="1500" b="1"/>
            </a:lvl8pPr>
            <a:lvl9pPr marL="3516607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3" y="204790"/>
            <a:ext cx="5111751" cy="438983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39576" indent="0">
              <a:buNone/>
              <a:defRPr sz="1200"/>
            </a:lvl2pPr>
            <a:lvl3pPr marL="879152" indent="0">
              <a:buNone/>
              <a:defRPr sz="900"/>
            </a:lvl3pPr>
            <a:lvl4pPr marL="1318728" indent="0">
              <a:buNone/>
              <a:defRPr sz="900"/>
            </a:lvl4pPr>
            <a:lvl5pPr marL="1758303" indent="0">
              <a:buNone/>
              <a:defRPr sz="900"/>
            </a:lvl5pPr>
            <a:lvl6pPr marL="2197879" indent="0">
              <a:buNone/>
              <a:defRPr sz="900"/>
            </a:lvl6pPr>
            <a:lvl7pPr marL="2637455" indent="0">
              <a:buNone/>
              <a:defRPr sz="900"/>
            </a:lvl7pPr>
            <a:lvl8pPr marL="3077031" indent="0">
              <a:buNone/>
              <a:defRPr sz="900"/>
            </a:lvl8pPr>
            <a:lvl9pPr marL="351660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100"/>
            </a:lvl1pPr>
            <a:lvl2pPr marL="439576" indent="0">
              <a:buNone/>
              <a:defRPr sz="2700"/>
            </a:lvl2pPr>
            <a:lvl3pPr marL="879152" indent="0">
              <a:buNone/>
              <a:defRPr sz="2300"/>
            </a:lvl3pPr>
            <a:lvl4pPr marL="1318728" indent="0">
              <a:buNone/>
              <a:defRPr sz="2000"/>
            </a:lvl4pPr>
            <a:lvl5pPr marL="1758303" indent="0">
              <a:buNone/>
              <a:defRPr sz="2000"/>
            </a:lvl5pPr>
            <a:lvl6pPr marL="2197879" indent="0">
              <a:buNone/>
              <a:defRPr sz="2000"/>
            </a:lvl6pPr>
            <a:lvl7pPr marL="2637455" indent="0">
              <a:buNone/>
              <a:defRPr sz="2000"/>
            </a:lvl7pPr>
            <a:lvl8pPr marL="3077031" indent="0">
              <a:buNone/>
              <a:defRPr sz="2000"/>
            </a:lvl8pPr>
            <a:lvl9pPr marL="3516607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39576" indent="0">
              <a:buNone/>
              <a:defRPr sz="1200"/>
            </a:lvl2pPr>
            <a:lvl3pPr marL="879152" indent="0">
              <a:buNone/>
              <a:defRPr sz="900"/>
            </a:lvl3pPr>
            <a:lvl4pPr marL="1318728" indent="0">
              <a:buNone/>
              <a:defRPr sz="900"/>
            </a:lvl4pPr>
            <a:lvl5pPr marL="1758303" indent="0">
              <a:buNone/>
              <a:defRPr sz="900"/>
            </a:lvl5pPr>
            <a:lvl6pPr marL="2197879" indent="0">
              <a:buNone/>
              <a:defRPr sz="900"/>
            </a:lvl6pPr>
            <a:lvl7pPr marL="2637455" indent="0">
              <a:buNone/>
              <a:defRPr sz="900"/>
            </a:lvl7pPr>
            <a:lvl8pPr marL="3077031" indent="0">
              <a:buNone/>
              <a:defRPr sz="900"/>
            </a:lvl8pPr>
            <a:lvl9pPr marL="351660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87916" tIns="43957" rIns="87916" bIns="4395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87916" tIns="43957" rIns="87916" bIns="4395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87916" tIns="43957" rIns="87916" bIns="4395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87916" tIns="43957" rIns="87916" bIns="4395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87916" tIns="43957" rIns="87916" bIns="4395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79152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9682" indent="-329682" algn="l" defTabSz="879152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14311" indent="-274735" algn="l" defTabSz="879152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940" indent="-219788" algn="l" defTabSz="87915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38516" indent="-219788" algn="l" defTabSz="87915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78092" indent="-219788" algn="l" defTabSz="87915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17668" indent="-219788" algn="l" defTabSz="87915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857243" indent="-219788" algn="l" defTabSz="87915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96819" indent="-219788" algn="l" defTabSz="87915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36395" indent="-219788" algn="l" defTabSz="87915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9576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79152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18728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8303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97879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37455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77031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16607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6163"/>
            <a:ext cx="7772400" cy="1102519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СВЯЩЕННА РИМСЬКА ІМПЕРІЯ</a:t>
            </a:r>
            <a:b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(Німеччина)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https://upload.wikimedia.org/wikipedia/commons/thumb/5/5b/Quaterionenadler_David_de_Negker.svg/1200px-Quaterionenadler_David_de_Negker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1347614"/>
            <a:ext cx="4500500" cy="330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31840" y="4531499"/>
            <a:ext cx="277230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40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5571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Очікувані результати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7534"/>
            <a:ext cx="8229600" cy="4320479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uk-UA" sz="9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Після уроку учень/учениця має</a:t>
            </a:r>
          </a:p>
          <a:p>
            <a:pPr marL="0" indent="0" algn="just">
              <a:buNone/>
            </a:pPr>
            <a:r>
              <a:rPr lang="uk-UA" sz="9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Знати</a:t>
            </a:r>
            <a:r>
              <a:rPr lang="uk-UA" sz="9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: дати утворення Священної Римської імперії;</a:t>
            </a:r>
          </a:p>
          <a:p>
            <a:pPr marL="0" indent="0" algn="just">
              <a:buNone/>
            </a:pPr>
            <a:r>
              <a:rPr lang="uk-UA" sz="9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Розуміти</a:t>
            </a:r>
            <a:r>
              <a:rPr lang="uk-UA" sz="9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: причини політичного роздроблення держав Західної Європи; феодально-теократичний характер Священної Римської імперії; поняття «феодальна роздробленість», «теократія», «станово-представницька монархія», «парламент»(рейхстаг);</a:t>
            </a:r>
          </a:p>
          <a:p>
            <a:pPr marL="0" indent="0" algn="just">
              <a:buNone/>
            </a:pPr>
            <a:r>
              <a:rPr lang="uk-UA" sz="9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Вміти</a:t>
            </a:r>
            <a:r>
              <a:rPr lang="uk-UA" sz="9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: розташовувати в хронологічній послідовності відомості про формування середньовічних держав (від роздробленості до станово-представницьких монархій); показати на карті території Священної Римської імперії; охарактеризувати напрямки внутрішньої й зовнішньої політики німецьких імператорів.</a:t>
            </a:r>
          </a:p>
          <a:p>
            <a:pPr marL="0" indent="0">
              <a:buNone/>
            </a:pPr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734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Актуалізація опорних знань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Наведені в переліку слова розподілити між відповідними колонками.</a:t>
            </a:r>
          </a:p>
          <a:p>
            <a:pPr marL="0" indent="0" algn="just">
              <a:buNone/>
            </a:pP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1) Валуа, 2) парламент, 3)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Жакерія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4) саки, 5) Жанна д*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Арк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6) Річард Левове Серце, 7)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Уот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Тайлер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8) Париж, 9) Лондон, 10)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Філіпп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І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V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Красивий, 11) «Книга страшного суду», 12) Генеральні штати, 13)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Плантагенети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14)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Капетинги</a:t>
            </a:r>
            <a:endParaRPr lang="uk-UA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53659"/>
              </p:ext>
            </p:extLst>
          </p:nvPr>
        </p:nvGraphicFramePr>
        <p:xfrm>
          <a:off x="971600" y="3651870"/>
          <a:ext cx="7200800" cy="914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anose="02040602050305030304" pitchFamily="18" charset="0"/>
                        </a:rPr>
                        <a:t>Англія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anose="02040602050305030304" pitchFamily="18" charset="0"/>
                        </a:rPr>
                        <a:t>Франція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916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4968552" cy="5105084"/>
          </a:xfrm>
        </p:spPr>
      </p:pic>
      <p:sp>
        <p:nvSpPr>
          <p:cNvPr id="3" name="TextBox 2"/>
          <p:cNvSpPr txBox="1"/>
          <p:nvPr/>
        </p:nvSpPr>
        <p:spPr>
          <a:xfrm>
            <a:off x="5220072" y="555526"/>
            <a:ext cx="36004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Німецьке королівство виникло в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911 р.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Першим королем став герцог </a:t>
            </a:r>
            <a:r>
              <a:rPr lang="uk-U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Конрад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(911-918 рр.)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Після смерті Конрада новим королем було обрано його онука, саксонського герцога </a:t>
            </a:r>
            <a:r>
              <a:rPr lang="uk-U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Генріха Птахолова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(919-936 рр.)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Наступним королем став 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Оттон І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(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9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36-973 рр.). Оттон завдав нищівної </a:t>
            </a:r>
            <a:r>
              <a:rPr lang="uk-U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поразки племенам мадярів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(угорців) в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955 р. на р. Лех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біля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Аусбурга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011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56289"/>
            <a:ext cx="8229600" cy="857250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Оттон І Великий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4546848" cy="3394472"/>
          </a:xfrm>
        </p:spPr>
        <p:txBody>
          <a:bodyPr>
            <a:normAutofit/>
          </a:bodyPr>
          <a:lstStyle/>
          <a:p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961 р. німецький король Оттон І на прохання 22-річного Папи Римського Іоанна ХІІ здійснив похід в Італію, допоміг йому перемогти бунтівних місцевих феодалів й повернути втрачений престол.</a:t>
            </a:r>
          </a:p>
          <a:p>
            <a:r>
              <a:rPr lang="uk-U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962 р.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Папа Римський Іоанн ХІІ в соборі св. Петра в Римі </a:t>
            </a:r>
            <a:r>
              <a:rPr lang="uk-UA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коронував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Оттона І як </a:t>
            </a:r>
            <a:r>
              <a:rPr lang="uk-UA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римського імператора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Таким чином в Європі вдруге було відновлено Римську імперію.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https://persons-info.com/userfiles/image/persons/30000-40000/30000-31000/30471/OTTON_III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292" y="627534"/>
            <a:ext cx="3663951" cy="441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26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228"/>
            <a:ext cx="8229600" cy="857250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Боротьба за інвеституру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00151"/>
            <a:ext cx="576064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Інвеститура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– право імператора чи короля призначати духовних осіб на церковні посади.</a:t>
            </a:r>
          </a:p>
          <a:p>
            <a:pPr marL="0" indent="0">
              <a:buNone/>
            </a:pPr>
            <a:r>
              <a:rPr lang="uk-U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Папа Григорій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VII</a:t>
            </a:r>
            <a:r>
              <a:rPr lang="uk-U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uk-UA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скасував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право </a:t>
            </a:r>
            <a:r>
              <a:rPr lang="uk-UA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інвеститури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для світських осіб. Тільки Папа міг призначати на посади нових єпископів та священників.</a:t>
            </a:r>
          </a:p>
          <a:p>
            <a:pPr marL="0" indent="0">
              <a:buNone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Проти такої реформи виступив імператор </a:t>
            </a:r>
            <a:r>
              <a:rPr lang="uk-U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Генріх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IV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  <a:endParaRPr lang="uk-UA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Імператор позбавив влади Папу → Папа відлучив імператора від церкви і звільнив підданих від присяги імператору → повстання феодалів проти імператора → Генріх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I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V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намагається примиритися з Григорієм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VI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2050" name="Picture 2" descr="https://upload.wikimedia.org/wikipedia/commons/thumb/1/11/Investiturewoodcut.jpg/1200px-Investiturewoodcu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010525"/>
            <a:ext cx="3047207" cy="348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44208" y="4499578"/>
            <a:ext cx="23762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Король вручає єпископу посох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99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92546"/>
            <a:ext cx="8229600" cy="857250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«Ходіння в Каноссу»</a:t>
            </a:r>
            <a:endParaRPr lang="ru-RU" sz="28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" y="627534"/>
            <a:ext cx="4474840" cy="4515966"/>
          </a:xfrm>
        </p:spPr>
        <p:txBody>
          <a:bodyPr>
            <a:normAutofit/>
          </a:bodyPr>
          <a:lstStyle/>
          <a:p>
            <a:r>
              <a:rPr lang="uk-U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1077 р.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імператор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прибув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до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резиденції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Папи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Римського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в замку Каносса на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півночі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Італії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Протягом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трьох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діб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Генріх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IV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був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змушений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стояти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босоніж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в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одязі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грішника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що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кається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перед воротами замку,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доки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Григорій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VII не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пробачив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свого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супротивника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</a:p>
          <a:p>
            <a:r>
              <a:rPr lang="uk-UA" sz="16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Наслідками боротьби за інвеституру стало:                                                               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1) послаблення влади імператора;                 2) збільшення кількості герцогств та інших світських і церковних землеволодінь;                                     3) німецька знать закріпила право обирати імператора.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074" name="Picture 2" descr="https://img5.eadaily.com/r571x571/o/c22/b4cc1acc11b53601b3ff5f8c978d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5"/>
          <a:stretch/>
        </p:blipFill>
        <p:spPr bwMode="auto">
          <a:xfrm>
            <a:off x="4572000" y="915566"/>
            <a:ext cx="4420927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00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Правління династії </a:t>
            </a:r>
            <a:r>
              <a:rPr lang="uk-U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Штауфенів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059582"/>
            <a:ext cx="4896544" cy="3747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Імператор 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Фрідріх І </a:t>
            </a:r>
            <a:r>
              <a:rPr lang="uk-UA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Барбаросса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(1165-1190 рр.)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Здійснив </a:t>
            </a:r>
            <a:r>
              <a:rPr lang="uk-UA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шість походів 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проти італійських міст, що об'єдналися в </a:t>
            </a:r>
            <a:r>
              <a:rPr lang="uk-UA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Ломбардську Лігу 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(15 міст). Імператор зазнав поразки, але </a:t>
            </a:r>
            <a:r>
              <a:rPr lang="uk-UA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італійські міста визнали свою залежність 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від імператора.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Приєднав до імперії Південну Італію та Сицилію.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Додав у назву держави слово «Священна».</a:t>
            </a:r>
            <a:endParaRPr lang="ru-RU" sz="16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Брав участь у Третьому хрестовому поході.</a:t>
            </a:r>
          </a:p>
        </p:txBody>
      </p:sp>
      <p:pic>
        <p:nvPicPr>
          <p:cNvPr id="4098" name="Picture 2" descr="https://upload.wikimedia.org/wikipedia/commons/thumb/8/8b/Friedrich_I._Barbarossa_%28Christian_Siedentopf%2C_1847%29.jpg/800px-Friedrich_I._Barbarossa_%28Christian_Siedentopf%2C_1847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781276"/>
            <a:ext cx="2808312" cy="410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44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3" y="-92546"/>
            <a:ext cx="6635080" cy="857250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Правління династії </a:t>
            </a:r>
            <a:r>
              <a:rPr lang="uk-UA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Штауфенів</a:t>
            </a:r>
            <a:endParaRPr lang="ru-RU" sz="28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555526"/>
            <a:ext cx="5266928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Імператор 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Генріх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VI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(1191-1197 рр.)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Був </a:t>
            </a:r>
            <a:r>
              <a:rPr lang="uk-UA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володарем чотирьох корон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: німецької, сицилійської, італійської та імператорської.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Поставив у </a:t>
            </a:r>
            <a:r>
              <a:rPr lang="uk-UA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васальну залежність 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від імперії королівство Арагон та Англійського короля Річарда І Левове Серце.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Прагнув захопити Константинополь та створити «Світову імперію».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5124" name="Picture 4" descr="https://upload.wikimedia.org/wikipedia/commons/4/48/Kaisersaal_Frankfurt_am_Main%2C_Nr._20_-_Heinrich_VI.%2C_%28Johann_Baptist_Zwecker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6" b="5839"/>
          <a:stretch/>
        </p:blipFill>
        <p:spPr bwMode="auto">
          <a:xfrm>
            <a:off x="6588224" y="123478"/>
            <a:ext cx="2016224" cy="498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upload.wikimedia.org/wikipedia/commons/thumb/2/2f/Nuremberg_chronicles_-_MONACUM.png/1920px-Nuremberg_chronicles_-_MONACUM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6889" r="1856" b="3793"/>
          <a:stretch/>
        </p:blipFill>
        <p:spPr bwMode="auto">
          <a:xfrm>
            <a:off x="778598" y="2862780"/>
            <a:ext cx="5521594" cy="216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3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Правління династії </a:t>
            </a:r>
            <a:r>
              <a:rPr lang="uk-UA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Штауфенів</a:t>
            </a:r>
            <a:endParaRPr lang="ru-RU" sz="32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7574"/>
            <a:ext cx="5112568" cy="396044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Імператор </a:t>
            </a:r>
            <a:r>
              <a:rPr lang="uk-UA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Фрідріх ІІ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(1212-1250 рр.)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Продовжив боротьбу за підкорення Північної та Центральної Італії.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Вважається одним із найосвіченіших людей ХІІІ ст. 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Сприяв розвитку науки і мистецтва.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Заснував університет у Неаполі.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Після безрезультатної 30-річної боротьби за підкорення італійських міст, відлучення Папою від церкви й оголошення Антихристом зазнав повного краху.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 descr="https://static.wikia.nocookie.net/mittelalter/images/0/09/Friedrich_II.%2C_Barack%2C_Die_deutschen_Kaiser.jpg/revision/latest/scale-to-width-down/250?cb=2018051507422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38"/>
          <a:stretch/>
        </p:blipFill>
        <p:spPr bwMode="auto">
          <a:xfrm>
            <a:off x="6084168" y="627534"/>
            <a:ext cx="2880320" cy="446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0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32525"/>
            <a:ext cx="4690864" cy="565571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«Наступ на Схід»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627534"/>
            <a:ext cx="5148064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Завойовницькі походи в </a:t>
            </a:r>
            <a:r>
              <a:rPr lang="uk-UA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Полабії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Прибалтиці, Помор'ї з метою поширення християнства серед місцевого язичницького населення слов'ян та прибалтійських племен.</a:t>
            </a:r>
          </a:p>
          <a:p>
            <a:r>
              <a:rPr lang="uk-UA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Створено два рицарських ордени:</a:t>
            </a:r>
          </a:p>
          <a:p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Орден мечоносців </a:t>
            </a:r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для підкорення </a:t>
            </a:r>
            <a:r>
              <a:rPr lang="uk-UA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Східної Прибалтики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endParaRPr lang="uk-UA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uk-U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Тевтонський </a:t>
            </a:r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орден </a:t>
            </a:r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для підкорення </a:t>
            </a:r>
            <a:r>
              <a:rPr lang="uk-UA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Пруссії</a:t>
            </a:r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</a:p>
          <a:p>
            <a:endParaRPr lang="uk-U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7170" name="Picture 2" descr="Військо України. Якби не Грюнвальдська битва — Україна була б у складі  Німеччини - 24 Кана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98531"/>
            <a:ext cx="3672408" cy="244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Орден меченосце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210"/>
            <a:ext cx="1861110" cy="216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Орден Меченосцев | Wiki | Средневековое RP фэнтези Amin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8112"/>
            <a:ext cx="1316508" cy="218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topwar.ru/uploads/posts/2019-01/1547810075_rycari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2" t="20403" r="26922" b="8288"/>
          <a:stretch/>
        </p:blipFill>
        <p:spPr bwMode="auto">
          <a:xfrm>
            <a:off x="2285700" y="2544241"/>
            <a:ext cx="1424612" cy="243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2" descr="Тевтонский орден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2" name="Picture 14" descr="https://upload.wikimedia.org/wikipedia/commons/thumb/4/45/Insignia_Germany_Order_Teutonic.svg/640px-Insignia_Germany_Order_Teutonic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96" y="2544240"/>
            <a:ext cx="1866134" cy="215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43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1691906"/>
            <a:ext cx="3898776" cy="857250"/>
          </a:xfrm>
        </p:spPr>
        <p:txBody>
          <a:bodyPr>
            <a:noAutofit/>
          </a:bodyPr>
          <a:lstStyle/>
          <a:p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Визначте за допомогою карти, які племена та народи зазнали військової агресії з боку німецьких рицарських орденів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-13697"/>
            <a:ext cx="3911828" cy="5157197"/>
          </a:xfrm>
        </p:spPr>
      </p:pic>
    </p:spTree>
    <p:extLst>
      <p:ext uri="{BB962C8B-B14F-4D97-AF65-F5344CB8AC3E}">
        <p14:creationId xmlns:p14="http://schemas.microsoft.com/office/powerpoint/2010/main" val="243708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11510"/>
            <a:ext cx="5328592" cy="4608512"/>
          </a:xfrm>
        </p:spPr>
        <p:txBody>
          <a:bodyPr>
            <a:normAutofit fontScale="62500" lnSpcReduction="20000"/>
          </a:bodyPr>
          <a:lstStyle/>
          <a:p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1237 р.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литовські племена завдали поразки Ордену мечоносців.</a:t>
            </a:r>
          </a:p>
          <a:p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1238 р.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руські війська </a:t>
            </a:r>
            <a:r>
              <a:rPr lang="uk-UA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Данила Галицького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завдали поразки </a:t>
            </a:r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Добжинському</a:t>
            </a: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ордену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(підрозділ Тевтонського).</a:t>
            </a:r>
          </a:p>
          <a:p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1242 р.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– «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Льодове побоїще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» битва на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Чудському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озері де новгородські війська на чолі з князем Олександром Невським розбили німецьких рицарів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</a:p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1410 р.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–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Грюнвальдська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битва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що завершилася </a:t>
            </a:r>
            <a:r>
              <a:rPr lang="uk-UA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повним розгромом армії німецьких рицарів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польсько-литовською армією → припинення німецького наступу на Схід.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ru-RU" dirty="0"/>
          </a:p>
        </p:txBody>
      </p:sp>
      <p:pic>
        <p:nvPicPr>
          <p:cNvPr id="9218" name="Picture 2" descr="https://upload.wikimedia.org/wikipedia/commons/b/bb/Battle_of_Tannenber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" r="2179" b="19571"/>
          <a:stretch/>
        </p:blipFill>
        <p:spPr bwMode="auto">
          <a:xfrm>
            <a:off x="5347288" y="699541"/>
            <a:ext cx="3728628" cy="381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31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123478"/>
            <a:ext cx="5004048" cy="857250"/>
          </a:xfrm>
        </p:spPr>
        <p:txBody>
          <a:bodyPr>
            <a:normAutofit fontScale="90000"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Німеччина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в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XIV-XV 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ст.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211960" y="843558"/>
            <a:ext cx="4824536" cy="2883767"/>
          </a:xfrm>
        </p:spPr>
        <p:txBody>
          <a:bodyPr>
            <a:norm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імператорську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корону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претендували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представники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династій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Габсбургів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 </a:t>
            </a:r>
            <a:r>
              <a:rPr lang="ru-RU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Люксембургів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</a:p>
          <a:p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мператором став чеський король з династії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Люксембургів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Карл І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V (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1347-1378 </a:t>
            </a:r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рр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)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18381"/>
            <a:ext cx="3904332" cy="5143500"/>
          </a:xfrm>
          <a:prstGeom prst="rect">
            <a:avLst/>
          </a:prstGeom>
        </p:spPr>
      </p:pic>
      <p:pic>
        <p:nvPicPr>
          <p:cNvPr id="8196" name="Picture 4" descr="Корона Священной римской империи германской наци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147813"/>
            <a:ext cx="1944216" cy="194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01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7579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«Золота булла» імператора Карла І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V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16"/>
          <a:stretch/>
        </p:blipFill>
        <p:spPr>
          <a:xfrm>
            <a:off x="107504" y="627534"/>
            <a:ext cx="3240360" cy="4405058"/>
          </a:xfrm>
        </p:spPr>
      </p:pic>
      <p:sp>
        <p:nvSpPr>
          <p:cNvPr id="5" name="TextBox 4"/>
          <p:cNvSpPr txBox="1"/>
          <p:nvPr/>
        </p:nvSpPr>
        <p:spPr>
          <a:xfrm>
            <a:off x="3395645" y="699542"/>
            <a:ext cx="5568843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Імператор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1356 р.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видав 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«Золоту буллу»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що передбачала наступне: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Імператора обирали 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курфюрсти (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сім князів-виборців) – чотири світські та три церковні</a:t>
            </a:r>
            <a:r>
              <a:rPr lang="uk-U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Князі, герцоги та інші феодали могли мати </a:t>
            </a:r>
            <a:r>
              <a:rPr lang="uk-U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власні армії, карбувати власну монету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Феодалам дозволяли вести один проти одного 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</a:t>
            </a:r>
            <a:r>
              <a:rPr lang="uk-U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законно оголошені війни»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але заборонялося воювати проти імператора.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2" t="10306" r="5161" b="26945"/>
          <a:stretch/>
        </p:blipFill>
        <p:spPr>
          <a:xfrm>
            <a:off x="3395645" y="3291830"/>
            <a:ext cx="5724939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5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68344" y="1203598"/>
            <a:ext cx="1368152" cy="857250"/>
          </a:xfrm>
        </p:spPr>
        <p:txBody>
          <a:bodyPr>
            <a:normAutofit fontScale="90000"/>
          </a:bodyPr>
          <a:lstStyle/>
          <a:p>
            <a:r>
              <a:rPr lang="uk-UA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Імперські стани Німеччини</a:t>
            </a:r>
            <a:endParaRPr lang="ru-RU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739"/>
            <a:ext cx="7530032" cy="5020022"/>
          </a:xfrm>
        </p:spPr>
      </p:pic>
    </p:spTree>
    <p:extLst>
      <p:ext uri="{BB962C8B-B14F-4D97-AF65-F5344CB8AC3E}">
        <p14:creationId xmlns:p14="http://schemas.microsoft.com/office/powerpoint/2010/main" val="225011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123478"/>
            <a:ext cx="4330824" cy="857250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Династія Габсбургів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843558"/>
            <a:ext cx="3898776" cy="3751065"/>
          </a:xfrm>
        </p:spPr>
        <p:txBody>
          <a:bodyPr>
            <a:normAutofit lnSpcReduction="10000"/>
          </a:bodyPr>
          <a:lstStyle/>
          <a:p>
            <a:r>
              <a:rPr lang="uk-U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 1437 року імператорська корона перейшла до династії Габсбургів</a:t>
            </a:r>
          </a:p>
          <a:p>
            <a:r>
              <a:rPr lang="uk-U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</a:t>
            </a:r>
            <a:r>
              <a:rPr lang="uk-UA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uk-U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правління </a:t>
            </a:r>
            <a:r>
              <a:rPr lang="uk-UA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Фрідріха </a:t>
            </a:r>
            <a:r>
              <a:rPr lang="uk-U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ІІІ </a:t>
            </a:r>
            <a:r>
              <a:rPr lang="uk-UA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Мирного </a:t>
            </a:r>
            <a:r>
              <a:rPr lang="uk-U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імперія відмовилася від претензій на італійські землі.</a:t>
            </a:r>
          </a:p>
          <a:p>
            <a:r>
              <a:rPr lang="uk-U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Таким чином з 1437 р. по 1806 р. імператорами Священної Римської імперії ставали виключно представники династії Габсбургів.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0242" name="Picture 2" descr="Фрідріх III Мирни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8586"/>
            <a:ext cx="3168352" cy="481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98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00192" y="409802"/>
            <a:ext cx="2774718" cy="4183113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Рейхстаг</a:t>
            </a:r>
            <a:r>
              <a:rPr lang="uk-U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– орган центральної влади імперії, до його складу входили князі, рицарі, духовенство, представники імперських міст – де приймалися загальноімперські рішення.</a:t>
            </a:r>
          </a:p>
          <a:p>
            <a:pPr algn="just"/>
            <a:r>
              <a:rPr lang="uk-UA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Ландтаг</a:t>
            </a:r>
            <a:r>
              <a:rPr lang="uk-U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– збори представників від станів у князівствах.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9502"/>
            <a:ext cx="6189770" cy="438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0" y="18853"/>
            <a:ext cx="1954560" cy="720080"/>
          </a:xfrm>
        </p:spPr>
        <p:txBody>
          <a:bodyPr>
            <a:normAutofit/>
          </a:bodyPr>
          <a:lstStyle/>
          <a:p>
            <a:r>
              <a:rPr lang="uk-U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Ганза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699542"/>
            <a:ext cx="4104456" cy="424847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Ганзейський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союз (Ганза)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—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об’єднання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купецьких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міст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що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вели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посередницьку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торгівлю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Союз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було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започатковано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в 1241 р., коли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міста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Гамбург і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Любек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уклали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між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собою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договір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Остаточно союз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сформувався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 1356 р. До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нього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входило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майже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80 </a:t>
            </a:r>
            <a:r>
              <a:rPr lang="ru-RU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міст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Північної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Німеччини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Балтії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та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нижньорейнських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земель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Метою союзу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було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утримання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монопольного (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виключного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) права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торгівлю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з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Англією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Нідерландами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скандинавськими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державами й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руськими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князівствами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Ганзейські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факторії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розміщувалися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від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Лондона до Новгорода.</a:t>
            </a:r>
          </a:p>
        </p:txBody>
      </p:sp>
      <p:pic>
        <p:nvPicPr>
          <p:cNvPr id="1026" name="Picture 2" descr="https://news.files.bbci.co.uk/include/extra/shorthand/assets/russian/xJK2YK0OIr/assets/NKYBdmf73Y/medieval_hanseatic_desktop_2560x1440_2-2560x144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1470"/>
            <a:ext cx="4646188" cy="261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get-zen_doc/1911692/pub_601d2193b426f776c02915b0_601d29a52153d32aec9f7bf5/scale_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57683"/>
            <a:ext cx="3528392" cy="243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6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76256" y="2355726"/>
            <a:ext cx="2088232" cy="23077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Порівняйте карту Німеччини в 11-13 </a:t>
            </a:r>
          </a:p>
          <a:p>
            <a:pPr marL="0" indent="0">
              <a:buNone/>
            </a:pP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та 14-15 століттях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Які можна зробити висновки?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1266" name="Picture 2" descr="https://history.ucoz.ua/_ph/23/944285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68750"/>
            <a:ext cx="6408713" cy="493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Священная Римская империя — Википед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236" y="76871"/>
            <a:ext cx="2350344" cy="1566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68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5571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Узагальнення</a:t>
            </a:r>
            <a:endParaRPr lang="ru-RU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9542"/>
            <a:ext cx="8229600" cy="38950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b="1" i="1" dirty="0" smtClean="0">
                <a:latin typeface="Bookman Old Style" panose="02050604050505020204" pitchFamily="18" charset="0"/>
              </a:rPr>
              <a:t>Особливість королівської влади у Німеччині полягала в тому, що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Її успадковували лише по чоловічій лінії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Її успадковували і по чоловічій, і по жіночій лінії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Короля вибирали загальні збори від землевласників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Короля обирали представники вищої знаті</a:t>
            </a:r>
          </a:p>
          <a:p>
            <a:pPr marL="0" indent="0">
              <a:buNone/>
            </a:pPr>
            <a:endParaRPr lang="uk-UA" sz="1600" dirty="0" smtClean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uk-UA" sz="1600" b="1" i="1" dirty="0" smtClean="0">
                <a:latin typeface="Bookman Old Style" panose="02050604050505020204" pitchFamily="18" charset="0"/>
              </a:rPr>
              <a:t>Причиною утворення союзів німецьких міст зазвичай називають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Прагнення об'єднання всіх німецьких земель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Необхідність захисту власних економічних інтересів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Бажання впливати на рішення імператора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Необхідність формування власного війська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95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5571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Узагальнення</a:t>
            </a:r>
            <a:endParaRPr lang="ru-RU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9542"/>
            <a:ext cx="8229600" cy="38950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b="1" i="1" dirty="0" smtClean="0">
                <a:latin typeface="Bookman Old Style" panose="02050604050505020204" pitchFamily="18" charset="0"/>
              </a:rPr>
              <a:t>«Золота булла» Карла </a:t>
            </a:r>
            <a:r>
              <a:rPr lang="en-US" sz="1600" b="1" i="1" dirty="0" smtClean="0">
                <a:latin typeface="Bookman Old Style" panose="02050604050505020204" pitchFamily="18" charset="0"/>
              </a:rPr>
              <a:t>IV </a:t>
            </a:r>
            <a:r>
              <a:rPr lang="uk-UA" sz="1600" b="1" i="1" dirty="0" smtClean="0">
                <a:latin typeface="Bookman Old Style" panose="02050604050505020204" pitchFamily="18" charset="0"/>
              </a:rPr>
              <a:t>Люксембурга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Поклала початок процесу об'єднання Священної Римської імперії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Остаточно закріпила феодальну роздробленість Священної Римської імперії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Завершила об'єднання Священної Римської імперії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Закріпила передачу імператорської корони від батька до сина</a:t>
            </a:r>
          </a:p>
          <a:p>
            <a:pPr marL="0" indent="0">
              <a:buNone/>
            </a:pPr>
            <a:endParaRPr lang="uk-UA" sz="1600" dirty="0" smtClean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uk-UA" sz="1600" b="1" i="1" dirty="0" smtClean="0">
                <a:latin typeface="Bookman Old Style" panose="02050604050505020204" pitchFamily="18" charset="0"/>
              </a:rPr>
              <a:t>Німецькі князі виправдовували політику «наступу на схід» необхідністю</a:t>
            </a:r>
          </a:p>
          <a:p>
            <a:pPr marL="342900" indent="-3429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Об'єднання Священної Римської імперії</a:t>
            </a:r>
          </a:p>
          <a:p>
            <a:pPr marL="342900" indent="-3429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Збільшення власних землеволодінь</a:t>
            </a:r>
          </a:p>
          <a:p>
            <a:pPr marL="342900" indent="-3429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Поширення християнства серед язичників</a:t>
            </a:r>
          </a:p>
          <a:p>
            <a:pPr marL="342900" indent="-3429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Придушення непокірних феодалів</a:t>
            </a:r>
          </a:p>
        </p:txBody>
      </p:sp>
    </p:spTree>
    <p:extLst>
      <p:ext uri="{BB962C8B-B14F-4D97-AF65-F5344CB8AC3E}">
        <p14:creationId xmlns:p14="http://schemas.microsoft.com/office/powerpoint/2010/main" val="413521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5571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Узагальнення</a:t>
            </a:r>
            <a:endParaRPr lang="ru-RU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9542"/>
            <a:ext cx="8229600" cy="38950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b="1" i="1" dirty="0" smtClean="0">
                <a:latin typeface="Bookman Old Style" panose="02050604050505020204" pitchFamily="18" charset="0"/>
              </a:rPr>
              <a:t>Ломбардська ліга була створена з метою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Боротьби із Папою Римським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Захисту торгівельних інтересів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Боротьби із німецькими завоюванням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Здійснення хрестового походу</a:t>
            </a:r>
          </a:p>
          <a:p>
            <a:pPr marL="0" indent="0">
              <a:buNone/>
            </a:pPr>
            <a:endParaRPr lang="uk-UA" sz="1600" dirty="0" smtClean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uk-UA" sz="1600" b="1" i="1" dirty="0" smtClean="0">
                <a:latin typeface="Bookman Old Style" panose="02050604050505020204" pitchFamily="18" charset="0"/>
              </a:rPr>
              <a:t>Установіть хронологічну послідовність подій</a:t>
            </a:r>
          </a:p>
          <a:p>
            <a:pPr marL="342900" indent="-3429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Ухвалення «Золотої булли»</a:t>
            </a:r>
          </a:p>
          <a:p>
            <a:pPr marL="342900" indent="-3429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«Ходіння в Каноссу»</a:t>
            </a:r>
          </a:p>
          <a:p>
            <a:pPr marL="342900" indent="-342900">
              <a:buFont typeface="+mj-lt"/>
              <a:buAutoNum type="alphaUcPeriod"/>
            </a:pP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Коронація Оттона І імператором</a:t>
            </a:r>
          </a:p>
          <a:p>
            <a:pPr marL="342900" indent="-342900">
              <a:buFont typeface="+mj-lt"/>
              <a:buAutoNum type="alphaUcPeriod"/>
            </a:pPr>
            <a:r>
              <a:rPr lang="uk-UA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Грюнвальдська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битва</a:t>
            </a:r>
          </a:p>
        </p:txBody>
      </p:sp>
    </p:spTree>
    <p:extLst>
      <p:ext uri="{BB962C8B-B14F-4D97-AF65-F5344CB8AC3E}">
        <p14:creationId xmlns:p14="http://schemas.microsoft.com/office/powerpoint/2010/main" val="358800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1394</TotalTime>
  <Words>1199</Words>
  <Application>Microsoft Office PowerPoint</Application>
  <PresentationFormat>Экран (16:9)</PresentationFormat>
  <Paragraphs>112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Calibri</vt:lpstr>
      <vt:lpstr>Bookman Old Style</vt:lpstr>
      <vt:lpstr>Book Antiqua</vt:lpstr>
      <vt:lpstr>Arial</vt:lpstr>
      <vt:lpstr>Wingdings</vt:lpstr>
      <vt:lpstr>Тема Office</vt:lpstr>
      <vt:lpstr>СВЯЩЕННА РИМСЬКА ІМПЕРІЯ (Німеччина)</vt:lpstr>
      <vt:lpstr>Очікувані результати</vt:lpstr>
      <vt:lpstr>Актуалізація опорних знань</vt:lpstr>
      <vt:lpstr>Презентация PowerPoint</vt:lpstr>
      <vt:lpstr>Оттон І Великий</vt:lpstr>
      <vt:lpstr>Боротьба за інвеституру</vt:lpstr>
      <vt:lpstr>«Ходіння в Каноссу»</vt:lpstr>
      <vt:lpstr>Правління династії Штауфенів</vt:lpstr>
      <vt:lpstr>Правління династії Штауфенів</vt:lpstr>
      <vt:lpstr>Правління династії Штауфенів</vt:lpstr>
      <vt:lpstr>«Наступ на Схід»</vt:lpstr>
      <vt:lpstr>Визначте за допомогою карти, які племена та народи зазнали військової агресії з боку німецьких рицарських орденів</vt:lpstr>
      <vt:lpstr>Презентация PowerPoint</vt:lpstr>
      <vt:lpstr>Німеччина в XIV-XV ст.</vt:lpstr>
      <vt:lpstr>«Золота булла» імператора Карла ІV</vt:lpstr>
      <vt:lpstr>Імперські стани Німеччини</vt:lpstr>
      <vt:lpstr>Династія Габсбургів</vt:lpstr>
      <vt:lpstr>Презентация PowerPoint</vt:lpstr>
      <vt:lpstr>Ганза</vt:lpstr>
      <vt:lpstr>Презентация PowerPoint</vt:lpstr>
      <vt:lpstr>Узагальнення</vt:lpstr>
      <vt:lpstr>Узагальнення</vt:lpstr>
      <vt:lpstr>Узагальнення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Німеччина в</dc:title>
  <dc:creator>Владислав</dc:creator>
  <cp:lastModifiedBy>Рома</cp:lastModifiedBy>
  <cp:revision>55</cp:revision>
  <dcterms:created xsi:type="dcterms:W3CDTF">2022-02-05T20:15:28Z</dcterms:created>
  <dcterms:modified xsi:type="dcterms:W3CDTF">2023-02-13T13:31:36Z</dcterms:modified>
</cp:coreProperties>
</file>