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5" r:id="rId2"/>
    <p:sldId id="256" r:id="rId3"/>
    <p:sldId id="274" r:id="rId4"/>
    <p:sldId id="275" r:id="rId5"/>
    <p:sldId id="276" r:id="rId6"/>
    <p:sldId id="258" r:id="rId7"/>
    <p:sldId id="259" r:id="rId8"/>
    <p:sldId id="260" r:id="rId9"/>
    <p:sldId id="261" r:id="rId10"/>
    <p:sldId id="296" r:id="rId11"/>
    <p:sldId id="262" r:id="rId12"/>
    <p:sldId id="263" r:id="rId13"/>
    <p:sldId id="264" r:id="rId14"/>
    <p:sldId id="286" r:id="rId15"/>
    <p:sldId id="266" r:id="rId16"/>
    <p:sldId id="267" r:id="rId17"/>
    <p:sldId id="278" r:id="rId18"/>
    <p:sldId id="268" r:id="rId19"/>
    <p:sldId id="269" r:id="rId20"/>
    <p:sldId id="270" r:id="rId21"/>
    <p:sldId id="297" r:id="rId22"/>
    <p:sldId id="298" r:id="rId23"/>
    <p:sldId id="271" r:id="rId24"/>
    <p:sldId id="272" r:id="rId25"/>
    <p:sldId id="287" r:id="rId26"/>
    <p:sldId id="279" r:id="rId27"/>
    <p:sldId id="280" r:id="rId28"/>
    <p:sldId id="289" r:id="rId29"/>
    <p:sldId id="282" r:id="rId30"/>
    <p:sldId id="281" r:id="rId31"/>
    <p:sldId id="290" r:id="rId32"/>
    <p:sldId id="283" r:id="rId33"/>
    <p:sldId id="284" r:id="rId34"/>
    <p:sldId id="288" r:id="rId35"/>
    <p:sldId id="285" r:id="rId36"/>
    <p:sldId id="291" r:id="rId37"/>
    <p:sldId id="292" r:id="rId38"/>
    <p:sldId id="294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321108181896905E-2"/>
          <c:y val="7.4480184501963462E-2"/>
          <c:w val="0.7080334402644114"/>
          <c:h val="0.9212965246814027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"/>
          <c:dPt>
            <c:idx val="0"/>
            <c:bubble3D val="0"/>
            <c:explosion val="0"/>
          </c:dPt>
          <c:dPt>
            <c:idx val="4"/>
            <c:bubble3D val="0"/>
            <c:explosion val="0"/>
          </c:dPt>
          <c:dPt>
            <c:idx val="5"/>
            <c:bubble3D val="0"/>
            <c:explosion val="0"/>
          </c:dPt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Євразія</c:v>
                </c:pt>
                <c:pt idx="1">
                  <c:v>Африка</c:v>
                </c:pt>
                <c:pt idx="2">
                  <c:v>Північна Америка</c:v>
                </c:pt>
                <c:pt idx="3">
                  <c:v>Південна Америка</c:v>
                </c:pt>
                <c:pt idx="4">
                  <c:v>Антарктида</c:v>
                </c:pt>
                <c:pt idx="5">
                  <c:v>Австралія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37</c:v>
                </c:pt>
                <c:pt idx="1">
                  <c:v>20</c:v>
                </c:pt>
                <c:pt idx="2">
                  <c:v>16</c:v>
                </c:pt>
                <c:pt idx="3">
                  <c:v>12</c:v>
                </c:pt>
                <c:pt idx="4">
                  <c:v>10</c:v>
                </c:pt>
                <c:pt idx="5">
                  <c:v>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83"/>
            <a:ext cx="9144000" cy="6865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733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0"/>
            <a:ext cx="7056784" cy="6912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417440"/>
          </a:xfrm>
        </p:spPr>
        <p:txBody>
          <a:bodyPr>
            <a:noAutofit/>
          </a:bodyPr>
          <a:lstStyle/>
          <a:p>
            <a:pPr algn="ctr"/>
            <a:r>
              <a:rPr lang="uk-UA" sz="5400" dirty="0">
                <a:solidFill>
                  <a:srgbClr val="FF0000"/>
                </a:solidFill>
              </a:rPr>
              <a:t>Географічне положення Північної Америки, історія відкриття і освоєння материка</a:t>
            </a:r>
          </a:p>
        </p:txBody>
      </p:sp>
    </p:spTree>
    <p:extLst>
      <p:ext uri="{BB962C8B-B14F-4D97-AF65-F5344CB8AC3E}">
        <p14:creationId xmlns:p14="http://schemas.microsoft.com/office/powerpoint/2010/main" val="104378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Мета уроку: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ознайомити учнів із загальними відомостями про материк; формувати знання про географічне положення Північної Америки; поглибити та систематизувати знання про дослідження та освоєння материка; вдосконалювати уміння та навички характеризувати географічне положення материка; розвивати інтерес до вивчення теми.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33811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Обладнання: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фізична</a:t>
            </a:r>
            <a:r>
              <a:rPr lang="ru-RU" dirty="0"/>
              <a:t> карта </a:t>
            </a:r>
            <a:r>
              <a:rPr lang="ru-RU" dirty="0" err="1"/>
              <a:t>Північної</a:t>
            </a:r>
            <a:r>
              <a:rPr lang="ru-RU" dirty="0"/>
              <a:t> Америки, </a:t>
            </a:r>
            <a:r>
              <a:rPr lang="ru-RU" dirty="0" err="1"/>
              <a:t>портрети</a:t>
            </a:r>
            <a:r>
              <a:rPr lang="ru-RU" dirty="0"/>
              <a:t> </a:t>
            </a:r>
            <a:r>
              <a:rPr lang="ru-RU" dirty="0" err="1"/>
              <a:t>дослідників</a:t>
            </a:r>
            <a:r>
              <a:rPr lang="ru-RU" dirty="0"/>
              <a:t> материка (Х. </a:t>
            </a:r>
            <a:r>
              <a:rPr lang="ru-RU" dirty="0" err="1"/>
              <a:t>колумб</a:t>
            </a:r>
            <a:r>
              <a:rPr lang="ru-RU" dirty="0"/>
              <a:t>, Дж. Кабот, В. </a:t>
            </a:r>
            <a:r>
              <a:rPr lang="ru-RU" dirty="0" err="1"/>
              <a:t>Берінґ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.), </a:t>
            </a:r>
            <a:r>
              <a:rPr lang="ru-RU" dirty="0" err="1"/>
              <a:t>ілюстративні</a:t>
            </a:r>
            <a:r>
              <a:rPr lang="ru-RU" dirty="0"/>
              <a:t> (</a:t>
            </a:r>
            <a:r>
              <a:rPr lang="ru-RU" dirty="0" err="1"/>
              <a:t>відео</a:t>
            </a:r>
            <a:r>
              <a:rPr lang="ru-RU" dirty="0"/>
              <a:t>)</a:t>
            </a:r>
            <a:r>
              <a:rPr lang="ru-RU" dirty="0" err="1"/>
              <a:t>матеріали</a:t>
            </a:r>
            <a:r>
              <a:rPr lang="ru-RU" dirty="0"/>
              <a:t> </a:t>
            </a:r>
            <a:r>
              <a:rPr lang="ru-RU" dirty="0" err="1"/>
              <a:t>природи</a:t>
            </a:r>
            <a:r>
              <a:rPr lang="ru-RU" dirty="0"/>
              <a:t> материка, </a:t>
            </a:r>
            <a:r>
              <a:rPr lang="ru-RU" dirty="0" err="1"/>
              <a:t>підручники</a:t>
            </a:r>
            <a:r>
              <a:rPr lang="ru-RU" dirty="0"/>
              <a:t>, </a:t>
            </a:r>
            <a:r>
              <a:rPr lang="ru-RU" dirty="0" err="1"/>
              <a:t>атласи</a:t>
            </a:r>
            <a:r>
              <a:rPr lang="ru-RU" dirty="0"/>
              <a:t>, </a:t>
            </a:r>
            <a:r>
              <a:rPr lang="ru-RU" dirty="0" err="1"/>
              <a:t>шаблони</a:t>
            </a:r>
            <a:r>
              <a:rPr lang="ru-RU" dirty="0"/>
              <a:t>, </a:t>
            </a:r>
            <a:r>
              <a:rPr lang="ru-RU" dirty="0" err="1"/>
              <a:t>контурні</a:t>
            </a:r>
            <a:r>
              <a:rPr lang="ru-RU" dirty="0"/>
              <a:t> </a:t>
            </a:r>
            <a:r>
              <a:rPr lang="ru-RU" dirty="0" err="1"/>
              <a:t>карти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9910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Основні поняття: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географічне положення, екватор, тропік, нульовий меридіан, крайні точки, географічні координати, протяжність материка, берегова лінія.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9069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Порівняльні розміри материків</a:t>
            </a:r>
            <a:endParaRPr lang="uk-UA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1506807"/>
              </p:ext>
            </p:extLst>
          </p:nvPr>
        </p:nvGraphicFramePr>
        <p:xfrm>
          <a:off x="1475656" y="938063"/>
          <a:ext cx="7668344" cy="5919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652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epochtimes.ru/eet-content/uploads/06/world2013/191_nasa-thumbna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" y="2707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87" y="6334780"/>
            <a:ext cx="3707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Великі озера</a:t>
            </a:r>
            <a:endParaRPr lang="uk-UA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2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kinostok.tv/upload/img/photos/kinostok/video/26/2627/262773/262773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6211669"/>
            <a:ext cx="7452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Великі рівнини</a:t>
            </a:r>
            <a:endParaRPr lang="uk-UA" sz="36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322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geografica.net.ua/_ph/17/2/4543358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68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6381328"/>
            <a:ext cx="4139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Великий каньйон</a:t>
            </a:r>
            <a:endParaRPr lang="uk-UA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97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farm4.static.flickr.com/3476/3888533981_da167c070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" y="0"/>
            <a:ext cx="91766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4847" y="6456684"/>
            <a:ext cx="4432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Острів Гренландія</a:t>
            </a:r>
            <a:endParaRPr lang="uk-UA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12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oyb.if.ua/wp-content/uploads/2013/02/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26" y="6334780"/>
            <a:ext cx="5724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Ніагарський водоспад</a:t>
            </a:r>
            <a:endParaRPr lang="uk-UA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31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tourism-book.com/media/content/54211ee43bbf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0240"/>
            <a:ext cx="9170985" cy="6878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" y="6334779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Мамонтова печера</a:t>
            </a:r>
            <a:endParaRPr lang="uk-UA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254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moyaosvita.com.ua/wp-content/uploads/2013/10/pivn-ameruk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1923"/>
            <a:ext cx="6732241" cy="6844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1052736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Канада</a:t>
            </a:r>
            <a:endParaRPr lang="uk-UA" sz="28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2195736" y="1412776"/>
            <a:ext cx="2592288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5536" y="3068960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США</a:t>
            </a:r>
            <a:endParaRPr lang="uk-UA" sz="28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1619672" y="3330570"/>
            <a:ext cx="3888432" cy="5304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95536" y="4941168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Мексика</a:t>
            </a:r>
            <a:endParaRPr lang="uk-UA" sz="28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2411760" y="5202778"/>
            <a:ext cx="2232248" cy="984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909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85" y="0"/>
            <a:ext cx="917388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79512" y="2564904"/>
            <a:ext cx="8784976" cy="7200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V="1">
            <a:off x="1259632" y="764704"/>
            <a:ext cx="6552728" cy="7200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019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Північна </a:t>
            </a:r>
            <a:r>
              <a:rPr lang="uk-UA" dirty="0" err="1" smtClean="0"/>
              <a:t>Амерка</a:t>
            </a:r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uk-UA" dirty="0" smtClean="0"/>
              <a:t>Південна Америка</a:t>
            </a:r>
            <a:endParaRPr lang="uk-UA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85" y="0"/>
            <a:ext cx="466619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0"/>
            <a:ext cx="449999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628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1700808"/>
            <a:ext cx="3995936" cy="4572000"/>
          </a:xfrm>
        </p:spPr>
        <p:txBody>
          <a:bodyPr>
            <a:normAutofit/>
          </a:bodyPr>
          <a:lstStyle/>
          <a:p>
            <a:r>
              <a:rPr lang="uk-UA" sz="1800" dirty="0" smtClean="0">
                <a:solidFill>
                  <a:srgbClr val="0070C0"/>
                </a:solidFill>
              </a:rPr>
              <a:t>Площа – </a:t>
            </a:r>
            <a:r>
              <a:rPr lang="uk-UA" sz="1800" dirty="0">
                <a:solidFill>
                  <a:srgbClr val="0070C0"/>
                </a:solidFill>
              </a:rPr>
              <a:t>24,2 </a:t>
            </a:r>
            <a:r>
              <a:rPr lang="uk-UA" sz="1800" dirty="0" err="1" smtClean="0">
                <a:solidFill>
                  <a:srgbClr val="0070C0"/>
                </a:solidFill>
              </a:rPr>
              <a:t>млн</a:t>
            </a:r>
            <a:r>
              <a:rPr lang="uk-UA" sz="1800" dirty="0" smtClean="0">
                <a:solidFill>
                  <a:srgbClr val="0070C0"/>
                </a:solidFill>
              </a:rPr>
              <a:t>  </a:t>
            </a:r>
            <a:r>
              <a:rPr lang="uk-UA" sz="1800" dirty="0" err="1" smtClean="0">
                <a:solidFill>
                  <a:srgbClr val="0070C0"/>
                </a:solidFill>
              </a:rPr>
              <a:t>км²</a:t>
            </a:r>
            <a:endParaRPr lang="uk-UA" sz="1800" dirty="0" smtClean="0">
              <a:solidFill>
                <a:srgbClr val="0070C0"/>
              </a:solidFill>
            </a:endParaRPr>
          </a:p>
          <a:p>
            <a:r>
              <a:rPr lang="uk-UA" sz="1800" dirty="0">
                <a:solidFill>
                  <a:srgbClr val="0070C0"/>
                </a:solidFill>
              </a:rPr>
              <a:t>Крайні точки</a:t>
            </a:r>
            <a:r>
              <a:rPr lang="uk-UA" sz="1800" dirty="0" smtClean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err="1">
                <a:solidFill>
                  <a:srgbClr val="0070C0"/>
                </a:solidFill>
              </a:rPr>
              <a:t>північна</a:t>
            </a:r>
            <a:r>
              <a:rPr lang="ru-RU" sz="1800" dirty="0">
                <a:solidFill>
                  <a:srgbClr val="0070C0"/>
                </a:solidFill>
              </a:rPr>
              <a:t> — </a:t>
            </a:r>
            <a:r>
              <a:rPr lang="ru-RU" sz="1800" dirty="0" err="1">
                <a:solidFill>
                  <a:srgbClr val="0070C0"/>
                </a:solidFill>
              </a:rPr>
              <a:t>мис</a:t>
            </a:r>
            <a:r>
              <a:rPr lang="ru-RU" sz="1800" dirty="0">
                <a:solidFill>
                  <a:srgbClr val="0070C0"/>
                </a:solidFill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</a:rPr>
              <a:t>Мерчісон</a:t>
            </a:r>
            <a:endParaRPr lang="ru-RU" sz="1800" dirty="0" smtClean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800" dirty="0">
                <a:solidFill>
                  <a:srgbClr val="0070C0"/>
                </a:solidFill>
              </a:rPr>
              <a:t>південна — мис </a:t>
            </a:r>
            <a:r>
              <a:rPr lang="uk-UA" sz="1800" dirty="0" err="1" smtClean="0">
                <a:solidFill>
                  <a:srgbClr val="0070C0"/>
                </a:solidFill>
              </a:rPr>
              <a:t>Мар’ято</a:t>
            </a:r>
            <a:endParaRPr lang="uk-UA" sz="1800" dirty="0" smtClean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800" dirty="0">
                <a:solidFill>
                  <a:srgbClr val="0070C0"/>
                </a:solidFill>
              </a:rPr>
              <a:t>західна — мис принца </a:t>
            </a:r>
            <a:r>
              <a:rPr lang="uk-UA" sz="1800" dirty="0" smtClean="0">
                <a:solidFill>
                  <a:srgbClr val="0070C0"/>
                </a:solidFill>
              </a:rPr>
              <a:t>Уельського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800" dirty="0">
                <a:solidFill>
                  <a:srgbClr val="0070C0"/>
                </a:solidFill>
              </a:rPr>
              <a:t>східна — мис </a:t>
            </a:r>
            <a:r>
              <a:rPr lang="uk-UA" sz="1800" dirty="0" err="1">
                <a:solidFill>
                  <a:srgbClr val="0070C0"/>
                </a:solidFill>
              </a:rPr>
              <a:t>Сент-Чарльз</a:t>
            </a:r>
            <a:r>
              <a:rPr lang="ru-RU" sz="1800" dirty="0" smtClean="0">
                <a:solidFill>
                  <a:srgbClr val="0070C0"/>
                </a:solidFill>
              </a:rPr>
              <a:t> </a:t>
            </a:r>
            <a:endParaRPr lang="uk-UA" sz="1800" dirty="0">
              <a:solidFill>
                <a:srgbClr val="0070C0"/>
              </a:solidFill>
            </a:endParaRPr>
          </a:p>
        </p:txBody>
      </p:sp>
      <p:pic>
        <p:nvPicPr>
          <p:cNvPr id="5" name="Picture 2" descr="http://www.zhu.edu.ua/mk_school/pluginfile.php/11872/mod_label/intro/image0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1" y="0"/>
            <a:ext cx="5292079" cy="6742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 стрелкой 6"/>
          <p:cNvCxnSpPr/>
          <p:nvPr/>
        </p:nvCxnSpPr>
        <p:spPr>
          <a:xfrm flipV="1">
            <a:off x="3059832" y="764704"/>
            <a:ext cx="3888432" cy="1800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3059832" y="2924944"/>
            <a:ext cx="5040560" cy="309634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3707904" y="1844824"/>
            <a:ext cx="864096" cy="129614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3131840" y="2420888"/>
            <a:ext cx="5328592" cy="11521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078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14352"/>
            <a:ext cx="2889448" cy="1162050"/>
          </a:xfrm>
        </p:spPr>
        <p:txBody>
          <a:bodyPr/>
          <a:lstStyle/>
          <a:p>
            <a:r>
              <a:rPr lang="uk-UA" sz="3600" dirty="0" smtClean="0"/>
              <a:t>Північна Америка відокремлена:</a:t>
            </a:r>
            <a:endParaRPr lang="uk-UA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9552" y="1676400"/>
            <a:ext cx="2889448" cy="457200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800" dirty="0" smtClean="0">
                <a:solidFill>
                  <a:srgbClr val="00B0F0"/>
                </a:solidFill>
              </a:rPr>
              <a:t>Від Південної Америки – Панамським каналом;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800" dirty="0" smtClean="0">
                <a:solidFill>
                  <a:srgbClr val="00B0F0"/>
                </a:solidFill>
              </a:rPr>
              <a:t>Від Євразії – Беринговою протокою;</a:t>
            </a:r>
            <a:endParaRPr lang="uk-UA" sz="1800" dirty="0">
              <a:solidFill>
                <a:srgbClr val="00B0F0"/>
              </a:solidFill>
            </a:endParaRPr>
          </a:p>
        </p:txBody>
      </p:sp>
      <p:pic>
        <p:nvPicPr>
          <p:cNvPr id="5" name="Picture 2" descr="http://www.zhu.edu.ua/mk_school/pluginfile.php/11872/mod_label/intro/image0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268" y="0"/>
            <a:ext cx="53827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 стрелкой 6"/>
          <p:cNvCxnSpPr/>
          <p:nvPr/>
        </p:nvCxnSpPr>
        <p:spPr>
          <a:xfrm>
            <a:off x="3347864" y="2132856"/>
            <a:ext cx="4752528" cy="38164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3347864" y="1124744"/>
            <a:ext cx="1584176" cy="158417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61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dirty="0" smtClean="0"/>
              <a:t>Омивається океанами:</a:t>
            </a:r>
            <a:endParaRPr lang="uk-UA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uk-UA" sz="2800" dirty="0">
              <a:solidFill>
                <a:srgbClr val="0070C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172" y="1"/>
            <a:ext cx="588482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91880" y="5229200"/>
            <a:ext cx="1152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FF0000"/>
                </a:solidFill>
              </a:rPr>
              <a:t>Тихий океан</a:t>
            </a:r>
            <a:endParaRPr lang="uk-UA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24328" y="4443987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FF0000"/>
                </a:solidFill>
              </a:rPr>
              <a:t>Атлантичний океан</a:t>
            </a:r>
            <a:endParaRPr lang="uk-UA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3928" y="-7179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FF0000"/>
                </a:solidFill>
              </a:rPr>
              <a:t>Північно-льодовитий океан</a:t>
            </a:r>
            <a:endParaRPr lang="uk-U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48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 smtClean="0"/>
              <a:t>Омивається морями:</a:t>
            </a:r>
            <a:endParaRPr lang="uk-UA" sz="36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172" y="1"/>
            <a:ext cx="588482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36296" y="5661248"/>
            <a:ext cx="1907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Карибське море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1880" y="-13647"/>
            <a:ext cx="1383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Берингове море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74894" y="263352"/>
            <a:ext cx="1569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Море </a:t>
            </a:r>
            <a:r>
              <a:rPr lang="uk-UA" dirty="0" err="1" smtClean="0">
                <a:solidFill>
                  <a:srgbClr val="FF0000"/>
                </a:solidFill>
              </a:rPr>
              <a:t>Бофорта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92280" y="1124744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Море </a:t>
            </a:r>
            <a:r>
              <a:rPr lang="uk-UA" dirty="0" err="1" smtClean="0">
                <a:solidFill>
                  <a:srgbClr val="FF0000"/>
                </a:solidFill>
              </a:rPr>
              <a:t>Баффіна</a:t>
            </a:r>
            <a:endParaRPr lang="uk-U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8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 smtClean="0"/>
              <a:t>Найбільші затоки</a:t>
            </a:r>
            <a:endParaRPr lang="uk-UA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779" y="-1315"/>
            <a:ext cx="5868144" cy="6838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 flipH="1">
            <a:off x="6195493" y="2060848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Гудзонова затока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52120" y="5013176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Мексиканська затока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58816" y="4082730"/>
            <a:ext cx="461665" cy="2484142"/>
          </a:xfrm>
          <a:prstGeom prst="rect">
            <a:avLst/>
          </a:prstGeom>
          <a:noFill/>
        </p:spPr>
        <p:txBody>
          <a:bodyPr vert="vert"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Каліфорнійська затока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07904" y="1268760"/>
            <a:ext cx="950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rgbClr val="FF0000"/>
                </a:solidFill>
              </a:rPr>
              <a:t>з</a:t>
            </a:r>
            <a:r>
              <a:rPr lang="uk-UA" dirty="0" smtClean="0">
                <a:solidFill>
                  <a:srgbClr val="FF0000"/>
                </a:solidFill>
              </a:rPr>
              <a:t>атока Аляска</a:t>
            </a:r>
            <a:endParaRPr lang="uk-U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76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dirty="0" smtClean="0"/>
              <a:t>Протоки:</a:t>
            </a:r>
            <a:endParaRPr lang="uk-UA" sz="32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173" y="0"/>
            <a:ext cx="588482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47864" y="56979"/>
            <a:ext cx="2191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Берингова протока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61891" y="426311"/>
            <a:ext cx="461665" cy="1896353"/>
          </a:xfrm>
          <a:prstGeom prst="rect">
            <a:avLst/>
          </a:prstGeom>
          <a:noFill/>
        </p:spPr>
        <p:txBody>
          <a:bodyPr vert="vert" wrap="none" rtlCol="0">
            <a:spAutoFit/>
            <a:scene3d>
              <a:camera prst="orthographicFront">
                <a:rot lat="0" lon="0" rev="2700000"/>
              </a:camera>
              <a:lightRig rig="threePt" dir="t"/>
            </a:scene3d>
          </a:bodyPr>
          <a:lstStyle/>
          <a:p>
            <a:r>
              <a:rPr lang="uk-UA" dirty="0" err="1" smtClean="0">
                <a:solidFill>
                  <a:srgbClr val="FF0000"/>
                </a:solidFill>
              </a:rPr>
              <a:t>Девісова</a:t>
            </a:r>
            <a:r>
              <a:rPr lang="uk-UA" dirty="0" smtClean="0">
                <a:solidFill>
                  <a:srgbClr val="FF0000"/>
                </a:solidFill>
              </a:rPr>
              <a:t> протока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9714" y="1939720"/>
            <a:ext cx="2135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err="1" smtClean="0">
                <a:solidFill>
                  <a:srgbClr val="FF0000"/>
                </a:solidFill>
              </a:rPr>
              <a:t>Гудзонова</a:t>
            </a:r>
            <a:r>
              <a:rPr lang="uk-UA" dirty="0" smtClean="0">
                <a:solidFill>
                  <a:srgbClr val="FF0000"/>
                </a:solidFill>
              </a:rPr>
              <a:t> протока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37097" y="5116542"/>
            <a:ext cx="2333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err="1" smtClean="0">
                <a:solidFill>
                  <a:srgbClr val="FF0000"/>
                </a:solidFill>
              </a:rPr>
              <a:t>Флоридська</a:t>
            </a:r>
            <a:r>
              <a:rPr lang="uk-UA" dirty="0" smtClean="0">
                <a:solidFill>
                  <a:srgbClr val="FF0000"/>
                </a:solidFill>
              </a:rPr>
              <a:t> протока</a:t>
            </a:r>
            <a:endParaRPr lang="uk-U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53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 smtClean="0"/>
              <a:t>Течії:</a:t>
            </a:r>
            <a:endParaRPr lang="uk-UA" sz="36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173" y="0"/>
            <a:ext cx="588482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Прямая со стрелкой 17"/>
          <p:cNvCxnSpPr/>
          <p:nvPr/>
        </p:nvCxnSpPr>
        <p:spPr>
          <a:xfrm flipH="1" flipV="1">
            <a:off x="8100392" y="4653136"/>
            <a:ext cx="648072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8100392" y="3429000"/>
            <a:ext cx="864096" cy="10081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65807" y="3933056"/>
            <a:ext cx="1105431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3000000"/>
              </a:camera>
              <a:lightRig rig="threePt" dir="t"/>
            </a:scene3d>
          </a:bodyPr>
          <a:lstStyle/>
          <a:p>
            <a:r>
              <a:rPr lang="uk-UA" sz="1400" dirty="0" smtClean="0">
                <a:solidFill>
                  <a:srgbClr val="FF0000"/>
                </a:solidFill>
              </a:rPr>
              <a:t>Гольфстрім</a:t>
            </a:r>
            <a:endParaRPr lang="uk-UA" sz="1400" dirty="0">
              <a:solidFill>
                <a:srgbClr val="FF0000"/>
              </a:solidFill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 flipV="1">
            <a:off x="4139952" y="2096852"/>
            <a:ext cx="144016" cy="900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 flipV="1">
            <a:off x="3563888" y="908720"/>
            <a:ext cx="720080" cy="10081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563888" y="1412776"/>
            <a:ext cx="1244251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8300000"/>
              </a:camera>
              <a:lightRig rig="threePt" dir="t"/>
            </a:scene3d>
          </a:bodyPr>
          <a:lstStyle/>
          <a:p>
            <a:r>
              <a:rPr lang="uk-UA" sz="1400" dirty="0" smtClean="0">
                <a:solidFill>
                  <a:srgbClr val="FF0000"/>
                </a:solidFill>
              </a:rPr>
              <a:t>Аляскинська</a:t>
            </a:r>
            <a:endParaRPr lang="uk-UA" sz="1400" dirty="0">
              <a:solidFill>
                <a:srgbClr val="FF0000"/>
              </a:solidFill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3635896" y="3429000"/>
            <a:ext cx="936104" cy="23762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286867" y="4320915"/>
            <a:ext cx="1850186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7700000"/>
              </a:camera>
              <a:lightRig rig="threePt" dir="t"/>
            </a:scene3d>
          </a:bodyPr>
          <a:lstStyle/>
          <a:p>
            <a:r>
              <a:rPr lang="uk-UA" dirty="0" smtClean="0">
                <a:solidFill>
                  <a:srgbClr val="00B0F0"/>
                </a:solidFill>
              </a:rPr>
              <a:t>Каліфорнійська</a:t>
            </a:r>
            <a:endParaRPr lang="uk-UA" dirty="0">
              <a:solidFill>
                <a:srgbClr val="00B0F0"/>
              </a:solidFill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7452320" y="1412776"/>
            <a:ext cx="1440160" cy="11341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H="1">
            <a:off x="8172400" y="2852936"/>
            <a:ext cx="792088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613996" y="1896853"/>
            <a:ext cx="165333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r>
              <a:rPr lang="uk-UA" dirty="0" smtClean="0">
                <a:solidFill>
                  <a:srgbClr val="00B0F0"/>
                </a:solidFill>
              </a:rPr>
              <a:t>Лабрадорська</a:t>
            </a:r>
            <a:endParaRPr lang="uk-UA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130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34" grpId="0"/>
      <p:bldP spid="37" grpId="0"/>
      <p:bldP spid="4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 smtClean="0"/>
              <a:t>Найбільші острови:</a:t>
            </a:r>
            <a:endParaRPr lang="uk-UA" sz="36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9443"/>
            <a:ext cx="5868144" cy="6838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76256" y="557266"/>
            <a:ext cx="1593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о. Гренландія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24128" y="890608"/>
            <a:ext cx="1512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Канадський Арктичний архіпелаг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07505" y="2564029"/>
            <a:ext cx="2033377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7700000"/>
              </a:camera>
              <a:lightRig rig="threePt" dir="t"/>
            </a:scene3d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о. Ньюфаундленд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00031" y="5260558"/>
            <a:ext cx="2640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Великі Антильські о-ви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15816" y="372600"/>
            <a:ext cx="1718932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8600000"/>
              </a:camera>
              <a:lightRig rig="threePt" dir="t"/>
            </a:scene3d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Алеутські о-ви</a:t>
            </a:r>
            <a:endParaRPr lang="uk-U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22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 smtClean="0"/>
              <a:t>Найбільші півострови:</a:t>
            </a:r>
            <a:endParaRPr lang="uk-UA" sz="36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541" y="0"/>
            <a:ext cx="5884459" cy="6857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76256" y="2348880"/>
            <a:ext cx="1649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п-ів Лабрадор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92280" y="4437112"/>
            <a:ext cx="461665" cy="1453539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п-ів Флорида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1960" y="3717032"/>
            <a:ext cx="461665" cy="1743426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п-ів Каліфорнія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70984" y="5460457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п-ів Юкатан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85071" y="378709"/>
            <a:ext cx="1018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п-ів Аляска</a:t>
            </a:r>
            <a:endParaRPr lang="uk-U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26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1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0"/>
            <a:ext cx="455145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8206680" cy="1162050"/>
          </a:xfrm>
        </p:spPr>
        <p:txBody>
          <a:bodyPr/>
          <a:lstStyle/>
          <a:p>
            <a:r>
              <a:rPr lang="uk-UA" sz="4800" dirty="0" smtClean="0">
                <a:solidFill>
                  <a:srgbClr val="FF0000"/>
                </a:solidFill>
              </a:rPr>
              <a:t>Похід Еріка Рудого 986 р.</a:t>
            </a:r>
            <a:endParaRPr lang="uk-UA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800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4"/>
            <a:ext cx="9179572" cy="6884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В</a:t>
            </a:r>
            <a:r>
              <a:rPr lang="uk-UA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ідкриття </a:t>
            </a:r>
            <a:r>
              <a:rPr lang="uk-UA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X. Колумбом </a:t>
            </a:r>
            <a:r>
              <a:rPr lang="uk-UA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Америки 12 жовтня </a:t>
            </a:r>
            <a:r>
              <a:rPr lang="uk-UA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1492 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p</a:t>
            </a:r>
            <a:endParaRPr lang="uk-UA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6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8288" cy="684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«</a:t>
            </a:r>
            <a:r>
              <a:rPr lang="uk-UA" dirty="0" err="1" smtClean="0">
                <a:solidFill>
                  <a:srgbClr val="FF0000"/>
                </a:solidFill>
              </a:rPr>
              <a:t>Санта-Марія</a:t>
            </a:r>
            <a:r>
              <a:rPr lang="uk-UA" dirty="0" smtClean="0">
                <a:solidFill>
                  <a:srgbClr val="FF0000"/>
                </a:solidFill>
              </a:rPr>
              <a:t>», «</a:t>
            </a:r>
            <a:r>
              <a:rPr lang="uk-UA" dirty="0" err="1" smtClean="0">
                <a:solidFill>
                  <a:srgbClr val="FF0000"/>
                </a:solidFill>
              </a:rPr>
              <a:t>Нінья</a:t>
            </a:r>
            <a:r>
              <a:rPr lang="uk-UA" dirty="0" smtClean="0">
                <a:solidFill>
                  <a:srgbClr val="FF0000"/>
                </a:solidFill>
              </a:rPr>
              <a:t>», «Пінта»</a:t>
            </a:r>
            <a:endParaRPr lang="uk-U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82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3707904" cy="2076840"/>
          </a:xfrm>
        </p:spPr>
        <p:txBody>
          <a:bodyPr>
            <a:noAutofit/>
          </a:bodyPr>
          <a:lstStyle/>
          <a:p>
            <a:r>
              <a:rPr lang="uk-UA" sz="4800" dirty="0" smtClean="0"/>
              <a:t>Експедиція Джона </a:t>
            </a:r>
            <a:r>
              <a:rPr lang="uk-UA" sz="4800" dirty="0" err="1" smtClean="0"/>
              <a:t>Кабота</a:t>
            </a:r>
            <a:r>
              <a:rPr lang="uk-UA" sz="4800" dirty="0" smtClean="0"/>
              <a:t> 1498р.</a:t>
            </a:r>
            <a:endParaRPr lang="uk-UA" sz="4800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809" y="0"/>
            <a:ext cx="543806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9533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err="1" smtClean="0">
                <a:solidFill>
                  <a:srgbClr val="FF0000"/>
                </a:solidFill>
              </a:rPr>
              <a:t>Іспанський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  <a:r>
              <a:rPr lang="ru-RU" sz="4000" dirty="0" err="1" smtClean="0">
                <a:solidFill>
                  <a:srgbClr val="FF0000"/>
                </a:solidFill>
              </a:rPr>
              <a:t>конкістадор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  <a:r>
              <a:rPr lang="ru-RU" sz="4000" dirty="0" err="1">
                <a:solidFill>
                  <a:srgbClr val="FF0000"/>
                </a:solidFill>
              </a:rPr>
              <a:t>Васко</a:t>
            </a:r>
            <a:r>
              <a:rPr lang="ru-RU" sz="4000" dirty="0">
                <a:solidFill>
                  <a:srgbClr val="FF0000"/>
                </a:solidFill>
              </a:rPr>
              <a:t> </a:t>
            </a:r>
            <a:r>
              <a:rPr lang="ru-RU" sz="4000" dirty="0" err="1" smtClean="0">
                <a:solidFill>
                  <a:srgbClr val="FF0000"/>
                </a:solidFill>
              </a:rPr>
              <a:t>Нуньєс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де Бальбоа </a:t>
            </a:r>
            <a:r>
              <a:rPr lang="ru-RU" sz="4000" dirty="0" smtClean="0">
                <a:solidFill>
                  <a:srgbClr val="FF0000"/>
                </a:solidFill>
              </a:rPr>
              <a:t>досягнув </a:t>
            </a:r>
            <a:r>
              <a:rPr lang="ru-RU" sz="4000" dirty="0" err="1" smtClean="0">
                <a:solidFill>
                  <a:srgbClr val="FF0000"/>
                </a:solidFill>
              </a:rPr>
              <a:t>убережжя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Тихого </a:t>
            </a:r>
            <a:r>
              <a:rPr lang="ru-RU" sz="4000" dirty="0" smtClean="0">
                <a:solidFill>
                  <a:srgbClr val="FF0000"/>
                </a:solidFill>
              </a:rPr>
              <a:t>океану 1513р.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6832"/>
            <a:ext cx="9144000" cy="4940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261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38" y="0"/>
            <a:ext cx="4147490" cy="683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-16842"/>
            <a:ext cx="4999885" cy="6874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514352"/>
            <a:ext cx="9139836" cy="1162050"/>
          </a:xfrm>
        </p:spPr>
        <p:txBody>
          <a:bodyPr/>
          <a:lstStyle/>
          <a:p>
            <a:r>
              <a:rPr lang="uk-UA" sz="4800" dirty="0" smtClean="0">
                <a:solidFill>
                  <a:srgbClr val="FF0000"/>
                </a:solidFill>
              </a:rPr>
              <a:t>Похід </a:t>
            </a:r>
            <a:r>
              <a:rPr lang="uk-UA" sz="4800" dirty="0" err="1" smtClean="0">
                <a:solidFill>
                  <a:srgbClr val="FF0000"/>
                </a:solidFill>
              </a:rPr>
              <a:t>Ернана</a:t>
            </a:r>
            <a:r>
              <a:rPr lang="uk-UA" sz="4800" dirty="0" smtClean="0">
                <a:solidFill>
                  <a:srgbClr val="FF0000"/>
                </a:solidFill>
              </a:rPr>
              <a:t> </a:t>
            </a:r>
            <a:r>
              <a:rPr lang="uk-UA" sz="4800" dirty="0" err="1" smtClean="0">
                <a:solidFill>
                  <a:srgbClr val="FF0000"/>
                </a:solidFill>
              </a:rPr>
              <a:t>Кортеса</a:t>
            </a:r>
            <a:r>
              <a:rPr lang="uk-UA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>
                <a:solidFill>
                  <a:srgbClr val="FF0000"/>
                </a:solidFill>
              </a:rPr>
              <a:t>1519—1521 pp.</a:t>
            </a:r>
            <a:endParaRPr lang="uk-UA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830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5400" dirty="0" smtClean="0"/>
              <a:t>Експедиція Генрі Гудзона 1607-1610 р.</a:t>
            </a:r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8" y="1844825"/>
            <a:ext cx="5132076" cy="504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560" y="1844824"/>
            <a:ext cx="3960440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743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Autofit/>
          </a:bodyPr>
          <a:lstStyle/>
          <a:p>
            <a:r>
              <a:rPr lang="uk-UA" sz="4000" dirty="0" smtClean="0"/>
              <a:t>Експедиція </a:t>
            </a:r>
            <a:r>
              <a:rPr lang="uk-UA" sz="4000" dirty="0" err="1" smtClean="0"/>
              <a:t>Александра</a:t>
            </a:r>
            <a:r>
              <a:rPr lang="uk-UA" sz="4000" dirty="0" smtClean="0"/>
              <a:t> Маккензі 1789-1793 р.</a:t>
            </a:r>
            <a:endParaRPr lang="uk-UA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1" y="1470855"/>
            <a:ext cx="3879470" cy="5387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70854"/>
            <a:ext cx="5292080" cy="5387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58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5218"/>
            <a:ext cx="9144000" cy="5542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712968" cy="1143000"/>
          </a:xfrm>
        </p:spPr>
        <p:txBody>
          <a:bodyPr>
            <a:normAutofit fontScale="90000"/>
          </a:bodyPr>
          <a:lstStyle/>
          <a:p>
            <a:r>
              <a:rPr lang="uk-UA" sz="4000" dirty="0" smtClean="0"/>
              <a:t>Експедиція </a:t>
            </a:r>
            <a:r>
              <a:rPr lang="uk-UA" sz="4000" dirty="0" err="1" smtClean="0"/>
              <a:t>Вітуса</a:t>
            </a:r>
            <a:r>
              <a:rPr lang="uk-UA" sz="4000" dirty="0" smtClean="0"/>
              <a:t> Беринга—Олексія </a:t>
            </a:r>
            <a:r>
              <a:rPr lang="uk-UA" sz="4000" dirty="0" err="1" smtClean="0"/>
              <a:t>Чирикова</a:t>
            </a:r>
            <a:r>
              <a:rPr lang="uk-UA" sz="4000" dirty="0" smtClean="0"/>
              <a:t> 1742 р.</a:t>
            </a:r>
            <a:endParaRPr lang="uk-UA" sz="4000" dirty="0"/>
          </a:p>
        </p:txBody>
      </p:sp>
    </p:spTree>
    <p:extLst>
      <p:ext uri="{BB962C8B-B14F-4D97-AF65-F5344CB8AC3E}">
        <p14:creationId xmlns:p14="http://schemas.microsoft.com/office/powerpoint/2010/main" val="129711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483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«Продаж Аляски» 1867 р.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12776"/>
            <a:ext cx="9144000" cy="5466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024458"/>
            <a:ext cx="5076056" cy="2855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490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Підсумок уроку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Я дізнався…</a:t>
            </a:r>
          </a:p>
          <a:p>
            <a:r>
              <a:rPr lang="uk-UA" b="1" dirty="0" smtClean="0">
                <a:solidFill>
                  <a:srgbClr val="FF0000"/>
                </a:solidFill>
              </a:rPr>
              <a:t>Я пригадав…</a:t>
            </a:r>
          </a:p>
          <a:p>
            <a:r>
              <a:rPr lang="uk-UA" b="1" dirty="0" smtClean="0">
                <a:solidFill>
                  <a:srgbClr val="FF0000"/>
                </a:solidFill>
              </a:rPr>
              <a:t>Мені сподобалось…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924944"/>
            <a:ext cx="28575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627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Домашнє завдання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Опрацювати параграф 37.</a:t>
            </a:r>
          </a:p>
          <a:p>
            <a:r>
              <a:rPr lang="uk-UA" b="1" dirty="0" smtClean="0">
                <a:solidFill>
                  <a:srgbClr val="FF0000"/>
                </a:solidFill>
              </a:rPr>
              <a:t>Виконати завдання № 2 (1) у практичній роботі № 9.</a:t>
            </a:r>
            <a:endParaRPr lang="uk-UA" b="1" dirty="0">
              <a:solidFill>
                <a:srgbClr val="FF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924944"/>
            <a:ext cx="3752850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78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633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922</TotalTime>
  <Words>359</Words>
  <Application>Microsoft Office PowerPoint</Application>
  <PresentationFormat>Экран (4:3)</PresentationFormat>
  <Paragraphs>81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Поток</vt:lpstr>
      <vt:lpstr>Презентация PowerPoint</vt:lpstr>
      <vt:lpstr>Географічне положення Північної Америки, історія відкриття і освоєння материка</vt:lpstr>
      <vt:lpstr>Мета уроку:</vt:lpstr>
      <vt:lpstr>Обладнання:</vt:lpstr>
      <vt:lpstr>Основні поняття:</vt:lpstr>
      <vt:lpstr>Порівняльні розміри материків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Північна Америка відокремлена:</vt:lpstr>
      <vt:lpstr>Омивається океанами:</vt:lpstr>
      <vt:lpstr>Омивається морями:</vt:lpstr>
      <vt:lpstr>Найбільші затоки</vt:lpstr>
      <vt:lpstr>Протоки:</vt:lpstr>
      <vt:lpstr>Течії:</vt:lpstr>
      <vt:lpstr>Найбільші острови:</vt:lpstr>
      <vt:lpstr>Найбільші півострови:</vt:lpstr>
      <vt:lpstr>Похід Еріка Рудого 986 р.</vt:lpstr>
      <vt:lpstr>Відкриття X. Колумбом Америки 12 жовтня 1492 p</vt:lpstr>
      <vt:lpstr>«Санта-Марія», «Нінья», «Пінта»</vt:lpstr>
      <vt:lpstr>Експедиція Джона Кабота 1498р.</vt:lpstr>
      <vt:lpstr>Іспанський конкістадор Васко Нуньєс де Бальбоа досягнув убережжя Тихого океану 1513р.</vt:lpstr>
      <vt:lpstr>Похід Ернана Кортеса 1519—1521 pp.</vt:lpstr>
      <vt:lpstr>Експедиція Генрі Гудзона 1607-1610 р.</vt:lpstr>
      <vt:lpstr>Експедиція Александра Маккензі 1789-1793 р.</vt:lpstr>
      <vt:lpstr>Експедиція Вітуса Беринга—Олексія Чирикова 1742 р.</vt:lpstr>
      <vt:lpstr>Презентация PowerPoint</vt:lpstr>
      <vt:lpstr>«Продаж Аляски» 1867 р. </vt:lpstr>
      <vt:lpstr>Підсумок уроку</vt:lpstr>
      <vt:lpstr>Домашнє завдання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Географічне положення Північної Америки, історія відкриття і освоєння материка</dc:title>
  <dc:creator>User</dc:creator>
  <cp:lastModifiedBy>User</cp:lastModifiedBy>
  <cp:revision>48</cp:revision>
  <dcterms:created xsi:type="dcterms:W3CDTF">2016-01-06T21:39:01Z</dcterms:created>
  <dcterms:modified xsi:type="dcterms:W3CDTF">2016-01-28T01:27:28Z</dcterms:modified>
</cp:coreProperties>
</file>