
<file path=[Content_Types].xml><?xml version="1.0" encoding="utf-8"?>
<Types xmlns="http://schemas.openxmlformats.org/package/2006/content-types">
  <Default ContentType="application/x-fontdata" Extension="fntdata"/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Nunito"/>
      <p:regular r:id="rId28"/>
      <p:bold r:id="rId29"/>
      <p:italic r:id="rId30"/>
      <p:boldItalic r:id="rId31"/>
    </p:embeddedFont>
    <p:embeddedFont>
      <p:font typeface="Comfortaa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Nunito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Nuni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Nunito-boldItalic.fntdata"/><Relationship Id="rId30" Type="http://schemas.openxmlformats.org/officeDocument/2006/relationships/font" Target="fonts/Nunito-italic.fntdata"/><Relationship Id="rId11" Type="http://schemas.openxmlformats.org/officeDocument/2006/relationships/slide" Target="slides/slide6.xml"/><Relationship Id="rId33" Type="http://schemas.openxmlformats.org/officeDocument/2006/relationships/font" Target="fonts/Comfortaa-bold.fntdata"/><Relationship Id="rId10" Type="http://schemas.openxmlformats.org/officeDocument/2006/relationships/slide" Target="slides/slide5.xml"/><Relationship Id="rId32" Type="http://schemas.openxmlformats.org/officeDocument/2006/relationships/font" Target="fonts/Comfortaa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2bb324965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52bb324965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2bb324965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52bb324965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2bb324965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2bb324965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2bb324965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52bb324965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2bb324965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52bb324965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6ef28663e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6ef28663e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6ef28663e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6ef28663e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6ef28663e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6ef28663e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6ef690818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6ef690818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2bb324965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52bb324965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6ee469b72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6ee469b72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6ee469b72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6ee469b72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6ee469b720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6ee469b720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6ee469b720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6ee469b720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6ee469b720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6ee469b720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6ee469b720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6ee469b72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6ee469b720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6ee469b720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52bb324965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52bb324965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6ee469b720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6ee469b720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6ee469b720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6ee469b720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6f03b51f9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6f03b51f9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hif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learningapps.org/display?v=peh2a1td220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Relationship Id="rId4" Type="http://schemas.openxmlformats.org/officeDocument/2006/relationships/image" Target="../media/image5.jpg"/><Relationship Id="rId9" Type="http://schemas.openxmlformats.org/officeDocument/2006/relationships/image" Target="../media/image9.jpg"/><Relationship Id="rId5" Type="http://schemas.openxmlformats.org/officeDocument/2006/relationships/image" Target="../media/image2.jpg"/><Relationship Id="rId6" Type="http://schemas.openxmlformats.org/officeDocument/2006/relationships/image" Target="../media/image4.jpg"/><Relationship Id="rId7" Type="http://schemas.openxmlformats.org/officeDocument/2006/relationships/image" Target="../media/image16.jpg"/><Relationship Id="rId8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jpg"/><Relationship Id="rId4" Type="http://schemas.openxmlformats.org/officeDocument/2006/relationships/image" Target="../media/image13.jpg"/><Relationship Id="rId5" Type="http://schemas.openxmlformats.org/officeDocument/2006/relationships/image" Target="../media/image17.jpg"/><Relationship Id="rId6" Type="http://schemas.openxmlformats.org/officeDocument/2006/relationships/image" Target="../media/image1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Relationship Id="rId4" Type="http://schemas.openxmlformats.org/officeDocument/2006/relationships/image" Target="../media/image15.jpg"/><Relationship Id="rId5" Type="http://schemas.openxmlformats.org/officeDocument/2006/relationships/image" Target="../media/image12.jpg"/><Relationship Id="rId6" Type="http://schemas.openxmlformats.org/officeDocument/2006/relationships/image" Target="../media/image44.jpg"/><Relationship Id="rId7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jpg"/><Relationship Id="rId4" Type="http://schemas.openxmlformats.org/officeDocument/2006/relationships/image" Target="../media/image20.jpg"/><Relationship Id="rId5" Type="http://schemas.openxmlformats.org/officeDocument/2006/relationships/image" Target="../media/image22.jpg"/><Relationship Id="rId6" Type="http://schemas.openxmlformats.org/officeDocument/2006/relationships/image" Target="../media/image19.jpg"/><Relationship Id="rId7" Type="http://schemas.openxmlformats.org/officeDocument/2006/relationships/image" Target="../media/image4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jpg"/><Relationship Id="rId4" Type="http://schemas.openxmlformats.org/officeDocument/2006/relationships/image" Target="../media/image38.jpg"/><Relationship Id="rId5" Type="http://schemas.openxmlformats.org/officeDocument/2006/relationships/image" Target="../media/image31.jpg"/><Relationship Id="rId6" Type="http://schemas.openxmlformats.org/officeDocument/2006/relationships/image" Target="../media/image2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5" Type="http://schemas.openxmlformats.org/officeDocument/2006/relationships/image" Target="../media/image29.jpg"/><Relationship Id="rId6" Type="http://schemas.openxmlformats.org/officeDocument/2006/relationships/image" Target="../media/image3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4.jpg"/><Relationship Id="rId4" Type="http://schemas.openxmlformats.org/officeDocument/2006/relationships/image" Target="../media/image30.jpg"/><Relationship Id="rId5" Type="http://schemas.openxmlformats.org/officeDocument/2006/relationships/image" Target="../media/image33.jpg"/><Relationship Id="rId6" Type="http://schemas.openxmlformats.org/officeDocument/2006/relationships/image" Target="../media/image3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6.jpg"/><Relationship Id="rId4" Type="http://schemas.openxmlformats.org/officeDocument/2006/relationships/image" Target="../media/image36.jpg"/><Relationship Id="rId5" Type="http://schemas.openxmlformats.org/officeDocument/2006/relationships/image" Target="../media/image39.jpg"/><Relationship Id="rId6" Type="http://schemas.openxmlformats.org/officeDocument/2006/relationships/image" Target="../media/image37.jpg"/><Relationship Id="rId7" Type="http://schemas.openxmlformats.org/officeDocument/2006/relationships/image" Target="../media/image41.jpg"/><Relationship Id="rId8" Type="http://schemas.openxmlformats.org/officeDocument/2006/relationships/image" Target="../media/image4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learningapps.org/display?v=p2i3pzkxa20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learningapps.org/display?v=p5qx1nt2t20" TargetMode="External"/><Relationship Id="rId4" Type="http://schemas.openxmlformats.org/officeDocument/2006/relationships/hyperlink" Target="https://learningapps.org/display?v=p5qx1nt2t20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youtube.com/watch?v=JYt23hYowV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idx="4294967295" type="title"/>
          </p:nvPr>
        </p:nvSpPr>
        <p:spPr>
          <a:xfrm>
            <a:off x="819150" y="845600"/>
            <a:ext cx="75057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                                     </a:t>
            </a:r>
            <a:endParaRPr sz="13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3"/>
          <p:cNvSpPr txBox="1"/>
          <p:nvPr>
            <p:ph idx="4294967295" type="body"/>
          </p:nvPr>
        </p:nvSpPr>
        <p:spPr>
          <a:xfrm>
            <a:off x="819150" y="2863400"/>
            <a:ext cx="7505700" cy="14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Проблемне питання: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2400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-Чому ж останній юнак повернувся з порожніми руками?</a:t>
            </a:r>
            <a:endParaRPr sz="2400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2350" y="1104150"/>
            <a:ext cx="3099750" cy="232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3"/>
          <p:cNvSpPr txBox="1"/>
          <p:nvPr/>
        </p:nvSpPr>
        <p:spPr>
          <a:xfrm>
            <a:off x="649575" y="331400"/>
            <a:ext cx="7834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Impact"/>
                <a:ea typeface="Impact"/>
                <a:cs typeface="Impact"/>
                <a:sym typeface="Impact"/>
              </a:rPr>
              <a:t>Природні зони Північної Америки</a:t>
            </a:r>
            <a:endParaRPr sz="36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"/>
          <p:cNvSpPr txBox="1"/>
          <p:nvPr>
            <p:ph idx="4294967295"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00000"/>
                </a:solidFill>
              </a:rPr>
              <a:t>Географічна розминка.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FF"/>
                </a:solidFill>
                <a:latin typeface="Impact"/>
                <a:ea typeface="Impact"/>
                <a:cs typeface="Impact"/>
                <a:sym typeface="Impact"/>
              </a:rPr>
              <a:t>Гра “Вірю - не вірю”</a:t>
            </a:r>
            <a:endParaRPr>
              <a:solidFill>
                <a:srgbClr val="0000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37" name="Google Shape;137;p14"/>
          <p:cNvSpPr txBox="1"/>
          <p:nvPr>
            <p:ph idx="4294967295" type="body"/>
          </p:nvPr>
        </p:nvSpPr>
        <p:spPr>
          <a:xfrm>
            <a:off x="819150" y="1800200"/>
            <a:ext cx="7505700" cy="26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AutoNum type="arabicPeriod"/>
            </a:pPr>
            <a:r>
              <a:rPr b="1" lang="ru" sz="1400">
                <a:latin typeface="Comfortaa"/>
                <a:ea typeface="Comfortaa"/>
                <a:cs typeface="Comfortaa"/>
                <a:sym typeface="Comfortaa"/>
              </a:rPr>
              <a:t>Річки Північної Америки мають дощове, снігове та підземне живлення.</a:t>
            </a:r>
            <a:endParaRPr b="1" sz="1400"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AutoNum type="arabicPeriod"/>
            </a:pPr>
            <a:r>
              <a:rPr b="1" lang="ru" sz="1400">
                <a:latin typeface="Comfortaa"/>
                <a:ea typeface="Comfortaa"/>
                <a:cs typeface="Comfortaa"/>
                <a:sym typeface="Comfortaa"/>
              </a:rPr>
              <a:t>На заході материка розташовані гори Кордильєри.</a:t>
            </a:r>
            <a:endParaRPr b="1" sz="1400"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AutoNum type="arabicPeriod"/>
            </a:pPr>
            <a:r>
              <a:rPr b="1" lang="ru" sz="1400">
                <a:latin typeface="Comfortaa"/>
                <a:ea typeface="Comfortaa"/>
                <a:cs typeface="Comfortaa"/>
                <a:sym typeface="Comfortaa"/>
              </a:rPr>
              <a:t>Велике солоне озеро розташоване в горах Аппалачі.</a:t>
            </a:r>
            <a:endParaRPr b="1" sz="1400"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AutoNum type="arabicPeriod"/>
            </a:pPr>
            <a:r>
              <a:rPr b="1" lang="ru" sz="1400">
                <a:latin typeface="Comfortaa"/>
                <a:ea typeface="Comfortaa"/>
                <a:cs typeface="Comfortaa"/>
                <a:sym typeface="Comfortaa"/>
              </a:rPr>
              <a:t>Річка Ніагара з`єднує озера Верхнє та Онтаріо.</a:t>
            </a:r>
            <a:endParaRPr b="1" sz="1400"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AutoNum type="arabicPeriod"/>
            </a:pPr>
            <a:r>
              <a:rPr b="1" lang="ru" sz="1400">
                <a:latin typeface="Comfortaa"/>
                <a:ea typeface="Comfortaa"/>
                <a:cs typeface="Comfortaa"/>
                <a:sym typeface="Comfortaa"/>
              </a:rPr>
              <a:t>Найбільшим у системі Великих озер є озеро Верхнє.</a:t>
            </a:r>
            <a:endParaRPr b="1" sz="1400"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AutoNum type="arabicPeriod"/>
            </a:pPr>
            <a:r>
              <a:rPr b="1" lang="ru" sz="1400">
                <a:latin typeface="Comfortaa"/>
                <a:ea typeface="Comfortaa"/>
                <a:cs typeface="Comfortaa"/>
                <a:sym typeface="Comfortaa"/>
              </a:rPr>
              <a:t>Північну Америку від Євразії відділяє Берингова протока.</a:t>
            </a:r>
            <a:endParaRPr b="1" sz="1400"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AutoNum type="arabicPeriod"/>
            </a:pPr>
            <a:r>
              <a:rPr b="1" lang="ru" sz="1400">
                <a:latin typeface="Comfortaa"/>
                <a:ea typeface="Comfortaa"/>
                <a:cs typeface="Comfortaa"/>
                <a:sym typeface="Comfortaa"/>
              </a:rPr>
              <a:t>Крайньою південною точкою материка є мис Сент - Чарльз.</a:t>
            </a:r>
            <a:endParaRPr b="1" sz="1400"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AutoNum type="arabicPeriod"/>
            </a:pPr>
            <a:r>
              <a:rPr b="1" lang="ru" sz="1400">
                <a:latin typeface="Comfortaa"/>
                <a:ea typeface="Comfortaa"/>
                <a:cs typeface="Comfortaa"/>
                <a:sym typeface="Comfortaa"/>
              </a:rPr>
              <a:t>Зона вулканізму та землетрусів у Північній Америці знаходиться у горах Аппалачі.</a:t>
            </a:r>
            <a:endParaRPr b="1" sz="14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 txBox="1"/>
          <p:nvPr>
            <p:ph idx="4294967295" type="title"/>
          </p:nvPr>
        </p:nvSpPr>
        <p:spPr>
          <a:xfrm>
            <a:off x="819150" y="463975"/>
            <a:ext cx="7505700" cy="5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FF"/>
                </a:solidFill>
                <a:latin typeface="Impact"/>
                <a:ea typeface="Impact"/>
                <a:cs typeface="Impact"/>
                <a:sym typeface="Impact"/>
              </a:rPr>
              <a:t>                              </a:t>
            </a:r>
            <a:r>
              <a:rPr lang="ru">
                <a:solidFill>
                  <a:srgbClr val="0000FF"/>
                </a:solidFill>
                <a:latin typeface="Impact"/>
                <a:ea typeface="Impact"/>
                <a:cs typeface="Impact"/>
                <a:sym typeface="Impact"/>
              </a:rPr>
              <a:t>Гра “Один зайвий”</a:t>
            </a:r>
            <a:endParaRPr>
              <a:solidFill>
                <a:srgbClr val="0000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43" name="Google Shape;143;p15"/>
          <p:cNvSpPr txBox="1"/>
          <p:nvPr>
            <p:ph idx="4294967295" type="body"/>
          </p:nvPr>
        </p:nvSpPr>
        <p:spPr>
          <a:xfrm>
            <a:off x="819150" y="1259350"/>
            <a:ext cx="7505700" cy="31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omfortaa"/>
              <a:buAutoNum type="arabicPeriod"/>
            </a:pPr>
            <a:r>
              <a:rPr b="1" lang="ru" sz="2400">
                <a:latin typeface="Comfortaa"/>
                <a:ea typeface="Comfortaa"/>
                <a:cs typeface="Comfortaa"/>
                <a:sym typeface="Comfortaa"/>
              </a:rPr>
              <a:t>Міссісіпі, Юкон,Онтаріо, Колорадо</a:t>
            </a:r>
            <a:endParaRPr b="1" sz="2400">
              <a:latin typeface="Comfortaa"/>
              <a:ea typeface="Comfortaa"/>
              <a:cs typeface="Comfortaa"/>
              <a:sym typeface="Comforta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omfortaa"/>
              <a:buAutoNum type="arabicPeriod"/>
            </a:pPr>
            <a:r>
              <a:rPr b="1" lang="ru" sz="2400">
                <a:latin typeface="Comfortaa"/>
                <a:ea typeface="Comfortaa"/>
                <a:cs typeface="Comfortaa"/>
                <a:sym typeface="Comfortaa"/>
              </a:rPr>
              <a:t>Кордильєри, Анди, Аппалачі</a:t>
            </a:r>
            <a:endParaRPr b="1" sz="2400">
              <a:latin typeface="Comfortaa"/>
              <a:ea typeface="Comfortaa"/>
              <a:cs typeface="Comfortaa"/>
              <a:sym typeface="Comforta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omfortaa"/>
              <a:buAutoNum type="arabicPeriod"/>
            </a:pPr>
            <a:r>
              <a:rPr b="1" lang="ru" sz="2400">
                <a:latin typeface="Comfortaa"/>
                <a:ea typeface="Comfortaa"/>
                <a:cs typeface="Comfortaa"/>
                <a:sym typeface="Comfortaa"/>
              </a:rPr>
              <a:t>Мерчісон, Сент - Чарльз, Мак Кінлі, Мар`ято</a:t>
            </a:r>
            <a:endParaRPr b="1" sz="2400">
              <a:latin typeface="Comfortaa"/>
              <a:ea typeface="Comfortaa"/>
              <a:cs typeface="Comfortaa"/>
              <a:sym typeface="Comforta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omfortaa"/>
              <a:buAutoNum type="arabicPeriod"/>
            </a:pPr>
            <a:r>
              <a:rPr b="1" lang="ru" sz="2400">
                <a:latin typeface="Comfortaa"/>
                <a:ea typeface="Comfortaa"/>
                <a:cs typeface="Comfortaa"/>
                <a:sym typeface="Comfortaa"/>
              </a:rPr>
              <a:t>Ері, Верхнє, Маракайбо, Мічиган, Гурон</a:t>
            </a:r>
            <a:endParaRPr b="1" sz="2400">
              <a:latin typeface="Comfortaa"/>
              <a:ea typeface="Comfortaa"/>
              <a:cs typeface="Comfortaa"/>
              <a:sym typeface="Comforta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omfortaa"/>
              <a:buAutoNum type="arabicPeriod"/>
            </a:pPr>
            <a:r>
              <a:rPr b="1" lang="ru" sz="2400">
                <a:latin typeface="Comfortaa"/>
                <a:ea typeface="Comfortaa"/>
                <a:cs typeface="Comfortaa"/>
                <a:sym typeface="Comfortaa"/>
              </a:rPr>
              <a:t>Гудзонова, Каліфорнійська, Гвінейська, Мексиканська.</a:t>
            </a:r>
            <a:endParaRPr b="1" sz="24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"/>
          <p:cNvSpPr txBox="1"/>
          <p:nvPr>
            <p:ph idx="4294967295" type="title"/>
          </p:nvPr>
        </p:nvSpPr>
        <p:spPr>
          <a:xfrm>
            <a:off x="819150" y="213650"/>
            <a:ext cx="7505700" cy="53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FF"/>
                </a:solidFill>
              </a:rPr>
              <a:t>Робота в контурних картах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49" name="Google Shape;149;p16"/>
          <p:cNvSpPr txBox="1"/>
          <p:nvPr>
            <p:ph idx="4294967295" type="body"/>
          </p:nvPr>
        </p:nvSpPr>
        <p:spPr>
          <a:xfrm>
            <a:off x="819150" y="862525"/>
            <a:ext cx="7505700" cy="309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Impact"/>
                <a:ea typeface="Impact"/>
                <a:cs typeface="Impact"/>
                <a:sym typeface="Impact"/>
              </a:rPr>
              <a:t>Географічна номенклатура: 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Font typeface="Impact"/>
              <a:buAutoNum type="arabicPeriod"/>
            </a:pPr>
            <a:r>
              <a:rPr lang="ru" sz="1400">
                <a:latin typeface="Impact"/>
                <a:ea typeface="Impact"/>
                <a:cs typeface="Impact"/>
                <a:sym typeface="Impact"/>
              </a:rPr>
              <a:t>о. Гренландія</a:t>
            </a:r>
            <a:endParaRPr sz="1400">
              <a:latin typeface="Impact"/>
              <a:ea typeface="Impact"/>
              <a:cs typeface="Impact"/>
              <a:sym typeface="Impac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Impact"/>
              <a:buAutoNum type="arabicPeriod"/>
            </a:pPr>
            <a:r>
              <a:rPr lang="ru" sz="1400">
                <a:latin typeface="Impact"/>
                <a:ea typeface="Impact"/>
                <a:cs typeface="Impact"/>
                <a:sym typeface="Impact"/>
              </a:rPr>
              <a:t>п-ів Юкатан</a:t>
            </a:r>
            <a:endParaRPr sz="1400">
              <a:latin typeface="Impact"/>
              <a:ea typeface="Impact"/>
              <a:cs typeface="Impact"/>
              <a:sym typeface="Impac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Impact"/>
              <a:buAutoNum type="arabicPeriod"/>
            </a:pPr>
            <a:r>
              <a:rPr lang="ru" sz="1400">
                <a:latin typeface="Impact"/>
                <a:ea typeface="Impact"/>
                <a:cs typeface="Impact"/>
                <a:sym typeface="Impact"/>
              </a:rPr>
              <a:t>м. Мар`ято</a:t>
            </a:r>
            <a:endParaRPr sz="1400">
              <a:latin typeface="Impact"/>
              <a:ea typeface="Impact"/>
              <a:cs typeface="Impact"/>
              <a:sym typeface="Impac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Impact"/>
              <a:buAutoNum type="arabicPeriod"/>
            </a:pPr>
            <a:r>
              <a:rPr lang="ru" sz="1400">
                <a:latin typeface="Impact"/>
                <a:ea typeface="Impact"/>
                <a:cs typeface="Impact"/>
                <a:sym typeface="Impact"/>
              </a:rPr>
              <a:t>Гудзонова затока</a:t>
            </a:r>
            <a:endParaRPr sz="1400">
              <a:latin typeface="Impact"/>
              <a:ea typeface="Impact"/>
              <a:cs typeface="Impact"/>
              <a:sym typeface="Impac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Impact"/>
              <a:buAutoNum type="arabicPeriod"/>
            </a:pPr>
            <a:r>
              <a:rPr lang="ru" sz="1400">
                <a:latin typeface="Impact"/>
                <a:ea typeface="Impact"/>
                <a:cs typeface="Impact"/>
                <a:sym typeface="Impact"/>
              </a:rPr>
              <a:t>Канадський Арктичний архіпелаг</a:t>
            </a:r>
            <a:endParaRPr sz="1400">
              <a:latin typeface="Impact"/>
              <a:ea typeface="Impact"/>
              <a:cs typeface="Impact"/>
              <a:sym typeface="Impac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Impact"/>
              <a:buAutoNum type="arabicPeriod"/>
            </a:pPr>
            <a:r>
              <a:rPr lang="ru" sz="1400">
                <a:latin typeface="Impact"/>
                <a:ea typeface="Impact"/>
                <a:cs typeface="Impact"/>
                <a:sym typeface="Impact"/>
              </a:rPr>
              <a:t>п-ів Аляска</a:t>
            </a:r>
            <a:endParaRPr sz="1400">
              <a:latin typeface="Impact"/>
              <a:ea typeface="Impact"/>
              <a:cs typeface="Impact"/>
              <a:sym typeface="Impac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Impact"/>
              <a:buAutoNum type="arabicPeriod"/>
            </a:pPr>
            <a:r>
              <a:rPr lang="ru" sz="1400">
                <a:latin typeface="Impact"/>
                <a:ea typeface="Impact"/>
                <a:cs typeface="Impact"/>
                <a:sym typeface="Impact"/>
              </a:rPr>
              <a:t>п-ів Каліфорнія</a:t>
            </a:r>
            <a:endParaRPr sz="1400">
              <a:latin typeface="Impact"/>
              <a:ea typeface="Impact"/>
              <a:cs typeface="Impact"/>
              <a:sym typeface="Impac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Impact"/>
              <a:buAutoNum type="arabicPeriod"/>
            </a:pPr>
            <a:r>
              <a:rPr lang="ru" sz="1400">
                <a:latin typeface="Impact"/>
                <a:ea typeface="Impact"/>
                <a:cs typeface="Impact"/>
                <a:sym typeface="Impact"/>
              </a:rPr>
              <a:t>течія Гольфстрім</a:t>
            </a:r>
            <a:endParaRPr sz="1400">
              <a:latin typeface="Impact"/>
              <a:ea typeface="Impact"/>
              <a:cs typeface="Impact"/>
              <a:sym typeface="Impac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Impact"/>
              <a:buAutoNum type="arabicPeriod"/>
            </a:pPr>
            <a:r>
              <a:rPr lang="ru" sz="1400">
                <a:latin typeface="Impact"/>
                <a:ea typeface="Impact"/>
                <a:cs typeface="Impact"/>
                <a:sym typeface="Impact"/>
              </a:rPr>
              <a:t>о.Ері</a:t>
            </a:r>
            <a:endParaRPr sz="1400">
              <a:latin typeface="Impact"/>
              <a:ea typeface="Impact"/>
              <a:cs typeface="Impact"/>
              <a:sym typeface="Impac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Impact"/>
              <a:buAutoNum type="arabicPeriod"/>
            </a:pPr>
            <a:r>
              <a:rPr lang="ru" sz="1400">
                <a:latin typeface="Impact"/>
                <a:ea typeface="Impact"/>
                <a:cs typeface="Impact"/>
                <a:sym typeface="Impact"/>
              </a:rPr>
              <a:t>р. Міссісіпі</a:t>
            </a:r>
            <a:endParaRPr sz="14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1400">
                <a:latin typeface="Comfortaa"/>
                <a:ea typeface="Comfortaa"/>
                <a:cs typeface="Comfortaa"/>
                <a:sym typeface="Comfortaa"/>
              </a:rPr>
              <a:t>(по 1  балу)</a:t>
            </a:r>
            <a:endParaRPr sz="14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1100275" y="2875775"/>
            <a:ext cx="4255200" cy="5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6"/>
          <p:cNvSpPr txBox="1"/>
          <p:nvPr/>
        </p:nvSpPr>
        <p:spPr>
          <a:xfrm flipH="1">
            <a:off x="927950" y="3877400"/>
            <a:ext cx="4427400" cy="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https://learningapps.org/display?v=peh2a1td220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7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800">
                <a:solidFill>
                  <a:srgbClr val="0000FF"/>
                </a:solidFill>
                <a:latin typeface="Impact"/>
                <a:ea typeface="Impact"/>
                <a:cs typeface="Impact"/>
                <a:sym typeface="Impact"/>
              </a:rPr>
              <a:t>Природні зони Північної Америки. Висотна поясність Кордильєр</a:t>
            </a:r>
            <a:endParaRPr b="1" sz="4800">
              <a:solidFill>
                <a:srgbClr val="0000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8"/>
          <p:cNvSpPr txBox="1"/>
          <p:nvPr>
            <p:ph type="title"/>
          </p:nvPr>
        </p:nvSpPr>
        <p:spPr>
          <a:xfrm>
            <a:off x="1385850" y="410075"/>
            <a:ext cx="6372300" cy="84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FF"/>
                </a:solidFill>
                <a:latin typeface="Impact"/>
                <a:ea typeface="Impact"/>
                <a:cs typeface="Impact"/>
                <a:sym typeface="Impact"/>
              </a:rPr>
              <a:t>                             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62" name="Google Shape;162;p18"/>
          <p:cNvSpPr txBox="1"/>
          <p:nvPr>
            <p:ph idx="1" type="body"/>
          </p:nvPr>
        </p:nvSpPr>
        <p:spPr>
          <a:xfrm>
            <a:off x="1385850" y="1007500"/>
            <a:ext cx="67272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mpact"/>
              <a:buAutoNum type="arabicPeriod"/>
            </a:pPr>
            <a:r>
              <a:rPr lang="ru" sz="2400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Характеристика природних зон материк</a:t>
            </a:r>
            <a:r>
              <a:rPr lang="ru" sz="2400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а:</a:t>
            </a:r>
            <a:endParaRPr sz="2400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mpact"/>
              <a:buChar char="-"/>
            </a:pPr>
            <a:r>
              <a:rPr lang="ru" sz="2400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географічне положення;</a:t>
            </a:r>
            <a:endParaRPr sz="2400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mpact"/>
              <a:buChar char="-"/>
            </a:pPr>
            <a:r>
              <a:rPr lang="ru" sz="2400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особливості клімату;</a:t>
            </a:r>
            <a:endParaRPr sz="2400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mpact"/>
              <a:buChar char="-"/>
            </a:pPr>
            <a:r>
              <a:rPr lang="ru" sz="2400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характерні представники рослинного світу;</a:t>
            </a:r>
            <a:endParaRPr sz="2400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mpact"/>
              <a:buChar char="-"/>
            </a:pPr>
            <a:r>
              <a:rPr lang="ru" sz="2400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Типові представники тваринного  світу.</a:t>
            </a:r>
            <a:endParaRPr sz="2400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mpact"/>
              <a:buAutoNum type="arabicPeriod"/>
            </a:pPr>
            <a:r>
              <a:rPr lang="ru" sz="2400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Висотна поясність Кордильєр.</a:t>
            </a:r>
            <a:endParaRPr sz="2400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63" name="Google Shape;163;p18"/>
          <p:cNvSpPr txBox="1"/>
          <p:nvPr/>
        </p:nvSpPr>
        <p:spPr>
          <a:xfrm>
            <a:off x="2306625" y="212100"/>
            <a:ext cx="41625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latin typeface="Impact"/>
                <a:ea typeface="Impact"/>
                <a:cs typeface="Impact"/>
                <a:sym typeface="Impact"/>
              </a:rPr>
              <a:t>План уроку</a:t>
            </a:r>
            <a:endParaRPr sz="48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9"/>
          <p:cNvSpPr txBox="1"/>
          <p:nvPr/>
        </p:nvSpPr>
        <p:spPr>
          <a:xfrm>
            <a:off x="463975" y="291650"/>
            <a:ext cx="69729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9"/>
          <p:cNvSpPr txBox="1"/>
          <p:nvPr/>
        </p:nvSpPr>
        <p:spPr>
          <a:xfrm>
            <a:off x="967725" y="384425"/>
            <a:ext cx="63498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9"/>
          <p:cNvSpPr txBox="1"/>
          <p:nvPr/>
        </p:nvSpPr>
        <p:spPr>
          <a:xfrm>
            <a:off x="861675" y="4374625"/>
            <a:ext cx="75165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omfortaa"/>
                <a:ea typeface="Comfortaa"/>
                <a:cs typeface="Comfortaa"/>
                <a:sym typeface="Comfortaa"/>
              </a:rPr>
              <a:t>Гіганський кактус - сагуаро - велетенські кактуси, що ростуть до 15 м та живуть більше 200 років. Вага деяких вдвічі більша за вагу слона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2475" y="212100"/>
            <a:ext cx="5779300" cy="375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 txBox="1"/>
          <p:nvPr/>
        </p:nvSpPr>
        <p:spPr>
          <a:xfrm>
            <a:off x="901450" y="4082100"/>
            <a:ext cx="70392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omfortaa"/>
                <a:ea typeface="Comfortaa"/>
                <a:cs typeface="Comfortaa"/>
                <a:sym typeface="Comfortaa"/>
              </a:rPr>
              <a:t>Стовбур секвої має 6-11 м у діаметрі і досягає 110 м у висоту. У Північній Америці збереглися секвоя вік якої - 5000 років. І не дивлячись на такий солідний вік, вона продовжує рости. 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7" name="Google Shape;17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6088" y="245200"/>
            <a:ext cx="5651820" cy="377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/>
          <p:nvPr/>
        </p:nvSpPr>
        <p:spPr>
          <a:xfrm>
            <a:off x="5302575" y="370300"/>
            <a:ext cx="2889900" cy="40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Жаба - бик - справжній гігант, довжина її тіла досягає 15-25 см, вага більше 0,5 кг. Довжина задніх лап - 20-25 см. Гучність співу досягає 95 Дб (це порівняно з шумом відбійного молотка), звуки чути за 1 км.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83" name="Google Shape;18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5000" y="192175"/>
            <a:ext cx="3784776" cy="457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/>
          <p:nvPr/>
        </p:nvSpPr>
        <p:spPr>
          <a:xfrm>
            <a:off x="318150" y="238625"/>
            <a:ext cx="8550300" cy="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Impact"/>
                <a:ea typeface="Impact"/>
                <a:cs typeface="Impact"/>
                <a:sym typeface="Impact"/>
              </a:rPr>
              <a:t>                                  “Вихідці” з Північної Америки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89" name="Google Shape;18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150" y="1148297"/>
            <a:ext cx="1900400" cy="1423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2450" y="806775"/>
            <a:ext cx="1803075" cy="140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5649" y="3152475"/>
            <a:ext cx="2324801" cy="140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06150" y="2320638"/>
            <a:ext cx="2394501" cy="119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73793" y="3623103"/>
            <a:ext cx="1900395" cy="126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63725" y="888131"/>
            <a:ext cx="1977175" cy="1407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63725" y="2848525"/>
            <a:ext cx="2169749" cy="171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9550"/>
            <a:ext cx="9144000" cy="506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4"/>
          <p:cNvSpPr txBox="1"/>
          <p:nvPr>
            <p:ph idx="4294967295" type="title"/>
          </p:nvPr>
        </p:nvSpPr>
        <p:spPr>
          <a:xfrm>
            <a:off x="832400" y="449825"/>
            <a:ext cx="4960800" cy="5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5B0F00"/>
                </a:solidFill>
                <a:latin typeface="Impact"/>
                <a:ea typeface="Impact"/>
                <a:cs typeface="Impact"/>
                <a:sym typeface="Impact"/>
              </a:rPr>
              <a:t>А</a:t>
            </a:r>
            <a:r>
              <a:rPr b="1" lang="ru">
                <a:solidFill>
                  <a:srgbClr val="5B0F00"/>
                </a:solidFill>
                <a:latin typeface="Impact"/>
                <a:ea typeface="Impact"/>
                <a:cs typeface="Impact"/>
                <a:sym typeface="Impact"/>
              </a:rPr>
              <a:t>рктичні  пустелі</a:t>
            </a:r>
            <a:endParaRPr b="1">
              <a:solidFill>
                <a:srgbClr val="5B0F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06" name="Google Shape;206;p24"/>
          <p:cNvSpPr txBox="1"/>
          <p:nvPr>
            <p:ph idx="4294967295" type="body"/>
          </p:nvPr>
        </p:nvSpPr>
        <p:spPr>
          <a:xfrm>
            <a:off x="424225" y="1218700"/>
            <a:ext cx="3433500" cy="30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" sz="2400"/>
              <a:t>Займає острови Північно - Льо</a:t>
            </a:r>
            <a:r>
              <a:rPr lang="ru" sz="2400"/>
              <a:t>довитого океану;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" sz="2400"/>
              <a:t>суворий клімат, опади - 200мм;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" sz="2400"/>
              <a:t>грунти не утворюють суцільного покрову</a:t>
            </a:r>
            <a:endParaRPr sz="2400"/>
          </a:p>
        </p:txBody>
      </p:sp>
      <p:pic>
        <p:nvPicPr>
          <p:cNvPr id="207" name="Google Shape;20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6825" y="2457307"/>
            <a:ext cx="1992200" cy="13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8197" y="449827"/>
            <a:ext cx="1882476" cy="11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99" y="3021753"/>
            <a:ext cx="1766139" cy="13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94176" y="1112899"/>
            <a:ext cx="1882475" cy="12527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4"/>
          <p:cNvSpPr/>
          <p:nvPr/>
        </p:nvSpPr>
        <p:spPr>
          <a:xfrm>
            <a:off x="4132350" y="2478225"/>
            <a:ext cx="1050900" cy="3048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Тюлень</a:t>
            </a:r>
            <a:endParaRPr/>
          </a:p>
        </p:txBody>
      </p:sp>
      <p:sp>
        <p:nvSpPr>
          <p:cNvPr id="212" name="Google Shape;212;p24"/>
          <p:cNvSpPr/>
          <p:nvPr/>
        </p:nvSpPr>
        <p:spPr>
          <a:xfrm>
            <a:off x="6760775" y="1815250"/>
            <a:ext cx="1259400" cy="3048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Морж</a:t>
            </a:r>
            <a:endParaRPr/>
          </a:p>
        </p:txBody>
      </p:sp>
      <p:sp>
        <p:nvSpPr>
          <p:cNvPr id="213" name="Google Shape;213;p24"/>
          <p:cNvSpPr/>
          <p:nvPr/>
        </p:nvSpPr>
        <p:spPr>
          <a:xfrm>
            <a:off x="4838600" y="4493050"/>
            <a:ext cx="1179900" cy="3447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Мхи</a:t>
            </a:r>
            <a:endParaRPr/>
          </a:p>
        </p:txBody>
      </p:sp>
      <p:sp>
        <p:nvSpPr>
          <p:cNvPr id="214" name="Google Shape;214;p24"/>
          <p:cNvSpPr/>
          <p:nvPr/>
        </p:nvSpPr>
        <p:spPr>
          <a:xfrm>
            <a:off x="6866850" y="4095350"/>
            <a:ext cx="1590900" cy="3048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Білий ведмідь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"/>
          <p:cNvSpPr txBox="1"/>
          <p:nvPr/>
        </p:nvSpPr>
        <p:spPr>
          <a:xfrm>
            <a:off x="1352150" y="384425"/>
            <a:ext cx="4865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Impact"/>
                <a:ea typeface="Impact"/>
                <a:cs typeface="Impact"/>
                <a:sym typeface="Impact"/>
              </a:rPr>
              <a:t>  Тундра  і  лісотундра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20" name="Google Shape;220;p25"/>
          <p:cNvSpPr txBox="1"/>
          <p:nvPr/>
        </p:nvSpPr>
        <p:spPr>
          <a:xfrm>
            <a:off x="477225" y="1073775"/>
            <a:ext cx="2943000" cy="37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-Північне узбережжя материка (по Північному полярному колу); 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- субарктичний пояс, висока вологість, літо - коротке, прохолодне;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- тундрово-глеєві грунти, малогумусові (5-30 см)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1" name="Google Shape;22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3099" y="384425"/>
            <a:ext cx="1734775" cy="1298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01624" y="1073775"/>
            <a:ext cx="1350201" cy="134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0648" y="3347395"/>
            <a:ext cx="1734775" cy="1371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5207" y="1833538"/>
            <a:ext cx="1855156" cy="121549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5"/>
          <p:cNvSpPr/>
          <p:nvPr/>
        </p:nvSpPr>
        <p:spPr>
          <a:xfrm>
            <a:off x="3751575" y="2558500"/>
            <a:ext cx="1465200" cy="2385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Журавлина</a:t>
            </a:r>
            <a:endParaRPr/>
          </a:p>
        </p:txBody>
      </p:sp>
      <p:sp>
        <p:nvSpPr>
          <p:cNvPr id="226" name="Google Shape;226;p25"/>
          <p:cNvSpPr/>
          <p:nvPr/>
        </p:nvSpPr>
        <p:spPr>
          <a:xfrm>
            <a:off x="3524574" y="4421875"/>
            <a:ext cx="1855200" cy="2388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Карликова береза</a:t>
            </a:r>
            <a:endParaRPr/>
          </a:p>
        </p:txBody>
      </p:sp>
      <p:sp>
        <p:nvSpPr>
          <p:cNvPr id="227" name="Google Shape;227;p25"/>
          <p:cNvSpPr/>
          <p:nvPr/>
        </p:nvSpPr>
        <p:spPr>
          <a:xfrm>
            <a:off x="7556175" y="1802875"/>
            <a:ext cx="1061700" cy="2253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Вівцебик</a:t>
            </a:r>
            <a:endParaRPr/>
          </a:p>
        </p:txBody>
      </p:sp>
      <p:sp>
        <p:nvSpPr>
          <p:cNvPr id="228" name="Google Shape;228;p25"/>
          <p:cNvSpPr/>
          <p:nvPr/>
        </p:nvSpPr>
        <p:spPr>
          <a:xfrm>
            <a:off x="5723775" y="3122100"/>
            <a:ext cx="1537800" cy="2388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Олень карибу</a:t>
            </a:r>
            <a:endParaRPr/>
          </a:p>
        </p:txBody>
      </p:sp>
      <p:sp>
        <p:nvSpPr>
          <p:cNvPr id="229" name="Google Shape;229;p25"/>
          <p:cNvSpPr/>
          <p:nvPr/>
        </p:nvSpPr>
        <p:spPr>
          <a:xfrm>
            <a:off x="7277625" y="4719100"/>
            <a:ext cx="1140300" cy="2253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Лемінг</a:t>
            </a:r>
            <a:endParaRPr/>
          </a:p>
        </p:txBody>
      </p:sp>
      <p:pic>
        <p:nvPicPr>
          <p:cNvPr id="230" name="Google Shape;230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92713" y="3049017"/>
            <a:ext cx="1958575" cy="112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6"/>
          <p:cNvSpPr txBox="1"/>
          <p:nvPr/>
        </p:nvSpPr>
        <p:spPr>
          <a:xfrm>
            <a:off x="2452450" y="378500"/>
            <a:ext cx="3420300" cy="6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Impact"/>
                <a:ea typeface="Impact"/>
                <a:cs typeface="Impact"/>
                <a:sym typeface="Impact"/>
              </a:rPr>
              <a:t>          Тайга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36" name="Google Shape;236;p26"/>
          <p:cNvSpPr txBox="1"/>
          <p:nvPr/>
        </p:nvSpPr>
        <p:spPr>
          <a:xfrm>
            <a:off x="556775" y="1405175"/>
            <a:ext cx="2711400" cy="3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на півночі, від узбережжя Атлантичного океану до Кордильєр;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велика амплітуда коливань температури (від -50 до +30);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грунти підзолисті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37" name="Google Shape;2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0200" y="3373725"/>
            <a:ext cx="2321893" cy="122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0188" y="1343900"/>
            <a:ext cx="2083626" cy="122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28850" y="1918526"/>
            <a:ext cx="1707875" cy="1277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3600" y="378492"/>
            <a:ext cx="1652775" cy="1138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66050" y="3590075"/>
            <a:ext cx="1707863" cy="11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6"/>
          <p:cNvSpPr/>
          <p:nvPr/>
        </p:nvSpPr>
        <p:spPr>
          <a:xfrm>
            <a:off x="3645525" y="2716675"/>
            <a:ext cx="1405200" cy="2916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Секвоя</a:t>
            </a:r>
            <a:endParaRPr/>
          </a:p>
        </p:txBody>
      </p:sp>
      <p:sp>
        <p:nvSpPr>
          <p:cNvPr id="243" name="Google Shape;243;p26"/>
          <p:cNvSpPr/>
          <p:nvPr/>
        </p:nvSpPr>
        <p:spPr>
          <a:xfrm>
            <a:off x="3791350" y="4744925"/>
            <a:ext cx="1405200" cy="2916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Хвойні ліси</a:t>
            </a:r>
            <a:endParaRPr/>
          </a:p>
        </p:txBody>
      </p:sp>
      <p:sp>
        <p:nvSpPr>
          <p:cNvPr id="244" name="Google Shape;244;p26"/>
          <p:cNvSpPr/>
          <p:nvPr/>
        </p:nvSpPr>
        <p:spPr>
          <a:xfrm>
            <a:off x="7344075" y="1629650"/>
            <a:ext cx="1153200" cy="1875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Рись</a:t>
            </a:r>
            <a:endParaRPr/>
          </a:p>
        </p:txBody>
      </p:sp>
      <p:sp>
        <p:nvSpPr>
          <p:cNvPr id="245" name="Google Shape;245;p26"/>
          <p:cNvSpPr/>
          <p:nvPr/>
        </p:nvSpPr>
        <p:spPr>
          <a:xfrm>
            <a:off x="6429375" y="3291675"/>
            <a:ext cx="1652700" cy="2916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Ведмідь - грізлі</a:t>
            </a:r>
            <a:endParaRPr/>
          </a:p>
        </p:txBody>
      </p:sp>
      <p:sp>
        <p:nvSpPr>
          <p:cNvPr id="246" name="Google Shape;246;p26"/>
          <p:cNvSpPr/>
          <p:nvPr/>
        </p:nvSpPr>
        <p:spPr>
          <a:xfrm>
            <a:off x="7012650" y="4720350"/>
            <a:ext cx="1153200" cy="2916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Росомаха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/>
          <p:nvPr/>
        </p:nvSpPr>
        <p:spPr>
          <a:xfrm>
            <a:off x="861675" y="437475"/>
            <a:ext cx="63762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Impact"/>
                <a:ea typeface="Impact"/>
                <a:cs typeface="Impact"/>
                <a:sym typeface="Impact"/>
              </a:rPr>
              <a:t>      Мішані  і  широколистяні  ліси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52" name="Google Shape;252;p27"/>
          <p:cNvSpPr txBox="1"/>
          <p:nvPr/>
        </p:nvSpPr>
        <p:spPr>
          <a:xfrm>
            <a:off x="821900" y="1325650"/>
            <a:ext cx="2797200" cy="30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рівнинна частина сходу, територія Північно - американських озер;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клімат помірно - м`який і вологий;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сірі лісові, бурі лісові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53" name="Google Shape;2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0275" y="1100167"/>
            <a:ext cx="1677125" cy="1118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5300" y="690899"/>
            <a:ext cx="2294051" cy="1290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75250" y="2773326"/>
            <a:ext cx="2294051" cy="1582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64850" y="2773324"/>
            <a:ext cx="2294050" cy="164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7"/>
          <p:cNvSpPr/>
          <p:nvPr/>
        </p:nvSpPr>
        <p:spPr>
          <a:xfrm>
            <a:off x="3804050" y="2279950"/>
            <a:ext cx="2187900" cy="2916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Широколистяні дерева</a:t>
            </a:r>
            <a:endParaRPr/>
          </a:p>
        </p:txBody>
      </p:sp>
      <p:sp>
        <p:nvSpPr>
          <p:cNvPr id="258" name="Google Shape;258;p27"/>
          <p:cNvSpPr/>
          <p:nvPr/>
        </p:nvSpPr>
        <p:spPr>
          <a:xfrm>
            <a:off x="6787300" y="2134275"/>
            <a:ext cx="1365300" cy="2916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Дикообраз</a:t>
            </a:r>
            <a:endParaRPr/>
          </a:p>
        </p:txBody>
      </p:sp>
      <p:sp>
        <p:nvSpPr>
          <p:cNvPr id="259" name="Google Shape;259;p27"/>
          <p:cNvSpPr/>
          <p:nvPr/>
        </p:nvSpPr>
        <p:spPr>
          <a:xfrm>
            <a:off x="4308450" y="4553625"/>
            <a:ext cx="1232700" cy="3048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Скунс</a:t>
            </a:r>
            <a:endParaRPr/>
          </a:p>
        </p:txBody>
      </p:sp>
      <p:sp>
        <p:nvSpPr>
          <p:cNvPr id="260" name="Google Shape;260;p27"/>
          <p:cNvSpPr/>
          <p:nvPr/>
        </p:nvSpPr>
        <p:spPr>
          <a:xfrm>
            <a:off x="6906600" y="4560225"/>
            <a:ext cx="1126800" cy="2916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Опосум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8"/>
          <p:cNvSpPr txBox="1"/>
          <p:nvPr/>
        </p:nvSpPr>
        <p:spPr>
          <a:xfrm>
            <a:off x="1100275" y="450725"/>
            <a:ext cx="56739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Impact"/>
                <a:ea typeface="Impact"/>
                <a:cs typeface="Impact"/>
                <a:sym typeface="Impact"/>
              </a:rPr>
              <a:t>                      Степ і лісостеп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66" name="Google Shape;266;p28"/>
          <p:cNvSpPr txBox="1"/>
          <p:nvPr/>
        </p:nvSpPr>
        <p:spPr>
          <a:xfrm>
            <a:off x="570025" y="1113425"/>
            <a:ext cx="2704500" cy="34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розташованні в меридіанному напрямку від Тайги до Мексиканської затоки;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клімат помірний субтропічний, мало опадів;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грунти - чорноземи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67" name="Google Shape;2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6463" y="1014525"/>
            <a:ext cx="1657050" cy="177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0777" y="295808"/>
            <a:ext cx="1657050" cy="2042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4838" y="2994575"/>
            <a:ext cx="1820288" cy="167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85753" y="2994575"/>
            <a:ext cx="2086250" cy="1383879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8"/>
          <p:cNvSpPr/>
          <p:nvPr/>
        </p:nvSpPr>
        <p:spPr>
          <a:xfrm>
            <a:off x="3937175" y="2676925"/>
            <a:ext cx="1325700" cy="2520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Ковила</a:t>
            </a:r>
            <a:endParaRPr/>
          </a:p>
        </p:txBody>
      </p:sp>
      <p:sp>
        <p:nvSpPr>
          <p:cNvPr id="272" name="Google Shape;272;p28"/>
          <p:cNvSpPr/>
          <p:nvPr/>
        </p:nvSpPr>
        <p:spPr>
          <a:xfrm>
            <a:off x="3976925" y="4771425"/>
            <a:ext cx="1556700" cy="2784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Вовк - койот</a:t>
            </a:r>
            <a:endParaRPr/>
          </a:p>
        </p:txBody>
      </p:sp>
      <p:sp>
        <p:nvSpPr>
          <p:cNvPr id="273" name="Google Shape;273;p28"/>
          <p:cNvSpPr/>
          <p:nvPr/>
        </p:nvSpPr>
        <p:spPr>
          <a:xfrm>
            <a:off x="6588450" y="2438300"/>
            <a:ext cx="1153200" cy="2385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Байбак</a:t>
            </a:r>
            <a:endParaRPr/>
          </a:p>
        </p:txBody>
      </p:sp>
      <p:sp>
        <p:nvSpPr>
          <p:cNvPr id="274" name="Google Shape;274;p28"/>
          <p:cNvSpPr/>
          <p:nvPr/>
        </p:nvSpPr>
        <p:spPr>
          <a:xfrm>
            <a:off x="6694500" y="4572600"/>
            <a:ext cx="1656900" cy="2784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Хом`ячок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9"/>
          <p:cNvSpPr txBox="1"/>
          <p:nvPr/>
        </p:nvSpPr>
        <p:spPr>
          <a:xfrm>
            <a:off x="662825" y="397700"/>
            <a:ext cx="72909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Impact"/>
                <a:ea typeface="Impact"/>
                <a:cs typeface="Impact"/>
                <a:sym typeface="Impact"/>
              </a:rPr>
              <a:t>                       Пустелі  і  напівпустелі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80" name="Google Shape;280;p29"/>
          <p:cNvSpPr txBox="1"/>
          <p:nvPr/>
        </p:nvSpPr>
        <p:spPr>
          <a:xfrm>
            <a:off x="676075" y="1325650"/>
            <a:ext cx="2810400" cy="35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внутрішні частини Кордильєр, Каліфорнійське узбережжя;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клімат спекотнмй, засушливий; велика денна амплітуда (+10)-(+50)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грунти - бурі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81" name="Google Shape;2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1750" y="991701"/>
            <a:ext cx="1785395" cy="118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3875" y="991700"/>
            <a:ext cx="2018700" cy="151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53875" y="3028325"/>
            <a:ext cx="2144675" cy="131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25197" y="2647375"/>
            <a:ext cx="1248275" cy="181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9"/>
          <p:cNvSpPr/>
          <p:nvPr/>
        </p:nvSpPr>
        <p:spPr>
          <a:xfrm>
            <a:off x="3791350" y="2285838"/>
            <a:ext cx="1749900" cy="2859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Кактуси</a:t>
            </a:r>
            <a:endParaRPr/>
          </a:p>
        </p:txBody>
      </p:sp>
      <p:sp>
        <p:nvSpPr>
          <p:cNvPr id="286" name="Google Shape;286;p29"/>
          <p:cNvSpPr/>
          <p:nvPr/>
        </p:nvSpPr>
        <p:spPr>
          <a:xfrm>
            <a:off x="3990200" y="4573475"/>
            <a:ext cx="808500" cy="3048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Юка</a:t>
            </a:r>
            <a:endParaRPr/>
          </a:p>
        </p:txBody>
      </p:sp>
      <p:sp>
        <p:nvSpPr>
          <p:cNvPr id="287" name="Google Shape;287;p29"/>
          <p:cNvSpPr/>
          <p:nvPr/>
        </p:nvSpPr>
        <p:spPr>
          <a:xfrm>
            <a:off x="6641475" y="2465700"/>
            <a:ext cx="1749900" cy="3048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Пустельна сарана</a:t>
            </a:r>
            <a:endParaRPr/>
          </a:p>
        </p:txBody>
      </p:sp>
      <p:sp>
        <p:nvSpPr>
          <p:cNvPr id="288" name="Google Shape;288;p29"/>
          <p:cNvSpPr/>
          <p:nvPr/>
        </p:nvSpPr>
        <p:spPr>
          <a:xfrm>
            <a:off x="6787300" y="4440900"/>
            <a:ext cx="1325700" cy="3048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Ящірки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0"/>
          <p:cNvSpPr txBox="1"/>
          <p:nvPr/>
        </p:nvSpPr>
        <p:spPr>
          <a:xfrm>
            <a:off x="742350" y="318150"/>
            <a:ext cx="63897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Impact"/>
                <a:ea typeface="Impact"/>
                <a:cs typeface="Impact"/>
                <a:sym typeface="Impact"/>
              </a:rPr>
              <a:t>                  Перемінно - вологі ліси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94" name="Google Shape;294;p30"/>
          <p:cNvSpPr txBox="1"/>
          <p:nvPr/>
        </p:nvSpPr>
        <p:spPr>
          <a:xfrm>
            <a:off x="437475" y="1179825"/>
            <a:ext cx="2399400" cy="27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 південний - схід материка;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субтропічний мусонний климат;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плодородні жовтоземи, червоноземи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95" name="Google Shape;2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6675" y="2377813"/>
            <a:ext cx="1231300" cy="123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1050" y="3728700"/>
            <a:ext cx="1976900" cy="129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5387" y="913800"/>
            <a:ext cx="1820888" cy="129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0500" y="2278500"/>
            <a:ext cx="1703149" cy="129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60086" y="3643192"/>
            <a:ext cx="1882439" cy="1231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0"/>
          <p:cNvSpPr/>
          <p:nvPr/>
        </p:nvSpPr>
        <p:spPr>
          <a:xfrm>
            <a:off x="4868375" y="1589900"/>
            <a:ext cx="1457700" cy="2517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Папуги  Ара</a:t>
            </a:r>
            <a:endParaRPr/>
          </a:p>
        </p:txBody>
      </p:sp>
      <p:sp>
        <p:nvSpPr>
          <p:cNvPr id="301" name="Google Shape;301;p30"/>
          <p:cNvSpPr/>
          <p:nvPr/>
        </p:nvSpPr>
        <p:spPr>
          <a:xfrm>
            <a:off x="2677900" y="2802100"/>
            <a:ext cx="1165200" cy="2517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Магнолія</a:t>
            </a:r>
            <a:endParaRPr/>
          </a:p>
        </p:txBody>
      </p:sp>
      <p:sp>
        <p:nvSpPr>
          <p:cNvPr id="302" name="Google Shape;302;p30"/>
          <p:cNvSpPr/>
          <p:nvPr/>
        </p:nvSpPr>
        <p:spPr>
          <a:xfrm>
            <a:off x="7384825" y="2802100"/>
            <a:ext cx="1457700" cy="2517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Колібрі</a:t>
            </a:r>
            <a:endParaRPr/>
          </a:p>
        </p:txBody>
      </p:sp>
      <p:sp>
        <p:nvSpPr>
          <p:cNvPr id="303" name="Google Shape;303;p30"/>
          <p:cNvSpPr/>
          <p:nvPr/>
        </p:nvSpPr>
        <p:spPr>
          <a:xfrm>
            <a:off x="7463375" y="2265975"/>
            <a:ext cx="1165200" cy="2517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Дикі індики</a:t>
            </a:r>
            <a:endParaRPr/>
          </a:p>
        </p:txBody>
      </p:sp>
      <p:sp>
        <p:nvSpPr>
          <p:cNvPr id="304" name="Google Shape;304;p30"/>
          <p:cNvSpPr/>
          <p:nvPr/>
        </p:nvSpPr>
        <p:spPr>
          <a:xfrm>
            <a:off x="856900" y="4572600"/>
            <a:ext cx="1821000" cy="2517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Карликові пальми</a:t>
            </a:r>
            <a:endParaRPr/>
          </a:p>
        </p:txBody>
      </p:sp>
      <p:sp>
        <p:nvSpPr>
          <p:cNvPr id="305" name="Google Shape;305;p30"/>
          <p:cNvSpPr/>
          <p:nvPr/>
        </p:nvSpPr>
        <p:spPr>
          <a:xfrm>
            <a:off x="5382500" y="4333975"/>
            <a:ext cx="1457700" cy="5433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Міссісіпський алігатор</a:t>
            </a:r>
            <a:endParaRPr/>
          </a:p>
        </p:txBody>
      </p:sp>
      <p:sp>
        <p:nvSpPr>
          <p:cNvPr id="306" name="Google Shape;306;p30"/>
          <p:cNvSpPr txBox="1"/>
          <p:nvPr/>
        </p:nvSpPr>
        <p:spPr>
          <a:xfrm>
            <a:off x="437475" y="4325"/>
            <a:ext cx="73389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" name="Google Shape;307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45175" y="1040746"/>
            <a:ext cx="1976900" cy="1079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1"/>
          <p:cNvSpPr txBox="1"/>
          <p:nvPr>
            <p:ph idx="4294967295"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Особливості розташування природних зон Північної Америки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13" name="Google Shape;313;p31"/>
          <p:cNvSpPr txBox="1"/>
          <p:nvPr>
            <p:ph idx="4294967295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Природні зони Арктичних пустель, тундри, лісотундри простягаються в широтному напрямі. </a:t>
            </a:r>
            <a:endParaRPr sz="2400">
              <a:solidFill>
                <a:schemeClr val="accen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2400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Зона мішаних, перемінно - вологих лісів, лісостепів та степів, пустель простягаються в меридіанному напрямі.</a:t>
            </a:r>
            <a:endParaRPr sz="2400">
              <a:solidFill>
                <a:schemeClr val="accen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14" name="Google Shape;314;p31"/>
          <p:cNvSpPr txBox="1"/>
          <p:nvPr/>
        </p:nvSpPr>
        <p:spPr>
          <a:xfrm>
            <a:off x="3552725" y="4255325"/>
            <a:ext cx="41493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https://learningapps.org/display?v=p2i3pzkxa20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3"/>
          <p:cNvSpPr txBox="1"/>
          <p:nvPr/>
        </p:nvSpPr>
        <p:spPr>
          <a:xfrm>
            <a:off x="888175" y="371175"/>
            <a:ext cx="7078800" cy="7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Impact"/>
                <a:ea typeface="Impact"/>
                <a:cs typeface="Impact"/>
                <a:sym typeface="Impact"/>
              </a:rPr>
              <a:t>                         Закріплення</a:t>
            </a:r>
            <a:endParaRPr sz="36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25" name="Google Shape;325;p33"/>
          <p:cNvSpPr txBox="1"/>
          <p:nvPr/>
        </p:nvSpPr>
        <p:spPr>
          <a:xfrm>
            <a:off x="967725" y="4281825"/>
            <a:ext cx="59919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3">
            <a:hlinkClick r:id="rId3"/>
          </p:cNvPr>
          <p:cNvSpPr txBox="1"/>
          <p:nvPr/>
        </p:nvSpPr>
        <p:spPr>
          <a:xfrm>
            <a:off x="848400" y="1590775"/>
            <a:ext cx="59256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3"/>
          <p:cNvSpPr txBox="1"/>
          <p:nvPr/>
        </p:nvSpPr>
        <p:spPr>
          <a:xfrm>
            <a:off x="1232850" y="1405175"/>
            <a:ext cx="5156700" cy="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https://learningapps.org/display?v=p5qx1nt2t20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4"/>
          <p:cNvSpPr txBox="1"/>
          <p:nvPr/>
        </p:nvSpPr>
        <p:spPr>
          <a:xfrm>
            <a:off x="954475" y="2319875"/>
            <a:ext cx="6416100" cy="8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https://www.youtube.com/watch?v=JYt23hYowVY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34"/>
          <p:cNvSpPr txBox="1"/>
          <p:nvPr/>
        </p:nvSpPr>
        <p:spPr>
          <a:xfrm>
            <a:off x="1285875" y="848400"/>
            <a:ext cx="5846100" cy="7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4"/>
          <p:cNvSpPr txBox="1"/>
          <p:nvPr/>
        </p:nvSpPr>
        <p:spPr>
          <a:xfrm>
            <a:off x="1285875" y="934500"/>
            <a:ext cx="5037300" cy="12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Calibri"/>
                <a:ea typeface="Calibri"/>
                <a:cs typeface="Calibri"/>
                <a:sym typeface="Calibri"/>
              </a:rPr>
              <a:t>Йеллоустонский національниий парк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